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48" r:id="rId2"/>
  </p:sldMasterIdLst>
  <p:notesMasterIdLst>
    <p:notesMasterId r:id="rId9"/>
  </p:notesMasterIdLst>
  <p:sldIdLst>
    <p:sldId id="263" r:id="rId3"/>
    <p:sldId id="286" r:id="rId4"/>
    <p:sldId id="268" r:id="rId5"/>
    <p:sldId id="269" r:id="rId6"/>
    <p:sldId id="271" r:id="rId7"/>
    <p:sldId id="272" r:id="rId8"/>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BD0"/>
    <a:srgbClr val="FFFFCC"/>
    <a:srgbClr val="F5E1BD"/>
    <a:srgbClr val="F2D9AC"/>
    <a:srgbClr val="336600"/>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9C55832-CD9D-461F-9F20-10FF9901C176}" type="datetimeFigureOut">
              <a:rPr lang="en-US" smtClean="0"/>
              <a:t>12/4/2017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8414F150-2276-41D5-BC73-6BD0116C2A22}" type="slidenum">
              <a:rPr lang="en-US" smtClean="0"/>
              <a:t>‹#›</a:t>
            </a:fld>
            <a:endParaRPr lang="en-US"/>
          </a:p>
        </p:txBody>
      </p:sp>
    </p:spTree>
    <p:extLst>
      <p:ext uri="{BB962C8B-B14F-4D97-AF65-F5344CB8AC3E}">
        <p14:creationId xmlns:p14="http://schemas.microsoft.com/office/powerpoint/2010/main" val="869113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4F150-2276-41D5-BC73-6BD0116C2A22}" type="slidenum">
              <a:rPr lang="en-US" smtClean="0"/>
              <a:t>6</a:t>
            </a:fld>
            <a:endParaRPr lang="en-US"/>
          </a:p>
        </p:txBody>
      </p:sp>
    </p:spTree>
    <p:extLst>
      <p:ext uri="{BB962C8B-B14F-4D97-AF65-F5344CB8AC3E}">
        <p14:creationId xmlns:p14="http://schemas.microsoft.com/office/powerpoint/2010/main" val="2229142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020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6" descr="PPT Template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1636776" y="2174875"/>
            <a:ext cx="7315200" cy="1470025"/>
          </a:xfrm>
        </p:spPr>
        <p:txBody>
          <a:bodyPr/>
          <a:lstStyle>
            <a:lvl1pPr algn="l">
              <a:defRPr>
                <a:solidFill>
                  <a:srgbClr val="336600"/>
                </a:solidFill>
              </a:defRPr>
            </a:lvl1pPr>
          </a:lstStyle>
          <a:p>
            <a:r>
              <a:rPr lang="en-US" dirty="0"/>
              <a:t>Click to edit Master title style</a:t>
            </a:r>
          </a:p>
        </p:txBody>
      </p:sp>
      <p:sp>
        <p:nvSpPr>
          <p:cNvPr id="3076" name="Rectangle 4"/>
          <p:cNvSpPr>
            <a:spLocks noGrp="1" noChangeArrowheads="1"/>
          </p:cNvSpPr>
          <p:nvPr>
            <p:ph type="subTitle" idx="1"/>
          </p:nvPr>
        </p:nvSpPr>
        <p:spPr>
          <a:xfrm>
            <a:off x="2704402" y="4151376"/>
            <a:ext cx="6400800" cy="1371600"/>
          </a:xfrm>
        </p:spPr>
        <p:txBody>
          <a:bodyPr/>
          <a:lstStyle>
            <a:lvl1pPr marL="0" indent="0" algn="r">
              <a:buFontTx/>
              <a:buNone/>
              <a:defRPr>
                <a:solidFill>
                  <a:schemeClr val="tx1"/>
                </a:solidFill>
              </a:defRPr>
            </a:lvl1pPr>
          </a:lstStyle>
          <a:p>
            <a:r>
              <a:rPr lang="en-US" dirty="0"/>
              <a:t>Click to edit Master subtitle style</a:t>
            </a:r>
          </a:p>
        </p:txBody>
      </p:sp>
    </p:spTree>
    <p:extLst>
      <p:ext uri="{BB962C8B-B14F-4D97-AF65-F5344CB8AC3E}">
        <p14:creationId xmlns:p14="http://schemas.microsoft.com/office/powerpoint/2010/main" val="3914879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t>Slide </a:t>
            </a:r>
            <a:fld id="{547E08E6-231E-4A6C-9594-06D5E782E387}" type="slidenum">
              <a:rPr lang="en-US"/>
              <a:pPr>
                <a:defRPr/>
              </a:pPr>
              <a:t>‹#›</a:t>
            </a:fld>
            <a:endParaRPr lang="en-US"/>
          </a:p>
        </p:txBody>
      </p:sp>
    </p:spTree>
    <p:extLst>
      <p:ext uri="{BB962C8B-B14F-4D97-AF65-F5344CB8AC3E}">
        <p14:creationId xmlns:p14="http://schemas.microsoft.com/office/powerpoint/2010/main" val="3344116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B927F694-340F-4066-BAB7-4228CA07609C}" type="slidenum">
              <a:rPr lang="en-US"/>
              <a:pPr>
                <a:defRPr/>
              </a:pPr>
              <a:t>‹#›</a:t>
            </a:fld>
            <a:endParaRPr lang="en-US"/>
          </a:p>
        </p:txBody>
      </p:sp>
    </p:spTree>
    <p:extLst>
      <p:ext uri="{BB962C8B-B14F-4D97-AF65-F5344CB8AC3E}">
        <p14:creationId xmlns:p14="http://schemas.microsoft.com/office/powerpoint/2010/main" val="1328328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035808"/>
            <a:ext cx="8229600" cy="777240"/>
          </a:xfrm>
        </p:spPr>
        <p:txBody>
          <a:bodyPr/>
          <a:lstStyle>
            <a:lvl1pPr>
              <a:defRPr>
                <a:solidFill>
                  <a:srgbClr val="336600"/>
                </a:solidFill>
              </a:defRPr>
            </a:lvl1p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r>
              <a:rPr lang="en-US"/>
              <a:t>Slide </a:t>
            </a:r>
            <a:fld id="{60F65C7B-2670-4299-BF47-A2CC7A7FFA9A}" type="slidenum">
              <a:rPr lang="en-US"/>
              <a:pPr>
                <a:defRPr/>
              </a:pPr>
              <a:t>‹#›</a:t>
            </a:fld>
            <a:endParaRPr lang="en-US"/>
          </a:p>
        </p:txBody>
      </p:sp>
    </p:spTree>
    <p:extLst>
      <p:ext uri="{BB962C8B-B14F-4D97-AF65-F5344CB8AC3E}">
        <p14:creationId xmlns:p14="http://schemas.microsoft.com/office/powerpoint/2010/main" val="52054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t>Slide </a:t>
            </a:r>
            <a:fld id="{36E1C7C3-501E-4ACC-866A-FBB441198EE8}" type="slidenum">
              <a:rPr lang="en-US"/>
              <a:pPr>
                <a:defRPr/>
              </a:pPr>
              <a:t>‹#›</a:t>
            </a:fld>
            <a:endParaRPr lang="en-US"/>
          </a:p>
        </p:txBody>
      </p:sp>
    </p:spTree>
    <p:extLst>
      <p:ext uri="{BB962C8B-B14F-4D97-AF65-F5344CB8AC3E}">
        <p14:creationId xmlns:p14="http://schemas.microsoft.com/office/powerpoint/2010/main" val="4048318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6B3B0BD-C9D4-4B80-9128-45E3ED55EA41}" type="datetimeFigureOut">
              <a:rPr lang="en-US" smtClean="0"/>
              <a:t>12/4/2017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D7890E4C-ED21-4FF5-B521-E510000DF270}" type="slidenum">
              <a:rPr lang="en-US" smtClean="0"/>
              <a:t>‹#›</a:t>
            </a:fld>
            <a:endParaRPr lang="en-US"/>
          </a:p>
        </p:txBody>
      </p:sp>
    </p:spTree>
    <p:extLst>
      <p:ext uri="{BB962C8B-B14F-4D97-AF65-F5344CB8AC3E}">
        <p14:creationId xmlns:p14="http://schemas.microsoft.com/office/powerpoint/2010/main" val="23434274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2CCF6E09-0DBC-4810-8090-153498C1A48F}" type="slidenum">
              <a:rPr lang="en-US"/>
              <a:pPr>
                <a:defRPr/>
              </a:pPr>
              <a:t>‹#›</a:t>
            </a:fld>
            <a:endParaRPr lang="en-US"/>
          </a:p>
        </p:txBody>
      </p:sp>
      <p:pic>
        <p:nvPicPr>
          <p:cNvPr id="1029" name="Picture 6" descr="PPT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8" descr="PPT Template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Rectangle 6"/>
          <p:cNvSpPr>
            <a:spLocks noGrp="1" noChangeArrowheads="1"/>
          </p:cNvSpPr>
          <p:nvPr>
            <p:ph type="sldNum" sz="quarter" idx="4"/>
          </p:nvPr>
        </p:nvSpPr>
        <p:spPr bwMode="auto">
          <a:xfrm>
            <a:off x="4103688" y="638333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a:defRPr/>
            </a:pPr>
            <a:r>
              <a:rPr lang="en-US"/>
              <a:t>Slide </a:t>
            </a:r>
            <a:fld id="{D3949829-9C81-4870-9D7A-F8A39C4D6F8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3" r:id="rId1"/>
    <p:sldLayoutId id="2147483688" r:id="rId2"/>
    <p:sldLayoutId id="2147483689" r:id="rId3"/>
    <p:sldLayoutId id="2147483690" r:id="rId4"/>
    <p:sldLayoutId id="2147483691" r:id="rId5"/>
    <p:sldLayoutId id="2147483694" r:id="rId6"/>
  </p:sldLayoutIdLst>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lr>
          <a:srgbClr val="336600"/>
        </a:buClr>
        <a:buChar char="•"/>
        <a:defRPr sz="3200" b="1">
          <a:solidFill>
            <a:schemeClr val="tx1"/>
          </a:solidFill>
          <a:latin typeface="+mn-lt"/>
          <a:ea typeface="+mn-ea"/>
          <a:cs typeface="+mn-cs"/>
        </a:defRPr>
      </a:lvl1pPr>
      <a:lvl2pPr marL="742950" indent="-285750" algn="l" rtl="0" eaLnBrk="0" fontAlgn="base" hangingPunct="0">
        <a:spcBef>
          <a:spcPct val="10000"/>
        </a:spcBef>
        <a:spcAft>
          <a:spcPct val="0"/>
        </a:spcAft>
        <a:buClr>
          <a:srgbClr val="336600"/>
        </a:buClr>
        <a:buChar char="•"/>
        <a:defRPr sz="2800" i="1">
          <a:solidFill>
            <a:schemeClr val="tx1"/>
          </a:solidFill>
          <a:latin typeface="+mn-lt"/>
        </a:defRPr>
      </a:lvl2pPr>
      <a:lvl3pPr marL="1143000" indent="-228600" algn="l" rtl="0" eaLnBrk="0" fontAlgn="base" hangingPunct="0">
        <a:spcBef>
          <a:spcPct val="10000"/>
        </a:spcBef>
        <a:spcAft>
          <a:spcPct val="0"/>
        </a:spcAft>
        <a:buClr>
          <a:srgbClr val="336600"/>
        </a:buClr>
        <a:buChar char="•"/>
        <a:defRPr sz="2400" b="1">
          <a:solidFill>
            <a:schemeClr val="tx1"/>
          </a:solidFill>
          <a:latin typeface="+mn-lt"/>
        </a:defRPr>
      </a:lvl3pPr>
      <a:lvl4pPr marL="1600200" indent="-228600" algn="l" rtl="0" eaLnBrk="0" fontAlgn="base" hangingPunct="0">
        <a:spcBef>
          <a:spcPct val="10000"/>
        </a:spcBef>
        <a:spcAft>
          <a:spcPct val="0"/>
        </a:spcAft>
        <a:buClr>
          <a:srgbClr val="336600"/>
        </a:buClr>
        <a:buChar char="•"/>
        <a:defRPr sz="2000" i="1">
          <a:solidFill>
            <a:schemeClr val="tx1"/>
          </a:solidFill>
          <a:latin typeface="+mn-lt"/>
        </a:defRPr>
      </a:lvl4pPr>
      <a:lvl5pPr marL="2057400" indent="-228600" algn="l" rtl="0" eaLnBrk="0" fontAlgn="base" hangingPunct="0">
        <a:spcBef>
          <a:spcPct val="10000"/>
        </a:spcBef>
        <a:spcAft>
          <a:spcPct val="0"/>
        </a:spcAft>
        <a:buClr>
          <a:srgbClr val="336600"/>
        </a:buClr>
        <a:buChar char="•"/>
        <a:defRPr sz="2000" b="1">
          <a:solidFill>
            <a:schemeClr val="tx1"/>
          </a:solidFill>
          <a:latin typeface="+mn-lt"/>
        </a:defRPr>
      </a:lvl5pPr>
      <a:lvl6pPr marL="2514600" indent="-228600" algn="l" rtl="0" fontAlgn="base">
        <a:spcBef>
          <a:spcPct val="10000"/>
        </a:spcBef>
        <a:spcAft>
          <a:spcPct val="0"/>
        </a:spcAft>
        <a:buClr>
          <a:srgbClr val="669900"/>
        </a:buClr>
        <a:buChar char="•"/>
        <a:defRPr sz="2000" b="1">
          <a:solidFill>
            <a:schemeClr val="tx1"/>
          </a:solidFill>
          <a:latin typeface="+mn-lt"/>
        </a:defRPr>
      </a:lvl6pPr>
      <a:lvl7pPr marL="2971800" indent="-228600" algn="l" rtl="0" fontAlgn="base">
        <a:spcBef>
          <a:spcPct val="10000"/>
        </a:spcBef>
        <a:spcAft>
          <a:spcPct val="0"/>
        </a:spcAft>
        <a:buClr>
          <a:srgbClr val="669900"/>
        </a:buClr>
        <a:buChar char="•"/>
        <a:defRPr sz="2000" b="1">
          <a:solidFill>
            <a:schemeClr val="tx1"/>
          </a:solidFill>
          <a:latin typeface="+mn-lt"/>
        </a:defRPr>
      </a:lvl7pPr>
      <a:lvl8pPr marL="3429000" indent="-228600" algn="l" rtl="0" fontAlgn="base">
        <a:spcBef>
          <a:spcPct val="10000"/>
        </a:spcBef>
        <a:spcAft>
          <a:spcPct val="0"/>
        </a:spcAft>
        <a:buClr>
          <a:srgbClr val="669900"/>
        </a:buClr>
        <a:buChar char="•"/>
        <a:defRPr sz="2000" b="1">
          <a:solidFill>
            <a:schemeClr val="tx1"/>
          </a:solidFill>
          <a:latin typeface="+mn-lt"/>
        </a:defRPr>
      </a:lvl8pPr>
      <a:lvl9pPr marL="3886200" indent="-228600" algn="l" rtl="0" fontAlgn="base">
        <a:spcBef>
          <a:spcPct val="10000"/>
        </a:spcBef>
        <a:spcAft>
          <a:spcPct val="0"/>
        </a:spcAft>
        <a:buClr>
          <a:srgbClr val="669900"/>
        </a:buClr>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Humberto.Carvalho@samhsa.hhs.gov"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6776" y="2492375"/>
            <a:ext cx="7507224" cy="1470025"/>
          </a:xfrm>
        </p:spPr>
        <p:txBody>
          <a:bodyPr/>
          <a:lstStyle/>
          <a:p>
            <a:pPr algn="ctr"/>
            <a:r>
              <a:rPr lang="en-US" sz="3200" dirty="0"/>
              <a:t>Addiction Technology Transfer </a:t>
            </a:r>
            <a:r>
              <a:rPr lang="en-US" sz="3200" dirty="0" smtClean="0"/>
              <a:t>Centers (ATTC) </a:t>
            </a:r>
            <a:br>
              <a:rPr lang="en-US" sz="3200" dirty="0" smtClean="0"/>
            </a:br>
            <a:endParaRPr lang="en-US" sz="3200" dirty="0"/>
          </a:p>
        </p:txBody>
      </p:sp>
      <p:sp>
        <p:nvSpPr>
          <p:cNvPr id="3" name="Subtitle 2"/>
          <p:cNvSpPr>
            <a:spLocks noGrp="1"/>
          </p:cNvSpPr>
          <p:nvPr>
            <p:ph type="subTitle" idx="1"/>
          </p:nvPr>
        </p:nvSpPr>
        <p:spPr>
          <a:xfrm>
            <a:off x="1676400" y="3886200"/>
            <a:ext cx="7467600" cy="1371600"/>
          </a:xfrm>
        </p:spPr>
        <p:txBody>
          <a:bodyPr>
            <a:normAutofit/>
          </a:bodyPr>
          <a:lstStyle/>
          <a:p>
            <a:pPr algn="ctr"/>
            <a:r>
              <a:rPr lang="en-US" sz="1800" b="0" dirty="0" smtClean="0">
                <a:solidFill>
                  <a:schemeClr val="tx1"/>
                </a:solidFill>
              </a:rPr>
              <a:t>Humberto M. Carvalho, MPH</a:t>
            </a:r>
          </a:p>
          <a:p>
            <a:pPr algn="ctr"/>
            <a:r>
              <a:rPr lang="en-US" sz="1800" b="0" dirty="0" smtClean="0"/>
              <a:t>Quality Improvement &amp; Workforce Development Branch</a:t>
            </a:r>
          </a:p>
          <a:p>
            <a:pPr algn="ctr"/>
            <a:r>
              <a:rPr lang="en-US" sz="1800" b="0" dirty="0" smtClean="0"/>
              <a:t>CSAT- SAMHSA </a:t>
            </a:r>
          </a:p>
          <a:p>
            <a:pPr algn="ctr"/>
            <a:r>
              <a:rPr lang="en-US" sz="1800" b="0" i="1" dirty="0" smtClean="0">
                <a:solidFill>
                  <a:schemeClr val="tx1"/>
                </a:solidFill>
                <a:hlinkClick r:id="rId2"/>
              </a:rPr>
              <a:t>Humberto.Carvalho@samhsa.hhs.gov</a:t>
            </a:r>
            <a:endParaRPr lang="en-US" sz="1800" b="0" i="1" dirty="0" smtClean="0">
              <a:solidFill>
                <a:schemeClr val="tx1"/>
              </a:solidFill>
            </a:endParaRPr>
          </a:p>
          <a:p>
            <a:pPr algn="ctr"/>
            <a:endParaRPr lang="en-US" sz="1800" b="0" dirty="0">
              <a:solidFill>
                <a:schemeClr val="tx1"/>
              </a:solidFill>
            </a:endParaRPr>
          </a:p>
        </p:txBody>
      </p:sp>
    </p:spTree>
    <p:extLst>
      <p:ext uri="{BB962C8B-B14F-4D97-AF65-F5344CB8AC3E}">
        <p14:creationId xmlns:p14="http://schemas.microsoft.com/office/powerpoint/2010/main" val="648860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600" b="0" dirty="0" smtClean="0"/>
              <a:t>Technology Transfer</a:t>
            </a:r>
            <a:endParaRPr lang="en-US" sz="3600" b="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2057400"/>
            <a:ext cx="5715000" cy="1851660"/>
          </a:xfrm>
        </p:spPr>
      </p:pic>
      <p:sp>
        <p:nvSpPr>
          <p:cNvPr id="6" name="TextBox 5"/>
          <p:cNvSpPr txBox="1"/>
          <p:nvPr/>
        </p:nvSpPr>
        <p:spPr>
          <a:xfrm>
            <a:off x="304800" y="4114800"/>
            <a:ext cx="8382000" cy="1477328"/>
          </a:xfrm>
          <a:prstGeom prst="rect">
            <a:avLst/>
          </a:prstGeom>
          <a:noFill/>
        </p:spPr>
        <p:txBody>
          <a:bodyPr wrap="square" rtlCol="0">
            <a:spAutoFit/>
          </a:bodyPr>
          <a:lstStyle/>
          <a:p>
            <a:r>
              <a:rPr lang="en-US" dirty="0" smtClean="0"/>
              <a:t>Technology transfer begins during the development of a new technology, continues through its dissemination, and extends into its early implementation. This process requires multiple stakeholders and resources, and involves activities related to translation and adoption. Technology transfer is designed to accelerate the diffusion of an innovation.</a:t>
            </a:r>
            <a:endParaRPr lang="en-US" dirty="0"/>
          </a:p>
        </p:txBody>
      </p:sp>
    </p:spTree>
    <p:extLst>
      <p:ext uri="{BB962C8B-B14F-4D97-AF65-F5344CB8AC3E}">
        <p14:creationId xmlns:p14="http://schemas.microsoft.com/office/powerpoint/2010/main" val="3793120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ATTC Program Purpose </a:t>
            </a:r>
            <a:endParaRPr lang="en-US" sz="3600" b="0" dirty="0"/>
          </a:p>
        </p:txBody>
      </p:sp>
      <p:sp>
        <p:nvSpPr>
          <p:cNvPr id="3" name="Content Placeholder 2"/>
          <p:cNvSpPr>
            <a:spLocks noGrp="1"/>
          </p:cNvSpPr>
          <p:nvPr>
            <p:ph idx="1"/>
          </p:nvPr>
        </p:nvSpPr>
        <p:spPr/>
        <p:txBody>
          <a:bodyPr>
            <a:normAutofit/>
          </a:bodyPr>
          <a:lstStyle/>
          <a:p>
            <a:r>
              <a:rPr lang="en-US" sz="2000" b="0" dirty="0"/>
              <a:t>The purpose of this program is to develop and strengthen the specialized behavioral and primary healthcare workforce that provides substance use disorder treatment and recovery support services.  </a:t>
            </a:r>
            <a:endParaRPr lang="en-US" sz="2000" b="0" dirty="0" smtClean="0"/>
          </a:p>
          <a:p>
            <a:endParaRPr lang="en-US" sz="2000" b="0" dirty="0" smtClean="0"/>
          </a:p>
          <a:p>
            <a:r>
              <a:rPr lang="en-US" sz="2000" b="0" dirty="0" smtClean="0"/>
              <a:t>ATTC Grantees are expected to </a:t>
            </a:r>
            <a:r>
              <a:rPr lang="en-US" sz="2000" b="0" dirty="0"/>
              <a:t>improve the quality and effectiveness of treatment and recovery by collaborating with SAMHSA and among each other.  </a:t>
            </a:r>
            <a:endParaRPr lang="en-US" sz="2000" b="0" dirty="0" smtClean="0"/>
          </a:p>
          <a:p>
            <a:endParaRPr lang="en-US" sz="2000" b="0" dirty="0"/>
          </a:p>
          <a:p>
            <a:r>
              <a:rPr lang="en-US" sz="2000" b="0" dirty="0" smtClean="0"/>
              <a:t>The ATTC Network comprises of:</a:t>
            </a:r>
          </a:p>
          <a:p>
            <a:pPr lvl="1">
              <a:buFont typeface="Wingdings" panose="05000000000000000000" pitchFamily="2" charset="2"/>
              <a:buChar char="Ø"/>
            </a:pPr>
            <a:r>
              <a:rPr lang="en-US" sz="1600" dirty="0" smtClean="0"/>
              <a:t>One </a:t>
            </a:r>
            <a:r>
              <a:rPr lang="en-US" sz="1600" dirty="0"/>
              <a:t>National Coordinating </a:t>
            </a:r>
            <a:r>
              <a:rPr lang="en-US" sz="1600" dirty="0" smtClean="0"/>
              <a:t>Office</a:t>
            </a:r>
          </a:p>
          <a:p>
            <a:pPr lvl="1">
              <a:buFont typeface="Wingdings" panose="05000000000000000000" pitchFamily="2" charset="2"/>
              <a:buChar char="Ø"/>
            </a:pPr>
            <a:r>
              <a:rPr lang="en-US" sz="1600" dirty="0" smtClean="0"/>
              <a:t>10 Domestic Regional Centers  - </a:t>
            </a:r>
            <a:r>
              <a:rPr lang="en-US" sz="1600" b="0" dirty="0" smtClean="0"/>
              <a:t>located </a:t>
            </a:r>
            <a:r>
              <a:rPr lang="en-US" sz="1600" b="0" dirty="0"/>
              <a:t>within each </a:t>
            </a:r>
            <a:r>
              <a:rPr lang="en-US" sz="1600" b="0" dirty="0" smtClean="0"/>
              <a:t>HHS </a:t>
            </a:r>
            <a:r>
              <a:rPr lang="en-US" sz="1600" b="0" dirty="0"/>
              <a:t>region of the U.S</a:t>
            </a:r>
            <a:r>
              <a:rPr lang="en-US" sz="1600" b="0" dirty="0" smtClean="0"/>
              <a:t>.</a:t>
            </a:r>
          </a:p>
          <a:p>
            <a:pPr lvl="1">
              <a:buFont typeface="Wingdings" panose="05000000000000000000" pitchFamily="2" charset="2"/>
              <a:buChar char="Ø"/>
            </a:pPr>
            <a:r>
              <a:rPr lang="en-US" sz="1600" dirty="0" smtClean="0"/>
              <a:t>4 International ATTC Centers</a:t>
            </a:r>
            <a:endParaRPr lang="en-US" sz="1600" b="0" dirty="0"/>
          </a:p>
          <a:p>
            <a:endParaRPr lang="en-US" sz="2000" b="0" dirty="0"/>
          </a:p>
        </p:txBody>
      </p:sp>
    </p:spTree>
    <p:extLst>
      <p:ext uri="{BB962C8B-B14F-4D97-AF65-F5344CB8AC3E}">
        <p14:creationId xmlns:p14="http://schemas.microsoft.com/office/powerpoint/2010/main" val="3774023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smtClean="0"/>
              <a:t>Work Dynamics</a:t>
            </a:r>
            <a:endParaRPr lang="en-US" sz="3600" b="0" dirty="0"/>
          </a:p>
        </p:txBody>
      </p:sp>
      <p:sp>
        <p:nvSpPr>
          <p:cNvPr id="3" name="Content Placeholder 2"/>
          <p:cNvSpPr>
            <a:spLocks noGrp="1"/>
          </p:cNvSpPr>
          <p:nvPr>
            <p:ph idx="1"/>
          </p:nvPr>
        </p:nvSpPr>
        <p:spPr>
          <a:xfrm>
            <a:off x="228600" y="1752600"/>
            <a:ext cx="8763000" cy="2209800"/>
          </a:xfrm>
        </p:spPr>
        <p:txBody>
          <a:bodyPr>
            <a:normAutofit/>
          </a:bodyPr>
          <a:lstStyle/>
          <a:p>
            <a:pPr marL="0" indent="0">
              <a:buNone/>
            </a:pPr>
            <a:r>
              <a:rPr lang="en-US" sz="2200" b="0" dirty="0"/>
              <a:t>The regional centers </a:t>
            </a:r>
            <a:r>
              <a:rPr lang="en-US" sz="2200" b="0" dirty="0" smtClean="0"/>
              <a:t>work </a:t>
            </a:r>
            <a:r>
              <a:rPr lang="en-US" sz="2200" b="0" dirty="0"/>
              <a:t>under the leadership and </a:t>
            </a:r>
            <a:r>
              <a:rPr lang="en-US" sz="2200" b="0" dirty="0" smtClean="0"/>
              <a:t>coordination by </a:t>
            </a:r>
            <a:r>
              <a:rPr lang="en-US" sz="2200" b="0" dirty="0"/>
              <a:t>the National Coordinating Office to provide training and other resources aimed at improving the behavioral healthcare workforce’s ability to address substance use disorders, including opioid use disorders. </a:t>
            </a:r>
            <a:endParaRPr lang="en-US" sz="2200" b="0" dirty="0" smtClean="0"/>
          </a:p>
          <a:p>
            <a:endParaRPr lang="en-US" sz="2400" b="0" dirty="0"/>
          </a:p>
        </p:txBody>
      </p:sp>
      <p:sp>
        <p:nvSpPr>
          <p:cNvPr id="4" name="TextBox 3"/>
          <p:cNvSpPr txBox="1"/>
          <p:nvPr/>
        </p:nvSpPr>
        <p:spPr>
          <a:xfrm>
            <a:off x="609600" y="4038600"/>
            <a:ext cx="7848600" cy="2023631"/>
          </a:xfrm>
          <a:prstGeom prst="rect">
            <a:avLst/>
          </a:prstGeom>
          <a:solidFill>
            <a:schemeClr val="accent2">
              <a:lumMod val="20000"/>
              <a:lumOff val="80000"/>
            </a:schemeClr>
          </a:solidFill>
        </p:spPr>
        <p:txBody>
          <a:bodyPr wrap="square" rtlCol="0">
            <a:spAutoFit/>
          </a:bodyPr>
          <a:lstStyle/>
          <a:p>
            <a:pPr algn="ctr"/>
            <a:endParaRPr lang="en-US" sz="1050" i="1" dirty="0" smtClean="0"/>
          </a:p>
          <a:p>
            <a:pPr algn="ctr"/>
            <a:r>
              <a:rPr lang="en-US" i="1" dirty="0" smtClean="0"/>
              <a:t>“</a:t>
            </a:r>
            <a:r>
              <a:rPr lang="en-US" i="1" dirty="0"/>
              <a:t>The most urgent behavioral healthcare needs of our time require an urgent </a:t>
            </a:r>
            <a:endParaRPr lang="en-US" i="1" dirty="0" smtClean="0"/>
          </a:p>
          <a:p>
            <a:pPr algn="ctr"/>
            <a:r>
              <a:rPr lang="en-US" i="1" dirty="0" smtClean="0"/>
              <a:t>response </a:t>
            </a:r>
            <a:r>
              <a:rPr lang="en-US" i="1" dirty="0"/>
              <a:t>from a highly trained workforce…With these grants, we will create </a:t>
            </a:r>
            <a:endParaRPr lang="en-US" i="1" dirty="0" smtClean="0"/>
          </a:p>
          <a:p>
            <a:pPr algn="ctr"/>
            <a:r>
              <a:rPr lang="en-US" i="1" dirty="0" smtClean="0"/>
              <a:t>partnerships </a:t>
            </a:r>
            <a:r>
              <a:rPr lang="en-US" i="1" dirty="0"/>
              <a:t>and networks to provide the most current training across our </a:t>
            </a:r>
            <a:endParaRPr lang="en-US" i="1" dirty="0" smtClean="0"/>
          </a:p>
          <a:p>
            <a:pPr algn="ctr"/>
            <a:r>
              <a:rPr lang="en-US" i="1" dirty="0" smtClean="0"/>
              <a:t>healthcare </a:t>
            </a:r>
            <a:r>
              <a:rPr lang="en-US" i="1" dirty="0"/>
              <a:t>system.” </a:t>
            </a:r>
          </a:p>
          <a:p>
            <a:pPr algn="ctr"/>
            <a:endParaRPr lang="en-US" sz="1000" dirty="0" smtClean="0"/>
          </a:p>
          <a:p>
            <a:pPr algn="ctr"/>
            <a:r>
              <a:rPr lang="en-US" sz="1200" b="1" i="1" dirty="0"/>
              <a:t>Kana </a:t>
            </a:r>
            <a:r>
              <a:rPr lang="en-US" sz="1200" b="1" i="1" dirty="0" smtClean="0"/>
              <a:t>Enomoto</a:t>
            </a:r>
          </a:p>
          <a:p>
            <a:pPr algn="ctr"/>
            <a:r>
              <a:rPr lang="en-US" sz="1200" b="1" i="1" dirty="0" smtClean="0"/>
              <a:t>SAMHSA </a:t>
            </a:r>
            <a:r>
              <a:rPr lang="en-US" sz="1200" b="1" i="1" dirty="0"/>
              <a:t>Acting Deputy Assistant </a:t>
            </a:r>
            <a:r>
              <a:rPr lang="en-US" sz="1200" b="1" i="1" dirty="0" smtClean="0"/>
              <a:t>Secretary, 2016</a:t>
            </a:r>
          </a:p>
          <a:p>
            <a:pPr algn="ctr"/>
            <a:endParaRPr lang="en-US" sz="900" b="1" i="1" dirty="0"/>
          </a:p>
        </p:txBody>
      </p:sp>
    </p:spTree>
    <p:extLst>
      <p:ext uri="{BB962C8B-B14F-4D97-AF65-F5344CB8AC3E}">
        <p14:creationId xmlns:p14="http://schemas.microsoft.com/office/powerpoint/2010/main" val="15925265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65924"/>
            <a:ext cx="9144000" cy="5292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757363" y="1642124"/>
            <a:ext cx="5634037" cy="4263376"/>
            <a:chOff x="453887" y="546240"/>
            <a:chExt cx="7999550" cy="6006960"/>
          </a:xfrm>
          <a:solidFill>
            <a:schemeClr val="bg1"/>
          </a:solidFill>
        </p:grpSpPr>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13897"/>
            <a:stretch/>
          </p:blipFill>
          <p:spPr bwMode="auto">
            <a:xfrm>
              <a:off x="838200" y="1786835"/>
              <a:ext cx="7615237" cy="476636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6393" t="72705" r="58560"/>
            <a:stretch/>
          </p:blipFill>
          <p:spPr>
            <a:xfrm>
              <a:off x="453887" y="546240"/>
              <a:ext cx="1908313" cy="1511160"/>
            </a:xfrm>
            <a:prstGeom prst="rect">
              <a:avLst/>
            </a:prstGeom>
            <a:grpFill/>
          </p:spPr>
        </p:pic>
      </p:grpSp>
      <p:sp>
        <p:nvSpPr>
          <p:cNvPr id="7" name="TextBox 6"/>
          <p:cNvSpPr txBox="1"/>
          <p:nvPr/>
        </p:nvSpPr>
        <p:spPr>
          <a:xfrm>
            <a:off x="2469019" y="2993126"/>
            <a:ext cx="418704" cy="369332"/>
          </a:xfrm>
          <a:prstGeom prst="rect">
            <a:avLst/>
          </a:prstGeom>
          <a:noFill/>
        </p:spPr>
        <p:txBody>
          <a:bodyPr wrap="none" rtlCol="0">
            <a:spAutoFit/>
          </a:bodyPr>
          <a:lstStyle/>
          <a:p>
            <a:r>
              <a:rPr lang="en-US" b="1" dirty="0" smtClean="0">
                <a:solidFill>
                  <a:schemeClr val="bg1"/>
                </a:solidFill>
              </a:rPr>
              <a:t>10</a:t>
            </a:r>
            <a:endParaRPr lang="en-US" b="1" dirty="0">
              <a:solidFill>
                <a:schemeClr val="bg1"/>
              </a:solidFill>
            </a:endParaRPr>
          </a:p>
        </p:txBody>
      </p:sp>
      <p:sp>
        <p:nvSpPr>
          <p:cNvPr id="8" name="TextBox 7"/>
          <p:cNvSpPr txBox="1"/>
          <p:nvPr/>
        </p:nvSpPr>
        <p:spPr>
          <a:xfrm>
            <a:off x="2722593" y="3928124"/>
            <a:ext cx="301686" cy="369332"/>
          </a:xfrm>
          <a:prstGeom prst="rect">
            <a:avLst/>
          </a:prstGeom>
          <a:noFill/>
        </p:spPr>
        <p:txBody>
          <a:bodyPr wrap="none" rtlCol="0">
            <a:spAutoFit/>
          </a:bodyPr>
          <a:lstStyle/>
          <a:p>
            <a:r>
              <a:rPr lang="en-US" b="1" dirty="0" smtClean="0">
                <a:solidFill>
                  <a:schemeClr val="bg1"/>
                </a:solidFill>
              </a:rPr>
              <a:t>9</a:t>
            </a:r>
            <a:endParaRPr lang="en-US" b="1" dirty="0">
              <a:solidFill>
                <a:schemeClr val="bg1"/>
              </a:solidFill>
            </a:endParaRPr>
          </a:p>
        </p:txBody>
      </p:sp>
      <p:sp>
        <p:nvSpPr>
          <p:cNvPr id="9" name="TextBox 8"/>
          <p:cNvSpPr txBox="1"/>
          <p:nvPr/>
        </p:nvSpPr>
        <p:spPr>
          <a:xfrm>
            <a:off x="3671888" y="3394724"/>
            <a:ext cx="301686" cy="369332"/>
          </a:xfrm>
          <a:prstGeom prst="rect">
            <a:avLst/>
          </a:prstGeom>
          <a:noFill/>
        </p:spPr>
        <p:txBody>
          <a:bodyPr wrap="none" rtlCol="0">
            <a:spAutoFit/>
          </a:bodyPr>
          <a:lstStyle/>
          <a:p>
            <a:r>
              <a:rPr lang="en-US" b="1" dirty="0" smtClean="0">
                <a:solidFill>
                  <a:schemeClr val="accent1">
                    <a:lumMod val="50000"/>
                  </a:schemeClr>
                </a:solidFill>
              </a:rPr>
              <a:t>8</a:t>
            </a:r>
            <a:endParaRPr lang="en-US" b="1" dirty="0">
              <a:solidFill>
                <a:schemeClr val="accent1">
                  <a:lumMod val="50000"/>
                </a:schemeClr>
              </a:solidFill>
            </a:endParaRPr>
          </a:p>
        </p:txBody>
      </p:sp>
      <p:sp>
        <p:nvSpPr>
          <p:cNvPr id="10" name="TextBox 9"/>
          <p:cNvSpPr txBox="1"/>
          <p:nvPr/>
        </p:nvSpPr>
        <p:spPr>
          <a:xfrm>
            <a:off x="4500563" y="3939792"/>
            <a:ext cx="301686" cy="369332"/>
          </a:xfrm>
          <a:prstGeom prst="rect">
            <a:avLst/>
          </a:prstGeom>
          <a:noFill/>
        </p:spPr>
        <p:txBody>
          <a:bodyPr wrap="none" rtlCol="0">
            <a:spAutoFit/>
          </a:bodyPr>
          <a:lstStyle/>
          <a:p>
            <a:r>
              <a:rPr lang="en-US" b="1" dirty="0" smtClean="0">
                <a:solidFill>
                  <a:schemeClr val="bg1"/>
                </a:solidFill>
              </a:rPr>
              <a:t>7</a:t>
            </a:r>
            <a:endParaRPr lang="en-US" b="1" dirty="0">
              <a:solidFill>
                <a:schemeClr val="bg1"/>
              </a:solidFill>
            </a:endParaRPr>
          </a:p>
        </p:txBody>
      </p:sp>
      <p:sp>
        <p:nvSpPr>
          <p:cNvPr id="11" name="TextBox 10"/>
          <p:cNvSpPr txBox="1"/>
          <p:nvPr/>
        </p:nvSpPr>
        <p:spPr>
          <a:xfrm>
            <a:off x="4119563" y="4505458"/>
            <a:ext cx="301686" cy="369332"/>
          </a:xfrm>
          <a:prstGeom prst="rect">
            <a:avLst/>
          </a:prstGeom>
          <a:noFill/>
        </p:spPr>
        <p:txBody>
          <a:bodyPr wrap="none" rtlCol="0">
            <a:spAutoFit/>
          </a:bodyPr>
          <a:lstStyle/>
          <a:p>
            <a:r>
              <a:rPr lang="en-US" b="1" dirty="0" smtClean="0">
                <a:solidFill>
                  <a:schemeClr val="accent1">
                    <a:lumMod val="50000"/>
                  </a:schemeClr>
                </a:solidFill>
              </a:rPr>
              <a:t>6</a:t>
            </a:r>
            <a:endParaRPr lang="en-US" b="1" dirty="0">
              <a:solidFill>
                <a:schemeClr val="accent1">
                  <a:lumMod val="50000"/>
                </a:schemeClr>
              </a:solidFill>
            </a:endParaRPr>
          </a:p>
        </p:txBody>
      </p:sp>
      <p:sp>
        <p:nvSpPr>
          <p:cNvPr id="12" name="TextBox 11"/>
          <p:cNvSpPr txBox="1"/>
          <p:nvPr/>
        </p:nvSpPr>
        <p:spPr>
          <a:xfrm>
            <a:off x="5338763" y="3732861"/>
            <a:ext cx="301686" cy="369332"/>
          </a:xfrm>
          <a:prstGeom prst="rect">
            <a:avLst/>
          </a:prstGeom>
          <a:noFill/>
        </p:spPr>
        <p:txBody>
          <a:bodyPr wrap="none" rtlCol="0">
            <a:spAutoFit/>
          </a:bodyPr>
          <a:lstStyle/>
          <a:p>
            <a:r>
              <a:rPr lang="en-US" b="1" dirty="0" smtClean="0">
                <a:solidFill>
                  <a:schemeClr val="bg1"/>
                </a:solidFill>
              </a:rPr>
              <a:t>5</a:t>
            </a:r>
            <a:endParaRPr lang="en-US" b="1" dirty="0">
              <a:solidFill>
                <a:schemeClr val="bg1"/>
              </a:solidFill>
            </a:endParaRPr>
          </a:p>
        </p:txBody>
      </p:sp>
      <p:sp>
        <p:nvSpPr>
          <p:cNvPr id="13" name="TextBox 12"/>
          <p:cNvSpPr txBox="1"/>
          <p:nvPr/>
        </p:nvSpPr>
        <p:spPr>
          <a:xfrm>
            <a:off x="5660964" y="4609162"/>
            <a:ext cx="301686" cy="369332"/>
          </a:xfrm>
          <a:prstGeom prst="rect">
            <a:avLst/>
          </a:prstGeom>
          <a:noFill/>
        </p:spPr>
        <p:txBody>
          <a:bodyPr wrap="none" rtlCol="0">
            <a:spAutoFit/>
          </a:bodyPr>
          <a:lstStyle/>
          <a:p>
            <a:r>
              <a:rPr lang="en-US" b="1" dirty="0" smtClean="0">
                <a:solidFill>
                  <a:schemeClr val="bg1"/>
                </a:solidFill>
              </a:rPr>
              <a:t>4</a:t>
            </a:r>
            <a:endParaRPr lang="en-US" b="1" dirty="0">
              <a:solidFill>
                <a:schemeClr val="bg1"/>
              </a:solidFill>
            </a:endParaRPr>
          </a:p>
        </p:txBody>
      </p:sp>
      <p:sp>
        <p:nvSpPr>
          <p:cNvPr id="14" name="TextBox 13"/>
          <p:cNvSpPr txBox="1"/>
          <p:nvPr/>
        </p:nvSpPr>
        <p:spPr>
          <a:xfrm>
            <a:off x="6396038" y="3558792"/>
            <a:ext cx="301686" cy="369332"/>
          </a:xfrm>
          <a:prstGeom prst="rect">
            <a:avLst/>
          </a:prstGeom>
          <a:noFill/>
        </p:spPr>
        <p:txBody>
          <a:bodyPr wrap="none" rtlCol="0">
            <a:spAutoFit/>
          </a:bodyPr>
          <a:lstStyle/>
          <a:p>
            <a:r>
              <a:rPr lang="en-US" b="1" dirty="0" smtClean="0">
                <a:solidFill>
                  <a:schemeClr val="bg1"/>
                </a:solidFill>
              </a:rPr>
              <a:t>3</a:t>
            </a:r>
            <a:endParaRPr lang="en-US" b="1" dirty="0">
              <a:solidFill>
                <a:schemeClr val="bg1"/>
              </a:solidFill>
            </a:endParaRPr>
          </a:p>
        </p:txBody>
      </p:sp>
      <p:sp>
        <p:nvSpPr>
          <p:cNvPr id="15" name="TextBox 14"/>
          <p:cNvSpPr txBox="1"/>
          <p:nvPr/>
        </p:nvSpPr>
        <p:spPr>
          <a:xfrm>
            <a:off x="6556406" y="3177792"/>
            <a:ext cx="301686" cy="369332"/>
          </a:xfrm>
          <a:prstGeom prst="rect">
            <a:avLst/>
          </a:prstGeom>
          <a:noFill/>
        </p:spPr>
        <p:txBody>
          <a:bodyPr wrap="none" rtlCol="0">
            <a:spAutoFit/>
          </a:bodyPr>
          <a:lstStyle/>
          <a:p>
            <a:r>
              <a:rPr lang="en-US" b="1" dirty="0" smtClean="0">
                <a:solidFill>
                  <a:schemeClr val="bg1"/>
                </a:solidFill>
              </a:rPr>
              <a:t>2</a:t>
            </a:r>
            <a:endParaRPr lang="en-US" b="1" dirty="0">
              <a:solidFill>
                <a:schemeClr val="bg1"/>
              </a:solidFill>
            </a:endParaRPr>
          </a:p>
        </p:txBody>
      </p:sp>
      <p:sp>
        <p:nvSpPr>
          <p:cNvPr id="16" name="TextBox 15"/>
          <p:cNvSpPr txBox="1"/>
          <p:nvPr/>
        </p:nvSpPr>
        <p:spPr>
          <a:xfrm>
            <a:off x="6996113" y="2808460"/>
            <a:ext cx="301686" cy="369332"/>
          </a:xfrm>
          <a:prstGeom prst="rect">
            <a:avLst/>
          </a:prstGeom>
          <a:noFill/>
        </p:spPr>
        <p:txBody>
          <a:bodyPr wrap="none" rtlCol="0">
            <a:spAutoFit/>
          </a:bodyPr>
          <a:lstStyle/>
          <a:p>
            <a:r>
              <a:rPr lang="en-US" b="1" dirty="0" smtClean="0">
                <a:solidFill>
                  <a:schemeClr val="bg1"/>
                </a:solidFill>
              </a:rPr>
              <a:t>1</a:t>
            </a:r>
            <a:endParaRPr lang="en-US" b="1" dirty="0">
              <a:solidFill>
                <a:schemeClr val="bg1"/>
              </a:solidFill>
            </a:endParaRPr>
          </a:p>
        </p:txBody>
      </p:sp>
      <p:sp>
        <p:nvSpPr>
          <p:cNvPr id="17" name="Freeform 127"/>
          <p:cNvSpPr>
            <a:spLocks/>
          </p:cNvSpPr>
          <p:nvPr/>
        </p:nvSpPr>
        <p:spPr bwMode="auto">
          <a:xfrm>
            <a:off x="7297799" y="4080524"/>
            <a:ext cx="228600" cy="114300"/>
          </a:xfrm>
          <a:custGeom>
            <a:avLst/>
            <a:gdLst>
              <a:gd name="T0" fmla="*/ 2147483647 w 101"/>
              <a:gd name="T1" fmla="*/ 2147483647 h 47"/>
              <a:gd name="T2" fmla="*/ 0 w 101"/>
              <a:gd name="T3" fmla="*/ 2147483647 h 47"/>
              <a:gd name="T4" fmla="*/ 2147483647 w 101"/>
              <a:gd name="T5" fmla="*/ 2147483647 h 47"/>
              <a:gd name="T6" fmla="*/ 2147483647 w 101"/>
              <a:gd name="T7" fmla="*/ 2147483647 h 47"/>
              <a:gd name="T8" fmla="*/ 2147483647 w 101"/>
              <a:gd name="T9" fmla="*/ 2147483647 h 47"/>
              <a:gd name="T10" fmla="*/ 2147483647 w 101"/>
              <a:gd name="T11" fmla="*/ 2147483647 h 47"/>
              <a:gd name="T12" fmla="*/ 2147483647 w 101"/>
              <a:gd name="T13" fmla="*/ 2147483647 h 47"/>
              <a:gd name="T14" fmla="*/ 2147483647 w 101"/>
              <a:gd name="T15" fmla="*/ 0 h 47"/>
              <a:gd name="T16" fmla="*/ 2147483647 w 101"/>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47"/>
              <a:gd name="T29" fmla="*/ 101 w 10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47">
                <a:moveTo>
                  <a:pt x="15" y="2"/>
                </a:moveTo>
                <a:lnTo>
                  <a:pt x="0" y="43"/>
                </a:lnTo>
                <a:lnTo>
                  <a:pt x="26" y="46"/>
                </a:lnTo>
                <a:lnTo>
                  <a:pt x="42" y="36"/>
                </a:lnTo>
                <a:lnTo>
                  <a:pt x="74" y="37"/>
                </a:lnTo>
                <a:lnTo>
                  <a:pt x="100" y="19"/>
                </a:lnTo>
                <a:lnTo>
                  <a:pt x="83" y="13"/>
                </a:lnTo>
                <a:lnTo>
                  <a:pt x="70" y="0"/>
                </a:lnTo>
                <a:lnTo>
                  <a:pt x="15" y="2"/>
                </a:lnTo>
              </a:path>
            </a:pathLst>
          </a:custGeom>
          <a:solidFill>
            <a:srgbClr val="D60093"/>
          </a:solidFill>
          <a:ln w="12700" cap="rnd" cmpd="sng">
            <a:solidFill>
              <a:srgbClr val="D60093"/>
            </a:solidFill>
            <a:prstDash val="solid"/>
            <a:round/>
            <a:headEnd type="none" w="med" len="med"/>
            <a:tailEnd type="none" w="med" len="med"/>
          </a:ln>
        </p:spPr>
        <p:txBody>
          <a:bodyPr/>
          <a:lstStyle/>
          <a:p>
            <a:endParaRPr lang="en-US"/>
          </a:p>
        </p:txBody>
      </p:sp>
      <p:sp>
        <p:nvSpPr>
          <p:cNvPr id="18" name="Oval Callout 17"/>
          <p:cNvSpPr/>
          <p:nvPr/>
        </p:nvSpPr>
        <p:spPr>
          <a:xfrm>
            <a:off x="7673991" y="2503660"/>
            <a:ext cx="1082644" cy="609600"/>
          </a:xfrm>
          <a:prstGeom prst="wedgeEllipseCallout">
            <a:avLst>
              <a:gd name="adj1" fmla="val -109692"/>
              <a:gd name="adj2" fmla="val 11171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2"/>
                </a:solidFill>
              </a:rPr>
              <a:t>New England ATTC</a:t>
            </a:r>
          </a:p>
          <a:p>
            <a:pPr algn="ctr"/>
            <a:r>
              <a:rPr lang="en-US" sz="700" b="1" dirty="0" smtClean="0">
                <a:solidFill>
                  <a:schemeClr val="tx2"/>
                </a:solidFill>
              </a:rPr>
              <a:t>Brown Univ.</a:t>
            </a:r>
          </a:p>
          <a:p>
            <a:pPr algn="ctr"/>
            <a:r>
              <a:rPr lang="en-US" sz="700" b="1" dirty="0" smtClean="0">
                <a:solidFill>
                  <a:schemeClr val="tx2"/>
                </a:solidFill>
              </a:rPr>
              <a:t>Providence </a:t>
            </a:r>
            <a:endParaRPr lang="en-US" sz="700" b="1" dirty="0">
              <a:solidFill>
                <a:schemeClr val="tx2"/>
              </a:solidFill>
            </a:endParaRPr>
          </a:p>
        </p:txBody>
      </p:sp>
      <p:sp>
        <p:nvSpPr>
          <p:cNvPr id="19" name="Oval Callout 18"/>
          <p:cNvSpPr/>
          <p:nvPr/>
        </p:nvSpPr>
        <p:spPr>
          <a:xfrm>
            <a:off x="7864444" y="3797691"/>
            <a:ext cx="1219200" cy="794266"/>
          </a:xfrm>
          <a:prstGeom prst="wedgeEllipseCallout">
            <a:avLst>
              <a:gd name="adj1" fmla="val -132478"/>
              <a:gd name="adj2" fmla="val -77179"/>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Northeast &amp; Caribbean ATTC</a:t>
            </a:r>
          </a:p>
          <a:p>
            <a:pPr algn="ctr"/>
            <a:r>
              <a:rPr lang="en-US" sz="800" b="1" dirty="0" smtClean="0">
                <a:solidFill>
                  <a:schemeClr val="tx2"/>
                </a:solidFill>
              </a:rPr>
              <a:t>Nat.  Develop. &amp; Res. Inst.</a:t>
            </a:r>
          </a:p>
          <a:p>
            <a:pPr algn="ctr"/>
            <a:r>
              <a:rPr lang="en-US" sz="800" b="1" dirty="0" smtClean="0">
                <a:solidFill>
                  <a:schemeClr val="tx2"/>
                </a:solidFill>
              </a:rPr>
              <a:t>N.Y.</a:t>
            </a:r>
            <a:endParaRPr lang="en-US" sz="800" b="1" dirty="0">
              <a:solidFill>
                <a:schemeClr val="tx2"/>
              </a:solidFill>
            </a:endParaRPr>
          </a:p>
        </p:txBody>
      </p:sp>
      <p:sp>
        <p:nvSpPr>
          <p:cNvPr id="20" name="Oval Callout 19"/>
          <p:cNvSpPr/>
          <p:nvPr/>
        </p:nvSpPr>
        <p:spPr>
          <a:xfrm>
            <a:off x="7467600" y="4690125"/>
            <a:ext cx="1219200" cy="609600"/>
          </a:xfrm>
          <a:prstGeom prst="wedgeEllipseCallout">
            <a:avLst>
              <a:gd name="adj1" fmla="val -118025"/>
              <a:gd name="adj2" fmla="val -17972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Central East ATTC</a:t>
            </a:r>
          </a:p>
          <a:p>
            <a:pPr algn="ctr"/>
            <a:r>
              <a:rPr lang="en-US" sz="800" b="1" dirty="0" err="1" smtClean="0">
                <a:solidFill>
                  <a:schemeClr val="tx2"/>
                </a:solidFill>
              </a:rPr>
              <a:t>Danya</a:t>
            </a:r>
            <a:r>
              <a:rPr lang="en-US" sz="800" b="1" dirty="0" smtClean="0">
                <a:solidFill>
                  <a:schemeClr val="tx2"/>
                </a:solidFill>
              </a:rPr>
              <a:t> Inst.</a:t>
            </a:r>
          </a:p>
          <a:p>
            <a:pPr algn="ctr"/>
            <a:r>
              <a:rPr lang="en-US" sz="800" b="1" dirty="0" smtClean="0">
                <a:solidFill>
                  <a:schemeClr val="tx2"/>
                </a:solidFill>
              </a:rPr>
              <a:t>Silver Spring</a:t>
            </a:r>
            <a:endParaRPr lang="en-US" sz="800" b="1" dirty="0">
              <a:solidFill>
                <a:schemeClr val="tx2"/>
              </a:solidFill>
            </a:endParaRPr>
          </a:p>
        </p:txBody>
      </p:sp>
      <p:sp>
        <p:nvSpPr>
          <p:cNvPr id="21" name="Oval Callout 20"/>
          <p:cNvSpPr/>
          <p:nvPr/>
        </p:nvSpPr>
        <p:spPr>
          <a:xfrm>
            <a:off x="6996113" y="5600700"/>
            <a:ext cx="1219200" cy="609600"/>
          </a:xfrm>
          <a:prstGeom prst="wedgeEllipseCallout">
            <a:avLst>
              <a:gd name="adj1" fmla="val -128181"/>
              <a:gd name="adj2" fmla="val -196914"/>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 Southeast ATTC</a:t>
            </a:r>
          </a:p>
          <a:p>
            <a:pPr algn="ctr"/>
            <a:r>
              <a:rPr lang="en-US" sz="800" b="1" dirty="0" smtClean="0">
                <a:solidFill>
                  <a:schemeClr val="tx2"/>
                </a:solidFill>
              </a:rPr>
              <a:t>Morehouse School Med.</a:t>
            </a:r>
          </a:p>
          <a:p>
            <a:pPr algn="ctr"/>
            <a:r>
              <a:rPr lang="en-US" sz="800" b="1" dirty="0" smtClean="0">
                <a:solidFill>
                  <a:schemeClr val="tx2"/>
                </a:solidFill>
              </a:rPr>
              <a:t>Atlanta</a:t>
            </a:r>
            <a:endParaRPr lang="en-US" sz="800" b="1" dirty="0">
              <a:solidFill>
                <a:schemeClr val="tx2"/>
              </a:solidFill>
            </a:endParaRPr>
          </a:p>
        </p:txBody>
      </p:sp>
      <p:sp>
        <p:nvSpPr>
          <p:cNvPr id="22" name="Oval Callout 21"/>
          <p:cNvSpPr/>
          <p:nvPr/>
        </p:nvSpPr>
        <p:spPr>
          <a:xfrm>
            <a:off x="2900363" y="5867400"/>
            <a:ext cx="1219200" cy="685800"/>
          </a:xfrm>
          <a:prstGeom prst="wedgeEllipseCallout">
            <a:avLst>
              <a:gd name="adj1" fmla="val 88224"/>
              <a:gd name="adj2" fmla="val -119483"/>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 South-Southwest ATTC</a:t>
            </a:r>
          </a:p>
          <a:p>
            <a:pPr algn="ctr"/>
            <a:r>
              <a:rPr lang="en-US" sz="800" b="1" dirty="0" smtClean="0">
                <a:solidFill>
                  <a:schemeClr val="tx2"/>
                </a:solidFill>
              </a:rPr>
              <a:t>Univ. Texas Austin</a:t>
            </a:r>
            <a:endParaRPr lang="en-US" sz="800" b="1" dirty="0">
              <a:solidFill>
                <a:schemeClr val="tx2"/>
              </a:solidFill>
            </a:endParaRPr>
          </a:p>
        </p:txBody>
      </p:sp>
      <p:sp>
        <p:nvSpPr>
          <p:cNvPr id="23" name="Oval Callout 22"/>
          <p:cNvSpPr/>
          <p:nvPr/>
        </p:nvSpPr>
        <p:spPr>
          <a:xfrm>
            <a:off x="7064391" y="1716426"/>
            <a:ext cx="1082644" cy="649438"/>
          </a:xfrm>
          <a:prstGeom prst="wedgeEllipseCallout">
            <a:avLst>
              <a:gd name="adj1" fmla="val -195471"/>
              <a:gd name="adj2" fmla="val 232990"/>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2"/>
                </a:solidFill>
              </a:rPr>
              <a:t>Great Lakes ATTC</a:t>
            </a:r>
          </a:p>
          <a:p>
            <a:pPr algn="ctr"/>
            <a:r>
              <a:rPr lang="en-US" sz="700" b="1" dirty="0" smtClean="0">
                <a:solidFill>
                  <a:schemeClr val="tx2"/>
                </a:solidFill>
              </a:rPr>
              <a:t>Univ. Wisconsin Madison</a:t>
            </a:r>
            <a:endParaRPr lang="en-US" sz="700" b="1" dirty="0">
              <a:solidFill>
                <a:schemeClr val="tx2"/>
              </a:solidFill>
            </a:endParaRPr>
          </a:p>
        </p:txBody>
      </p:sp>
      <p:sp>
        <p:nvSpPr>
          <p:cNvPr id="24" name="Oval Callout 23"/>
          <p:cNvSpPr/>
          <p:nvPr/>
        </p:nvSpPr>
        <p:spPr>
          <a:xfrm>
            <a:off x="5561044" y="1565924"/>
            <a:ext cx="1297048" cy="685800"/>
          </a:xfrm>
          <a:prstGeom prst="wedgeEllipseCallout">
            <a:avLst>
              <a:gd name="adj1" fmla="val -95115"/>
              <a:gd name="adj2" fmla="val 326128"/>
            </a:avLst>
          </a:prstGeom>
          <a:solidFill>
            <a:schemeClr val="accent6">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ATTC Nat. Coordinating Office</a:t>
            </a:r>
          </a:p>
          <a:p>
            <a:pPr algn="ctr"/>
            <a:r>
              <a:rPr lang="en-US" sz="800" b="1" dirty="0" smtClean="0">
                <a:solidFill>
                  <a:schemeClr val="tx2"/>
                </a:solidFill>
              </a:rPr>
              <a:t>Univ. Missouri Kansas City</a:t>
            </a:r>
            <a:endParaRPr lang="en-US" sz="800" b="1" dirty="0">
              <a:solidFill>
                <a:schemeClr val="tx2"/>
              </a:solidFill>
            </a:endParaRPr>
          </a:p>
        </p:txBody>
      </p:sp>
      <p:sp>
        <p:nvSpPr>
          <p:cNvPr id="25" name="Oval Callout 24"/>
          <p:cNvSpPr/>
          <p:nvPr/>
        </p:nvSpPr>
        <p:spPr>
          <a:xfrm>
            <a:off x="2900363" y="1642124"/>
            <a:ext cx="1219200" cy="688665"/>
          </a:xfrm>
          <a:prstGeom prst="wedgeEllipseCallout">
            <a:avLst>
              <a:gd name="adj1" fmla="val 95423"/>
              <a:gd name="adj2" fmla="val 151718"/>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Mountain Plains ATTC</a:t>
            </a:r>
          </a:p>
          <a:p>
            <a:pPr algn="ctr"/>
            <a:r>
              <a:rPr lang="en-US" sz="800" b="1" dirty="0" smtClean="0">
                <a:solidFill>
                  <a:schemeClr val="tx2"/>
                </a:solidFill>
              </a:rPr>
              <a:t>Univ. North Dakota</a:t>
            </a:r>
          </a:p>
          <a:p>
            <a:pPr algn="ctr"/>
            <a:r>
              <a:rPr lang="en-US" sz="800" b="1" dirty="0" smtClean="0">
                <a:solidFill>
                  <a:schemeClr val="tx2"/>
                </a:solidFill>
              </a:rPr>
              <a:t>Grand Forks</a:t>
            </a:r>
            <a:endParaRPr lang="en-US" sz="800" b="1" dirty="0">
              <a:solidFill>
                <a:schemeClr val="tx2"/>
              </a:solidFill>
            </a:endParaRPr>
          </a:p>
        </p:txBody>
      </p:sp>
      <p:sp>
        <p:nvSpPr>
          <p:cNvPr id="26" name="Oval Callout 25"/>
          <p:cNvSpPr/>
          <p:nvPr/>
        </p:nvSpPr>
        <p:spPr>
          <a:xfrm>
            <a:off x="674719" y="1908824"/>
            <a:ext cx="1082644" cy="761840"/>
          </a:xfrm>
          <a:prstGeom prst="wedgeEllipseCallout">
            <a:avLst>
              <a:gd name="adj1" fmla="val 112015"/>
              <a:gd name="adj2" fmla="val 68746"/>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Northwest ATTC</a:t>
            </a:r>
          </a:p>
          <a:p>
            <a:pPr algn="ctr"/>
            <a:r>
              <a:rPr lang="en-US" sz="800" b="1" dirty="0" smtClean="0">
                <a:solidFill>
                  <a:schemeClr val="tx2"/>
                </a:solidFill>
              </a:rPr>
              <a:t>Univ. Washington Seattle</a:t>
            </a:r>
            <a:endParaRPr lang="en-US" sz="800" b="1" dirty="0">
              <a:solidFill>
                <a:schemeClr val="tx2"/>
              </a:solidFill>
            </a:endParaRPr>
          </a:p>
        </p:txBody>
      </p:sp>
      <p:sp>
        <p:nvSpPr>
          <p:cNvPr id="27" name="Oval Callout 26"/>
          <p:cNvSpPr/>
          <p:nvPr/>
        </p:nvSpPr>
        <p:spPr>
          <a:xfrm>
            <a:off x="674719" y="4214061"/>
            <a:ext cx="1082644" cy="609600"/>
          </a:xfrm>
          <a:prstGeom prst="wedgeEllipseCallout">
            <a:avLst>
              <a:gd name="adj1" fmla="val 124333"/>
              <a:gd name="adj2" fmla="val -3125"/>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2"/>
                </a:solidFill>
              </a:rPr>
              <a:t>Pacific Southwest ATTC</a:t>
            </a:r>
          </a:p>
          <a:p>
            <a:pPr algn="ctr"/>
            <a:r>
              <a:rPr lang="en-US" sz="800" b="1" dirty="0" smtClean="0">
                <a:solidFill>
                  <a:schemeClr val="tx2"/>
                </a:solidFill>
              </a:rPr>
              <a:t>Univ. Cal. L.A.</a:t>
            </a:r>
            <a:endParaRPr lang="en-US" sz="800" b="1" dirty="0">
              <a:solidFill>
                <a:schemeClr val="tx2"/>
              </a:solidFill>
            </a:endParaRPr>
          </a:p>
        </p:txBody>
      </p:sp>
      <p:sp>
        <p:nvSpPr>
          <p:cNvPr id="28" name="Oval Callout 27"/>
          <p:cNvSpPr/>
          <p:nvPr/>
        </p:nvSpPr>
        <p:spPr>
          <a:xfrm>
            <a:off x="4405405" y="1642124"/>
            <a:ext cx="1082644" cy="683902"/>
          </a:xfrm>
          <a:prstGeom prst="wedgeEllipseCallout">
            <a:avLst>
              <a:gd name="adj1" fmla="val 1602"/>
              <a:gd name="adj2" fmla="val 311683"/>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2"/>
                </a:solidFill>
              </a:rPr>
              <a:t>Mid-America ATTC</a:t>
            </a:r>
          </a:p>
          <a:p>
            <a:pPr algn="ctr"/>
            <a:r>
              <a:rPr lang="en-US" sz="700" b="1" dirty="0" smtClean="0">
                <a:solidFill>
                  <a:schemeClr val="tx2"/>
                </a:solidFill>
              </a:rPr>
              <a:t>Truman Med. Ctr. West</a:t>
            </a:r>
          </a:p>
          <a:p>
            <a:pPr algn="ctr"/>
            <a:r>
              <a:rPr lang="en-US" sz="700" b="1" dirty="0" smtClean="0">
                <a:solidFill>
                  <a:schemeClr val="tx2"/>
                </a:solidFill>
              </a:rPr>
              <a:t>Kansas City</a:t>
            </a:r>
            <a:endParaRPr lang="en-US" sz="700" b="1" dirty="0">
              <a:solidFill>
                <a:schemeClr val="tx2"/>
              </a:solidFill>
            </a:endParaRPr>
          </a:p>
        </p:txBody>
      </p:sp>
      <p:sp>
        <p:nvSpPr>
          <p:cNvPr id="29" name="Freeform 120"/>
          <p:cNvSpPr>
            <a:spLocks/>
          </p:cNvSpPr>
          <p:nvPr/>
        </p:nvSpPr>
        <p:spPr bwMode="auto">
          <a:xfrm>
            <a:off x="1041401" y="5584825"/>
            <a:ext cx="73025" cy="96838"/>
          </a:xfrm>
          <a:custGeom>
            <a:avLst/>
            <a:gdLst>
              <a:gd name="T0" fmla="*/ 0 w 46"/>
              <a:gd name="T1" fmla="*/ 2147483647 h 61"/>
              <a:gd name="T2" fmla="*/ 0 w 46"/>
              <a:gd name="T3" fmla="*/ 2147483647 h 61"/>
              <a:gd name="T4" fmla="*/ 2147483647 w 46"/>
              <a:gd name="T5" fmla="*/ 0 h 61"/>
              <a:gd name="T6" fmla="*/ 2147483647 w 46"/>
              <a:gd name="T7" fmla="*/ 2147483647 h 61"/>
              <a:gd name="T8" fmla="*/ 2147483647 w 46"/>
              <a:gd name="T9" fmla="*/ 2147483647 h 61"/>
              <a:gd name="T10" fmla="*/ 0 w 46"/>
              <a:gd name="T11" fmla="*/ 2147483647 h 61"/>
              <a:gd name="T12" fmla="*/ 0 60000 65536"/>
              <a:gd name="T13" fmla="*/ 0 60000 65536"/>
              <a:gd name="T14" fmla="*/ 0 60000 65536"/>
              <a:gd name="T15" fmla="*/ 0 60000 65536"/>
              <a:gd name="T16" fmla="*/ 0 60000 65536"/>
              <a:gd name="T17" fmla="*/ 0 60000 65536"/>
              <a:gd name="T18" fmla="*/ 0 w 46"/>
              <a:gd name="T19" fmla="*/ 0 h 61"/>
              <a:gd name="T20" fmla="*/ 46 w 46"/>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46" h="61">
                <a:moveTo>
                  <a:pt x="0" y="60"/>
                </a:moveTo>
                <a:lnTo>
                  <a:pt x="0" y="42"/>
                </a:lnTo>
                <a:lnTo>
                  <a:pt x="25" y="0"/>
                </a:lnTo>
                <a:lnTo>
                  <a:pt x="45" y="13"/>
                </a:lnTo>
                <a:lnTo>
                  <a:pt x="23" y="60"/>
                </a:lnTo>
                <a:lnTo>
                  <a:pt x="0" y="60"/>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0" name="Freeform 121"/>
          <p:cNvSpPr>
            <a:spLocks/>
          </p:cNvSpPr>
          <p:nvPr/>
        </p:nvSpPr>
        <p:spPr bwMode="auto">
          <a:xfrm>
            <a:off x="933451" y="5776118"/>
            <a:ext cx="136525" cy="119062"/>
          </a:xfrm>
          <a:custGeom>
            <a:avLst/>
            <a:gdLst>
              <a:gd name="T0" fmla="*/ 2147483647 w 86"/>
              <a:gd name="T1" fmla="*/ 2147483647 h 75"/>
              <a:gd name="T2" fmla="*/ 0 w 86"/>
              <a:gd name="T3" fmla="*/ 2147483647 h 75"/>
              <a:gd name="T4" fmla="*/ 2147483647 w 86"/>
              <a:gd name="T5" fmla="*/ 2147483647 h 75"/>
              <a:gd name="T6" fmla="*/ 2147483647 w 86"/>
              <a:gd name="T7" fmla="*/ 2147483647 h 75"/>
              <a:gd name="T8" fmla="*/ 2147483647 w 86"/>
              <a:gd name="T9" fmla="*/ 2147483647 h 75"/>
              <a:gd name="T10" fmla="*/ 2147483647 w 86"/>
              <a:gd name="T11" fmla="*/ 0 h 75"/>
              <a:gd name="T12" fmla="*/ 2147483647 w 86"/>
              <a:gd name="T13" fmla="*/ 2147483647 h 75"/>
              <a:gd name="T14" fmla="*/ 0 60000 65536"/>
              <a:gd name="T15" fmla="*/ 0 60000 65536"/>
              <a:gd name="T16" fmla="*/ 0 60000 65536"/>
              <a:gd name="T17" fmla="*/ 0 60000 65536"/>
              <a:gd name="T18" fmla="*/ 0 60000 65536"/>
              <a:gd name="T19" fmla="*/ 0 60000 65536"/>
              <a:gd name="T20" fmla="*/ 0 60000 65536"/>
              <a:gd name="T21" fmla="*/ 0 w 86"/>
              <a:gd name="T22" fmla="*/ 0 h 75"/>
              <a:gd name="T23" fmla="*/ 86 w 86"/>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5">
                <a:moveTo>
                  <a:pt x="19" y="8"/>
                </a:moveTo>
                <a:lnTo>
                  <a:pt x="0" y="44"/>
                </a:lnTo>
                <a:lnTo>
                  <a:pt x="33" y="67"/>
                </a:lnTo>
                <a:lnTo>
                  <a:pt x="71" y="74"/>
                </a:lnTo>
                <a:lnTo>
                  <a:pt x="85" y="45"/>
                </a:lnTo>
                <a:lnTo>
                  <a:pt x="76" y="0"/>
                </a:lnTo>
                <a:lnTo>
                  <a:pt x="19" y="8"/>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1" name="Freeform 122"/>
          <p:cNvSpPr>
            <a:spLocks/>
          </p:cNvSpPr>
          <p:nvPr/>
        </p:nvSpPr>
        <p:spPr bwMode="auto">
          <a:xfrm>
            <a:off x="1464470" y="5933280"/>
            <a:ext cx="201612" cy="134938"/>
          </a:xfrm>
          <a:custGeom>
            <a:avLst/>
            <a:gdLst>
              <a:gd name="T0" fmla="*/ 0 w 127"/>
              <a:gd name="T1" fmla="*/ 2147483647 h 85"/>
              <a:gd name="T2" fmla="*/ 2147483647 w 127"/>
              <a:gd name="T3" fmla="*/ 0 h 85"/>
              <a:gd name="T4" fmla="*/ 2147483647 w 127"/>
              <a:gd name="T5" fmla="*/ 2147483647 h 85"/>
              <a:gd name="T6" fmla="*/ 2147483647 w 127"/>
              <a:gd name="T7" fmla="*/ 2147483647 h 85"/>
              <a:gd name="T8" fmla="*/ 2147483647 w 127"/>
              <a:gd name="T9" fmla="*/ 2147483647 h 85"/>
              <a:gd name="T10" fmla="*/ 2147483647 w 127"/>
              <a:gd name="T11" fmla="*/ 2147483647 h 85"/>
              <a:gd name="T12" fmla="*/ 2147483647 w 127"/>
              <a:gd name="T13" fmla="*/ 2147483647 h 85"/>
              <a:gd name="T14" fmla="*/ 0 w 127"/>
              <a:gd name="T15" fmla="*/ 2147483647 h 85"/>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85"/>
              <a:gd name="T26" fmla="*/ 127 w 127"/>
              <a:gd name="T27" fmla="*/ 85 h 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85">
                <a:moveTo>
                  <a:pt x="0" y="30"/>
                </a:moveTo>
                <a:lnTo>
                  <a:pt x="85" y="0"/>
                </a:lnTo>
                <a:lnTo>
                  <a:pt x="102" y="36"/>
                </a:lnTo>
                <a:lnTo>
                  <a:pt x="118" y="45"/>
                </a:lnTo>
                <a:lnTo>
                  <a:pt x="126" y="74"/>
                </a:lnTo>
                <a:lnTo>
                  <a:pt x="83" y="78"/>
                </a:lnTo>
                <a:lnTo>
                  <a:pt x="52" y="84"/>
                </a:lnTo>
                <a:lnTo>
                  <a:pt x="0" y="30"/>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2" name="Freeform 123"/>
          <p:cNvSpPr>
            <a:spLocks/>
          </p:cNvSpPr>
          <p:nvPr/>
        </p:nvSpPr>
        <p:spPr bwMode="auto">
          <a:xfrm>
            <a:off x="1205707" y="5896768"/>
            <a:ext cx="160337" cy="74612"/>
          </a:xfrm>
          <a:custGeom>
            <a:avLst/>
            <a:gdLst>
              <a:gd name="T0" fmla="*/ 2147483647 w 101"/>
              <a:gd name="T1" fmla="*/ 2147483647 h 47"/>
              <a:gd name="T2" fmla="*/ 0 w 101"/>
              <a:gd name="T3" fmla="*/ 2147483647 h 47"/>
              <a:gd name="T4" fmla="*/ 2147483647 w 101"/>
              <a:gd name="T5" fmla="*/ 2147483647 h 47"/>
              <a:gd name="T6" fmla="*/ 2147483647 w 101"/>
              <a:gd name="T7" fmla="*/ 2147483647 h 47"/>
              <a:gd name="T8" fmla="*/ 2147483647 w 101"/>
              <a:gd name="T9" fmla="*/ 2147483647 h 47"/>
              <a:gd name="T10" fmla="*/ 2147483647 w 101"/>
              <a:gd name="T11" fmla="*/ 2147483647 h 47"/>
              <a:gd name="T12" fmla="*/ 2147483647 w 101"/>
              <a:gd name="T13" fmla="*/ 2147483647 h 47"/>
              <a:gd name="T14" fmla="*/ 2147483647 w 101"/>
              <a:gd name="T15" fmla="*/ 0 h 47"/>
              <a:gd name="T16" fmla="*/ 2147483647 w 101"/>
              <a:gd name="T17" fmla="*/ 2147483647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1"/>
              <a:gd name="T28" fmla="*/ 0 h 47"/>
              <a:gd name="T29" fmla="*/ 101 w 101"/>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1" h="47">
                <a:moveTo>
                  <a:pt x="15" y="2"/>
                </a:moveTo>
                <a:lnTo>
                  <a:pt x="0" y="43"/>
                </a:lnTo>
                <a:lnTo>
                  <a:pt x="26" y="46"/>
                </a:lnTo>
                <a:lnTo>
                  <a:pt x="42" y="36"/>
                </a:lnTo>
                <a:lnTo>
                  <a:pt x="74" y="37"/>
                </a:lnTo>
                <a:lnTo>
                  <a:pt x="100" y="19"/>
                </a:lnTo>
                <a:lnTo>
                  <a:pt x="83" y="13"/>
                </a:lnTo>
                <a:lnTo>
                  <a:pt x="70" y="0"/>
                </a:lnTo>
                <a:lnTo>
                  <a:pt x="15" y="2"/>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3" name="Freeform 124"/>
          <p:cNvSpPr>
            <a:spLocks/>
          </p:cNvSpPr>
          <p:nvPr/>
        </p:nvSpPr>
        <p:spPr bwMode="auto">
          <a:xfrm>
            <a:off x="1338263" y="5722143"/>
            <a:ext cx="68263" cy="53975"/>
          </a:xfrm>
          <a:custGeom>
            <a:avLst/>
            <a:gdLst>
              <a:gd name="T0" fmla="*/ 2147483647 w 43"/>
              <a:gd name="T1" fmla="*/ 0 h 34"/>
              <a:gd name="T2" fmla="*/ 0 w 43"/>
              <a:gd name="T3" fmla="*/ 2147483647 h 34"/>
              <a:gd name="T4" fmla="*/ 2147483647 w 43"/>
              <a:gd name="T5" fmla="*/ 2147483647 h 34"/>
              <a:gd name="T6" fmla="*/ 2147483647 w 43"/>
              <a:gd name="T7" fmla="*/ 2147483647 h 34"/>
              <a:gd name="T8" fmla="*/ 2147483647 w 43"/>
              <a:gd name="T9" fmla="*/ 0 h 34"/>
              <a:gd name="T10" fmla="*/ 0 60000 65536"/>
              <a:gd name="T11" fmla="*/ 0 60000 65536"/>
              <a:gd name="T12" fmla="*/ 0 60000 65536"/>
              <a:gd name="T13" fmla="*/ 0 60000 65536"/>
              <a:gd name="T14" fmla="*/ 0 60000 65536"/>
              <a:gd name="T15" fmla="*/ 0 w 43"/>
              <a:gd name="T16" fmla="*/ 0 h 34"/>
              <a:gd name="T17" fmla="*/ 43 w 43"/>
              <a:gd name="T18" fmla="*/ 34 h 34"/>
            </a:gdLst>
            <a:ahLst/>
            <a:cxnLst>
              <a:cxn ang="T10">
                <a:pos x="T0" y="T1"/>
              </a:cxn>
              <a:cxn ang="T11">
                <a:pos x="T2" y="T3"/>
              </a:cxn>
              <a:cxn ang="T12">
                <a:pos x="T4" y="T5"/>
              </a:cxn>
              <a:cxn ang="T13">
                <a:pos x="T6" y="T7"/>
              </a:cxn>
              <a:cxn ang="T14">
                <a:pos x="T8" y="T9"/>
              </a:cxn>
            </a:cxnLst>
            <a:rect l="T15" t="T16" r="T17" b="T18"/>
            <a:pathLst>
              <a:path w="43" h="34">
                <a:moveTo>
                  <a:pt x="36" y="0"/>
                </a:moveTo>
                <a:lnTo>
                  <a:pt x="0" y="3"/>
                </a:lnTo>
                <a:lnTo>
                  <a:pt x="7" y="33"/>
                </a:lnTo>
                <a:lnTo>
                  <a:pt x="42" y="26"/>
                </a:lnTo>
                <a:lnTo>
                  <a:pt x="36" y="0"/>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4" name="Freeform 125"/>
          <p:cNvSpPr>
            <a:spLocks/>
          </p:cNvSpPr>
          <p:nvPr/>
        </p:nvSpPr>
        <p:spPr bwMode="auto">
          <a:xfrm>
            <a:off x="1139826" y="5713411"/>
            <a:ext cx="149225" cy="112713"/>
          </a:xfrm>
          <a:custGeom>
            <a:avLst/>
            <a:gdLst>
              <a:gd name="T0" fmla="*/ 2147483647 w 94"/>
              <a:gd name="T1" fmla="*/ 0 h 71"/>
              <a:gd name="T2" fmla="*/ 0 w 94"/>
              <a:gd name="T3" fmla="*/ 2147483647 h 71"/>
              <a:gd name="T4" fmla="*/ 2147483647 w 94"/>
              <a:gd name="T5" fmla="*/ 2147483647 h 71"/>
              <a:gd name="T6" fmla="*/ 2147483647 w 94"/>
              <a:gd name="T7" fmla="*/ 2147483647 h 71"/>
              <a:gd name="T8" fmla="*/ 2147483647 w 94"/>
              <a:gd name="T9" fmla="*/ 2147483647 h 71"/>
              <a:gd name="T10" fmla="*/ 2147483647 w 94"/>
              <a:gd name="T11" fmla="*/ 2147483647 h 71"/>
              <a:gd name="T12" fmla="*/ 2147483647 w 94"/>
              <a:gd name="T13" fmla="*/ 2147483647 h 71"/>
              <a:gd name="T14" fmla="*/ 2147483647 w 94"/>
              <a:gd name="T15" fmla="*/ 2147483647 h 71"/>
              <a:gd name="T16" fmla="*/ 2147483647 w 94"/>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71"/>
              <a:gd name="T29" fmla="*/ 94 w 94"/>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71">
                <a:moveTo>
                  <a:pt x="19" y="0"/>
                </a:moveTo>
                <a:lnTo>
                  <a:pt x="0" y="20"/>
                </a:lnTo>
                <a:lnTo>
                  <a:pt x="7" y="37"/>
                </a:lnTo>
                <a:lnTo>
                  <a:pt x="25" y="43"/>
                </a:lnTo>
                <a:lnTo>
                  <a:pt x="43" y="70"/>
                </a:lnTo>
                <a:lnTo>
                  <a:pt x="93" y="60"/>
                </a:lnTo>
                <a:lnTo>
                  <a:pt x="93" y="30"/>
                </a:lnTo>
                <a:lnTo>
                  <a:pt x="58" y="5"/>
                </a:lnTo>
                <a:lnTo>
                  <a:pt x="19" y="0"/>
                </a:lnTo>
              </a:path>
            </a:pathLst>
          </a:custGeom>
          <a:solidFill>
            <a:srgbClr val="A51F6C"/>
          </a:solidFill>
          <a:ln w="12700" cap="rnd" cmpd="sng">
            <a:noFill/>
            <a:prstDash val="solid"/>
            <a:round/>
            <a:headEnd type="none" w="med" len="med"/>
            <a:tailEnd type="none" w="med" len="med"/>
          </a:ln>
        </p:spPr>
        <p:txBody>
          <a:bodyPr/>
          <a:lstStyle/>
          <a:p>
            <a:endParaRPr lang="en-US"/>
          </a:p>
        </p:txBody>
      </p:sp>
      <p:sp>
        <p:nvSpPr>
          <p:cNvPr id="35" name="Title 24"/>
          <p:cNvSpPr txBox="1">
            <a:spLocks/>
          </p:cNvSpPr>
          <p:nvPr/>
        </p:nvSpPr>
        <p:spPr>
          <a:xfrm>
            <a:off x="457200" y="381000"/>
            <a:ext cx="8229600" cy="762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accent4">
                    <a:lumMod val="75000"/>
                  </a:schemeClr>
                </a:solidFill>
              </a:rPr>
              <a:t>ATTC Network 2017-2022</a:t>
            </a:r>
            <a:endParaRPr lang="en-US" sz="3200" dirty="0">
              <a:solidFill>
                <a:schemeClr val="accent4">
                  <a:lumMod val="75000"/>
                </a:schemeClr>
              </a:solidFill>
            </a:endParaRPr>
          </a:p>
        </p:txBody>
      </p:sp>
    </p:spTree>
    <p:extLst>
      <p:ext uri="{BB962C8B-B14F-4D97-AF65-F5344CB8AC3E}">
        <p14:creationId xmlns:p14="http://schemas.microsoft.com/office/powerpoint/2010/main" val="2982889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ers\kevin.mulvey\Desktop\PEPFAR -SAMHSA PRESENTATIONS\Bev Mug Sho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4670" y="5257800"/>
            <a:ext cx="1039646" cy="130192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990600"/>
            <a:ext cx="9144000" cy="609600"/>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b="4777"/>
          <a:stretch/>
        </p:blipFill>
        <p:spPr>
          <a:xfrm>
            <a:off x="0" y="2177878"/>
            <a:ext cx="9144000" cy="4680122"/>
          </a:xfrm>
          <a:prstGeom prst="rect">
            <a:avLst/>
          </a:prstGeom>
        </p:spPr>
      </p:pic>
      <p:sp>
        <p:nvSpPr>
          <p:cNvPr id="7" name="Rounded Rectangular Callout 6"/>
          <p:cNvSpPr/>
          <p:nvPr/>
        </p:nvSpPr>
        <p:spPr>
          <a:xfrm>
            <a:off x="304800" y="1606377"/>
            <a:ext cx="1600200" cy="765048"/>
          </a:xfrm>
          <a:prstGeom prst="wedgeRoundRectCallout">
            <a:avLst>
              <a:gd name="adj1" fmla="val 229594"/>
              <a:gd name="adj2" fmla="val 51751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South Africa ATTC</a:t>
            </a:r>
          </a:p>
          <a:p>
            <a:pPr algn="ctr"/>
            <a:r>
              <a:rPr lang="en-US" sz="1000" dirty="0" smtClean="0">
                <a:solidFill>
                  <a:schemeClr val="tx2"/>
                </a:solidFill>
              </a:rPr>
              <a:t>Brown University – CT</a:t>
            </a:r>
          </a:p>
          <a:p>
            <a:pPr algn="ctr"/>
            <a:r>
              <a:rPr lang="en-US" sz="1000" dirty="0" smtClean="0">
                <a:solidFill>
                  <a:schemeClr val="tx2"/>
                </a:solidFill>
              </a:rPr>
              <a:t>&amp;</a:t>
            </a:r>
          </a:p>
          <a:p>
            <a:pPr algn="ctr"/>
            <a:r>
              <a:rPr lang="en-US" sz="1000" dirty="0" smtClean="0">
                <a:solidFill>
                  <a:schemeClr val="tx2"/>
                </a:solidFill>
              </a:rPr>
              <a:t>University of Cape Town</a:t>
            </a:r>
            <a:endParaRPr lang="en-US" sz="1000" dirty="0">
              <a:solidFill>
                <a:schemeClr val="tx2"/>
              </a:solidFill>
            </a:endParaRPr>
          </a:p>
        </p:txBody>
      </p:sp>
      <p:sp>
        <p:nvSpPr>
          <p:cNvPr id="9" name="Rounded Rectangular Callout 8"/>
          <p:cNvSpPr/>
          <p:nvPr/>
        </p:nvSpPr>
        <p:spPr>
          <a:xfrm>
            <a:off x="2209800" y="1377777"/>
            <a:ext cx="2133600" cy="914400"/>
          </a:xfrm>
          <a:prstGeom prst="wedgeRoundRectCallout">
            <a:avLst>
              <a:gd name="adj1" fmla="val 76700"/>
              <a:gd name="adj2" fmla="val 1763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Ukraine ATTC</a:t>
            </a:r>
          </a:p>
          <a:p>
            <a:pPr algn="ctr"/>
            <a:r>
              <a:rPr lang="en-US" sz="1000" dirty="0" smtClean="0">
                <a:solidFill>
                  <a:schemeClr val="tx2"/>
                </a:solidFill>
              </a:rPr>
              <a:t>Univ. California San Diego</a:t>
            </a:r>
          </a:p>
          <a:p>
            <a:pPr algn="ctr"/>
            <a:r>
              <a:rPr lang="en-US" sz="1000" dirty="0" smtClean="0">
                <a:solidFill>
                  <a:schemeClr val="tx2"/>
                </a:solidFill>
              </a:rPr>
              <a:t>&amp;</a:t>
            </a:r>
          </a:p>
          <a:p>
            <a:pPr algn="ctr"/>
            <a:r>
              <a:rPr lang="en-US" sz="1000" dirty="0">
                <a:solidFill>
                  <a:schemeClr val="tx2"/>
                </a:solidFill>
              </a:rPr>
              <a:t>Ukrainian </a:t>
            </a:r>
            <a:r>
              <a:rPr lang="en-US" sz="1000" dirty="0" smtClean="0">
                <a:solidFill>
                  <a:schemeClr val="tx2"/>
                </a:solidFill>
              </a:rPr>
              <a:t>Res. Inst. </a:t>
            </a:r>
            <a:r>
              <a:rPr lang="en-US" sz="1000" dirty="0">
                <a:solidFill>
                  <a:schemeClr val="tx2"/>
                </a:solidFill>
              </a:rPr>
              <a:t>Social </a:t>
            </a:r>
            <a:r>
              <a:rPr lang="en-US" sz="1000" dirty="0" smtClean="0">
                <a:solidFill>
                  <a:schemeClr val="tx2"/>
                </a:solidFill>
              </a:rPr>
              <a:t>&amp; </a:t>
            </a:r>
            <a:r>
              <a:rPr lang="en-US" sz="1000" dirty="0">
                <a:solidFill>
                  <a:schemeClr val="tx2"/>
                </a:solidFill>
              </a:rPr>
              <a:t>Forensic </a:t>
            </a:r>
            <a:r>
              <a:rPr lang="en-US" sz="1000" dirty="0" smtClean="0">
                <a:solidFill>
                  <a:schemeClr val="tx2"/>
                </a:solidFill>
              </a:rPr>
              <a:t>Psychiatry &amp; </a:t>
            </a:r>
            <a:r>
              <a:rPr lang="en-US" sz="1000" dirty="0">
                <a:solidFill>
                  <a:schemeClr val="tx2"/>
                </a:solidFill>
              </a:rPr>
              <a:t>Drug Abuse</a:t>
            </a:r>
          </a:p>
        </p:txBody>
      </p:sp>
      <p:sp>
        <p:nvSpPr>
          <p:cNvPr id="10" name="Rounded Rectangular Callout 9"/>
          <p:cNvSpPr/>
          <p:nvPr/>
        </p:nvSpPr>
        <p:spPr>
          <a:xfrm>
            <a:off x="4580238" y="1447800"/>
            <a:ext cx="1600200" cy="923625"/>
          </a:xfrm>
          <a:prstGeom prst="wedgeRoundRectCallout">
            <a:avLst>
              <a:gd name="adj1" fmla="val 112219"/>
              <a:gd name="adj2" fmla="val 2651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tx2"/>
                </a:solidFill>
              </a:rPr>
              <a:t>Southeast Asia ATTC</a:t>
            </a:r>
          </a:p>
          <a:p>
            <a:pPr algn="ctr"/>
            <a:r>
              <a:rPr lang="en-US" sz="1000" dirty="0">
                <a:solidFill>
                  <a:schemeClr val="tx2"/>
                </a:solidFill>
              </a:rPr>
              <a:t>Univ. California </a:t>
            </a:r>
            <a:r>
              <a:rPr lang="en-US" sz="1000" dirty="0" smtClean="0">
                <a:solidFill>
                  <a:schemeClr val="tx2"/>
                </a:solidFill>
              </a:rPr>
              <a:t>LA</a:t>
            </a:r>
          </a:p>
          <a:p>
            <a:pPr algn="ctr"/>
            <a:r>
              <a:rPr lang="en-US" sz="1000" dirty="0">
                <a:solidFill>
                  <a:schemeClr val="tx2"/>
                </a:solidFill>
              </a:rPr>
              <a:t>&amp;</a:t>
            </a:r>
          </a:p>
          <a:p>
            <a:pPr algn="ctr"/>
            <a:r>
              <a:rPr lang="en-US" sz="1000" dirty="0" smtClean="0">
                <a:solidFill>
                  <a:schemeClr val="tx2"/>
                </a:solidFill>
              </a:rPr>
              <a:t>Chiang Mai University</a:t>
            </a:r>
          </a:p>
          <a:p>
            <a:pPr algn="ctr"/>
            <a:r>
              <a:rPr lang="en-US" sz="1000" dirty="0" smtClean="0">
                <a:solidFill>
                  <a:schemeClr val="tx2"/>
                </a:solidFill>
              </a:rPr>
              <a:t>Thailand</a:t>
            </a:r>
            <a:endParaRPr lang="en-US" sz="1000" dirty="0">
              <a:solidFill>
                <a:schemeClr val="tx2"/>
              </a:solidFill>
            </a:endParaRPr>
          </a:p>
        </p:txBody>
      </p:sp>
      <p:sp>
        <p:nvSpPr>
          <p:cNvPr id="11" name="Rounded Rectangular Callout 10"/>
          <p:cNvSpPr/>
          <p:nvPr/>
        </p:nvSpPr>
        <p:spPr>
          <a:xfrm>
            <a:off x="6324600" y="1143000"/>
            <a:ext cx="2743200" cy="1060622"/>
          </a:xfrm>
          <a:prstGeom prst="wedgeRoundRectCallout">
            <a:avLst>
              <a:gd name="adj1" fmla="val -12952"/>
              <a:gd name="adj2" fmla="val 24546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smtClean="0">
              <a:solidFill>
                <a:schemeClr val="tx2"/>
              </a:solidFill>
            </a:endParaRPr>
          </a:p>
          <a:p>
            <a:pPr algn="ctr"/>
            <a:r>
              <a:rPr lang="en-US" sz="1000" b="1" dirty="0" smtClean="0">
                <a:solidFill>
                  <a:schemeClr val="tx2"/>
                </a:solidFill>
              </a:rPr>
              <a:t>Vietnam ATTC</a:t>
            </a:r>
          </a:p>
          <a:p>
            <a:pPr algn="ctr"/>
            <a:r>
              <a:rPr lang="en-US" sz="1000" dirty="0">
                <a:solidFill>
                  <a:schemeClr val="tx2"/>
                </a:solidFill>
              </a:rPr>
              <a:t>Univ. California LA</a:t>
            </a:r>
          </a:p>
          <a:p>
            <a:pPr algn="ctr"/>
            <a:r>
              <a:rPr lang="en-US" sz="1000" dirty="0" smtClean="0">
                <a:solidFill>
                  <a:schemeClr val="tx2"/>
                </a:solidFill>
              </a:rPr>
              <a:t>&amp;</a:t>
            </a:r>
          </a:p>
          <a:p>
            <a:pPr algn="ctr"/>
            <a:r>
              <a:rPr lang="en-US" sz="1000" dirty="0" smtClean="0">
                <a:solidFill>
                  <a:schemeClr val="tx2"/>
                </a:solidFill>
              </a:rPr>
              <a:t>Hanoi Medical University</a:t>
            </a:r>
          </a:p>
          <a:p>
            <a:pPr algn="ctr"/>
            <a:r>
              <a:rPr lang="en-US" sz="1000" dirty="0" smtClean="0">
                <a:solidFill>
                  <a:schemeClr val="tx2"/>
                </a:solidFill>
              </a:rPr>
              <a:t>Ho Chi Minh School Medicine &amp; Pharmacy</a:t>
            </a:r>
          </a:p>
          <a:p>
            <a:pPr algn="ctr"/>
            <a:r>
              <a:rPr lang="en-US" sz="1000" dirty="0" smtClean="0">
                <a:solidFill>
                  <a:schemeClr val="tx2"/>
                </a:solidFill>
              </a:rPr>
              <a:t>Vietnam University of Labor &amp; Social Affairs</a:t>
            </a:r>
          </a:p>
          <a:p>
            <a:pPr algn="ctr"/>
            <a:endParaRPr lang="en-US" sz="1000" dirty="0">
              <a:solidFill>
                <a:schemeClr val="tx2"/>
              </a:solidFill>
            </a:endParaRPr>
          </a:p>
        </p:txBody>
      </p:sp>
      <p:sp>
        <p:nvSpPr>
          <p:cNvPr id="8" name="Title 7"/>
          <p:cNvSpPr>
            <a:spLocks noGrp="1"/>
          </p:cNvSpPr>
          <p:nvPr>
            <p:ph type="title"/>
          </p:nvPr>
        </p:nvSpPr>
        <p:spPr>
          <a:xfrm>
            <a:off x="457200" y="0"/>
            <a:ext cx="8229600" cy="914400"/>
          </a:xfrm>
        </p:spPr>
        <p:txBody>
          <a:bodyPr>
            <a:normAutofit/>
          </a:bodyPr>
          <a:lstStyle/>
          <a:p>
            <a:r>
              <a:rPr lang="en-US" sz="3200" b="0" dirty="0" smtClean="0">
                <a:solidFill>
                  <a:schemeClr val="accent4">
                    <a:lumMod val="75000"/>
                  </a:schemeClr>
                </a:solidFill>
              </a:rPr>
              <a:t>International ATTC Centers</a:t>
            </a:r>
            <a:endParaRPr lang="en-US" sz="3200" b="0" dirty="0">
              <a:solidFill>
                <a:schemeClr val="accent4">
                  <a:lumMod val="75000"/>
                </a:schemeClr>
              </a:solidFill>
            </a:endParaRPr>
          </a:p>
        </p:txBody>
      </p:sp>
      <p:sp>
        <p:nvSpPr>
          <p:cNvPr id="3" name="TextBox 2"/>
          <p:cNvSpPr txBox="1"/>
          <p:nvPr/>
        </p:nvSpPr>
        <p:spPr>
          <a:xfrm>
            <a:off x="3048000" y="6516039"/>
            <a:ext cx="2057400" cy="307777"/>
          </a:xfrm>
          <a:prstGeom prst="rect">
            <a:avLst/>
          </a:prstGeom>
          <a:noFill/>
        </p:spPr>
        <p:txBody>
          <a:bodyPr wrap="square" rtlCol="0">
            <a:spAutoFit/>
          </a:bodyPr>
          <a:lstStyle/>
          <a:p>
            <a:r>
              <a:rPr lang="en-US" sz="1400" b="1" dirty="0" smtClean="0">
                <a:solidFill>
                  <a:srgbClr val="7030A0"/>
                </a:solidFill>
              </a:rPr>
              <a:t>Beverley Cummings</a:t>
            </a:r>
            <a:endParaRPr lang="en-US" sz="1400" b="1" dirty="0">
              <a:solidFill>
                <a:srgbClr val="7030A0"/>
              </a:solidFill>
            </a:endParaRPr>
          </a:p>
        </p:txBody>
      </p:sp>
      <p:pic>
        <p:nvPicPr>
          <p:cNvPr id="13" name="Picture 12"/>
          <p:cNvPicPr/>
          <p:nvPr/>
        </p:nvPicPr>
        <p:blipFill rotWithShape="1">
          <a:blip r:embed="rId5" cstate="print"/>
          <a:srcRect l="7732"/>
          <a:stretch/>
        </p:blipFill>
        <p:spPr bwMode="auto">
          <a:xfrm>
            <a:off x="5181600" y="3429000"/>
            <a:ext cx="1143000" cy="1371600"/>
          </a:xfrm>
          <a:prstGeom prst="rect">
            <a:avLst/>
          </a:prstGeom>
          <a:noFill/>
          <a:ln w="25400">
            <a:solidFill>
              <a:srgbClr val="B4CBD0"/>
            </a:solidFill>
            <a:miter lim="800000"/>
            <a:headEnd/>
            <a:tailEnd/>
          </a:ln>
        </p:spPr>
      </p:pic>
      <p:sp>
        <p:nvSpPr>
          <p:cNvPr id="14" name="TextBox 13"/>
          <p:cNvSpPr txBox="1"/>
          <p:nvPr/>
        </p:nvSpPr>
        <p:spPr>
          <a:xfrm>
            <a:off x="5486400" y="4800600"/>
            <a:ext cx="1371600" cy="307777"/>
          </a:xfrm>
          <a:prstGeom prst="rect">
            <a:avLst/>
          </a:prstGeom>
          <a:noFill/>
        </p:spPr>
        <p:txBody>
          <a:bodyPr wrap="square" rtlCol="0">
            <a:spAutoFit/>
          </a:bodyPr>
          <a:lstStyle/>
          <a:p>
            <a:r>
              <a:rPr lang="en-US" sz="1400" b="1" dirty="0" smtClean="0">
                <a:solidFill>
                  <a:srgbClr val="7030A0"/>
                </a:solidFill>
              </a:rPr>
              <a:t>Kevin Mulvey</a:t>
            </a:r>
            <a:endParaRPr lang="en-US" sz="1400" b="1" dirty="0">
              <a:solidFill>
                <a:srgbClr val="7030A0"/>
              </a:solidFill>
            </a:endParaRPr>
          </a:p>
        </p:txBody>
      </p:sp>
      <p:sp>
        <p:nvSpPr>
          <p:cNvPr id="15" name="Oval 14"/>
          <p:cNvSpPr/>
          <p:nvPr/>
        </p:nvSpPr>
        <p:spPr>
          <a:xfrm>
            <a:off x="7315200" y="2590800"/>
            <a:ext cx="1348262" cy="1469939"/>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 name="TextBox 3"/>
          <p:cNvSpPr txBox="1"/>
          <p:nvPr/>
        </p:nvSpPr>
        <p:spPr>
          <a:xfrm>
            <a:off x="7772400" y="4038600"/>
            <a:ext cx="1447800" cy="307777"/>
          </a:xfrm>
          <a:prstGeom prst="rect">
            <a:avLst/>
          </a:prstGeom>
          <a:noFill/>
        </p:spPr>
        <p:txBody>
          <a:bodyPr wrap="square" rtlCol="0">
            <a:spAutoFit/>
          </a:bodyPr>
          <a:lstStyle/>
          <a:p>
            <a:r>
              <a:rPr lang="en-US" sz="1400" b="1" dirty="0" smtClean="0">
                <a:solidFill>
                  <a:srgbClr val="7030A0"/>
                </a:solidFill>
              </a:rPr>
              <a:t>Nadine Rogers</a:t>
            </a:r>
            <a:endParaRPr lang="en-US" sz="1400" b="1" dirty="0">
              <a:solidFill>
                <a:srgbClr val="7030A0"/>
              </a:solidFill>
            </a:endParaRPr>
          </a:p>
        </p:txBody>
      </p:sp>
    </p:spTree>
    <p:extLst>
      <p:ext uri="{BB962C8B-B14F-4D97-AF65-F5344CB8AC3E}">
        <p14:creationId xmlns:p14="http://schemas.microsoft.com/office/powerpoint/2010/main" val="662635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HSA_PPT_Templat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SAMHSA_PPT_Template</Template>
  <TotalTime>278</TotalTime>
  <Words>434</Words>
  <Application>Microsoft Office PowerPoint</Application>
  <PresentationFormat>On-screen Show (4:3)</PresentationFormat>
  <Paragraphs>90</Paragraphs>
  <Slides>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Arial</vt:lpstr>
      <vt:lpstr>Calibri</vt:lpstr>
      <vt:lpstr>Wingdings</vt:lpstr>
      <vt:lpstr>SAMHSA_PPT_Template</vt:lpstr>
      <vt:lpstr>Default Design</vt:lpstr>
      <vt:lpstr>Addiction Technology Transfer Centers (ATTC)  </vt:lpstr>
      <vt:lpstr>Technology Transfer</vt:lpstr>
      <vt:lpstr>ATTC Program Purpose </vt:lpstr>
      <vt:lpstr>Work Dynamics</vt:lpstr>
      <vt:lpstr>PowerPoint Presentation</vt:lpstr>
      <vt:lpstr>International ATTC Centers</vt:lpstr>
    </vt:vector>
  </TitlesOfParts>
  <Company>DHHS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Carvalho, Humberto (SAMHSA)</cp:lastModifiedBy>
  <cp:revision>30</cp:revision>
  <cp:lastPrinted>2017-09-12T12:48:19Z</cp:lastPrinted>
  <dcterms:created xsi:type="dcterms:W3CDTF">2017-08-03T18:56:36Z</dcterms:created>
  <dcterms:modified xsi:type="dcterms:W3CDTF">2017-12-04T16:56:50Z</dcterms:modified>
</cp:coreProperties>
</file>