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0" r:id="rId1"/>
  </p:sldMasterIdLst>
  <p:notesMasterIdLst>
    <p:notesMasterId r:id="rId81"/>
  </p:notesMasterIdLst>
  <p:sldIdLst>
    <p:sldId id="674" r:id="rId2"/>
    <p:sldId id="675" r:id="rId3"/>
    <p:sldId id="676" r:id="rId4"/>
    <p:sldId id="261" r:id="rId5"/>
    <p:sldId id="677" r:id="rId6"/>
    <p:sldId id="263" r:id="rId7"/>
    <p:sldId id="616" r:id="rId8"/>
    <p:sldId id="629" r:id="rId9"/>
    <p:sldId id="316" r:id="rId10"/>
    <p:sldId id="657" r:id="rId11"/>
    <p:sldId id="322" r:id="rId12"/>
    <p:sldId id="658" r:id="rId13"/>
    <p:sldId id="340" r:id="rId14"/>
    <p:sldId id="659" r:id="rId15"/>
    <p:sldId id="320" r:id="rId16"/>
    <p:sldId id="321" r:id="rId17"/>
    <p:sldId id="324" r:id="rId18"/>
    <p:sldId id="660" r:id="rId19"/>
    <p:sldId id="661" r:id="rId20"/>
    <p:sldId id="662" r:id="rId21"/>
    <p:sldId id="276" r:id="rId22"/>
    <p:sldId id="617" r:id="rId23"/>
    <p:sldId id="663" r:id="rId24"/>
    <p:sldId id="683" r:id="rId25"/>
    <p:sldId id="308" r:id="rId26"/>
    <p:sldId id="682" r:id="rId27"/>
    <p:sldId id="687" r:id="rId28"/>
    <p:sldId id="691" r:id="rId29"/>
    <p:sldId id="309" r:id="rId30"/>
    <p:sldId id="314" r:id="rId31"/>
    <p:sldId id="686" r:id="rId32"/>
    <p:sldId id="684" r:id="rId33"/>
    <p:sldId id="666" r:id="rId34"/>
    <p:sldId id="671" r:id="rId35"/>
    <p:sldId id="328" r:id="rId36"/>
    <p:sldId id="672" r:id="rId37"/>
    <p:sldId id="668" r:id="rId38"/>
    <p:sldId id="669" r:id="rId39"/>
    <p:sldId id="673" r:id="rId40"/>
    <p:sldId id="667" r:id="rId41"/>
    <p:sldId id="338" r:id="rId42"/>
    <p:sldId id="678" r:id="rId43"/>
    <p:sldId id="288" r:id="rId44"/>
    <p:sldId id="323" r:id="rId45"/>
    <p:sldId id="630" r:id="rId46"/>
    <p:sldId id="289" r:id="rId47"/>
    <p:sldId id="631" r:id="rId48"/>
    <p:sldId id="343" r:id="rId49"/>
    <p:sldId id="347" r:id="rId50"/>
    <p:sldId id="701" r:id="rId51"/>
    <p:sldId id="702" r:id="rId52"/>
    <p:sldId id="685" r:id="rId53"/>
    <p:sldId id="703" r:id="rId54"/>
    <p:sldId id="360" r:id="rId55"/>
    <p:sldId id="704" r:id="rId56"/>
    <p:sldId id="705" r:id="rId57"/>
    <p:sldId id="348" r:id="rId58"/>
    <p:sldId id="706" r:id="rId59"/>
    <p:sldId id="300" r:id="rId60"/>
    <p:sldId id="710" r:id="rId61"/>
    <p:sldId id="711" r:id="rId62"/>
    <p:sldId id="712" r:id="rId63"/>
    <p:sldId id="699" r:id="rId64"/>
    <p:sldId id="700" r:id="rId65"/>
    <p:sldId id="325" r:id="rId66"/>
    <p:sldId id="346" r:id="rId67"/>
    <p:sldId id="258" r:id="rId68"/>
    <p:sldId id="259" r:id="rId69"/>
    <p:sldId id="372" r:id="rId70"/>
    <p:sldId id="373" r:id="rId71"/>
    <p:sldId id="374" r:id="rId72"/>
    <p:sldId id="375" r:id="rId73"/>
    <p:sldId id="424" r:id="rId74"/>
    <p:sldId id="312" r:id="rId75"/>
    <p:sldId id="619" r:id="rId76"/>
    <p:sldId id="688" r:id="rId77"/>
    <p:sldId id="689" r:id="rId78"/>
    <p:sldId id="690" r:id="rId79"/>
    <p:sldId id="313"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ter, Jeffrey T CTR (US)" initials="RJT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800"/>
  </p:normalViewPr>
  <p:slideViewPr>
    <p:cSldViewPr snapToGrid="0" snapToObjects="1">
      <p:cViewPr varScale="1">
        <p:scale>
          <a:sx n="53" d="100"/>
          <a:sy n="53" d="100"/>
        </p:scale>
        <p:origin x="1339" y="4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7A66C4-CE42-49F2-8689-C13DFE46838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A34F005-CBE4-4A22-A682-F3D2A3BB0A19}">
      <dgm:prSet/>
      <dgm:spPr/>
      <dgm:t>
        <a:bodyPr/>
        <a:lstStyle/>
        <a:p>
          <a:r>
            <a:rPr lang="en-US"/>
            <a:t>How can a BHC help primary care broadly?</a:t>
          </a:r>
        </a:p>
      </dgm:t>
    </dgm:pt>
    <dgm:pt modelId="{6BBBF2BC-8EDC-400F-949B-A1EF042E9060}" type="parTrans" cxnId="{7724C0A8-E537-4A9F-81F8-A29D10494913}">
      <dgm:prSet/>
      <dgm:spPr/>
      <dgm:t>
        <a:bodyPr/>
        <a:lstStyle/>
        <a:p>
          <a:endParaRPr lang="en-US"/>
        </a:p>
      </dgm:t>
    </dgm:pt>
    <dgm:pt modelId="{BE1A40C2-9719-40BB-91C0-D52074D6D43E}" type="sibTrans" cxnId="{7724C0A8-E537-4A9F-81F8-A29D10494913}">
      <dgm:prSet/>
      <dgm:spPr/>
      <dgm:t>
        <a:bodyPr/>
        <a:lstStyle/>
        <a:p>
          <a:endParaRPr lang="en-US"/>
        </a:p>
      </dgm:t>
    </dgm:pt>
    <dgm:pt modelId="{4951EDAA-56A7-4401-A128-203E402C99A8}">
      <dgm:prSet/>
      <dgm:spPr/>
      <dgm:t>
        <a:bodyPr/>
        <a:lstStyle/>
        <a:p>
          <a:r>
            <a:rPr lang="en-US"/>
            <a:t>See patients before the PCP (reduce PCP visit time)</a:t>
          </a:r>
        </a:p>
      </dgm:t>
    </dgm:pt>
    <dgm:pt modelId="{A0FA61AF-CAEE-4BA2-9481-B7FEA5B66942}" type="parTrans" cxnId="{A1836F3C-7637-4183-893F-5E85048B32AA}">
      <dgm:prSet/>
      <dgm:spPr/>
      <dgm:t>
        <a:bodyPr/>
        <a:lstStyle/>
        <a:p>
          <a:endParaRPr lang="en-US"/>
        </a:p>
      </dgm:t>
    </dgm:pt>
    <dgm:pt modelId="{06B43BAF-6210-4DA9-8F5A-8ADB295D9C09}" type="sibTrans" cxnId="{A1836F3C-7637-4183-893F-5E85048B32AA}">
      <dgm:prSet/>
      <dgm:spPr/>
      <dgm:t>
        <a:bodyPr/>
        <a:lstStyle/>
        <a:p>
          <a:endParaRPr lang="en-US"/>
        </a:p>
      </dgm:t>
    </dgm:pt>
    <dgm:pt modelId="{D6A37FD6-06E4-48D0-BFFF-6C3453BC9C1F}">
      <dgm:prSet/>
      <dgm:spPr/>
      <dgm:t>
        <a:bodyPr/>
        <a:lstStyle/>
        <a:p>
          <a:r>
            <a:rPr lang="en-US"/>
            <a:t>Or assist during the visit</a:t>
          </a:r>
        </a:p>
      </dgm:t>
    </dgm:pt>
    <dgm:pt modelId="{C76D3BDE-2039-4A97-86EC-47E1A93DDED8}" type="parTrans" cxnId="{D01271FB-B595-4034-AD95-8E97EE34AB71}">
      <dgm:prSet/>
      <dgm:spPr/>
      <dgm:t>
        <a:bodyPr/>
        <a:lstStyle/>
        <a:p>
          <a:endParaRPr lang="en-US"/>
        </a:p>
      </dgm:t>
    </dgm:pt>
    <dgm:pt modelId="{144427C6-A3B0-40BD-B4A3-05C2BB5D9686}" type="sibTrans" cxnId="{D01271FB-B595-4034-AD95-8E97EE34AB71}">
      <dgm:prSet/>
      <dgm:spPr/>
      <dgm:t>
        <a:bodyPr/>
        <a:lstStyle/>
        <a:p>
          <a:endParaRPr lang="en-US"/>
        </a:p>
      </dgm:t>
    </dgm:pt>
    <dgm:pt modelId="{F890E9BB-8316-4122-AE15-32138798F800}">
      <dgm:prSet/>
      <dgm:spPr/>
      <dgm:t>
        <a:bodyPr/>
        <a:lstStyle/>
        <a:p>
          <a:r>
            <a:rPr lang="en-US"/>
            <a:t>See patients instead of the PCP (improve access)</a:t>
          </a:r>
        </a:p>
      </dgm:t>
    </dgm:pt>
    <dgm:pt modelId="{4FC43567-903C-4489-AF40-6A0C05111AB5}" type="parTrans" cxnId="{433A27B8-AD34-451A-AB2C-377D20BD3311}">
      <dgm:prSet/>
      <dgm:spPr/>
      <dgm:t>
        <a:bodyPr/>
        <a:lstStyle/>
        <a:p>
          <a:endParaRPr lang="en-US"/>
        </a:p>
      </dgm:t>
    </dgm:pt>
    <dgm:pt modelId="{61A35D09-05B7-450E-8BD9-580A99676181}" type="sibTrans" cxnId="{433A27B8-AD34-451A-AB2C-377D20BD3311}">
      <dgm:prSet/>
      <dgm:spPr/>
      <dgm:t>
        <a:bodyPr/>
        <a:lstStyle/>
        <a:p>
          <a:endParaRPr lang="en-US"/>
        </a:p>
      </dgm:t>
    </dgm:pt>
    <dgm:pt modelId="{5B67E034-C227-4B27-8377-7C5AEE7418BE}">
      <dgm:prSet/>
      <dgm:spPr/>
      <dgm:t>
        <a:bodyPr/>
        <a:lstStyle/>
        <a:p>
          <a:r>
            <a:rPr lang="en-US"/>
            <a:t>Complete certain activities such as anticipatory guidance, cognitive screens (improve PCP efficiency)</a:t>
          </a:r>
        </a:p>
      </dgm:t>
    </dgm:pt>
    <dgm:pt modelId="{C04FADAD-B928-47D7-84EC-064A896CF406}" type="parTrans" cxnId="{492457AA-D186-49D5-ACD9-0613A3E59634}">
      <dgm:prSet/>
      <dgm:spPr/>
      <dgm:t>
        <a:bodyPr/>
        <a:lstStyle/>
        <a:p>
          <a:endParaRPr lang="en-US"/>
        </a:p>
      </dgm:t>
    </dgm:pt>
    <dgm:pt modelId="{7108BCD2-7AB6-4D39-839C-C058BDF48FFC}" type="sibTrans" cxnId="{492457AA-D186-49D5-ACD9-0613A3E59634}">
      <dgm:prSet/>
      <dgm:spPr/>
      <dgm:t>
        <a:bodyPr/>
        <a:lstStyle/>
        <a:p>
          <a:endParaRPr lang="en-US"/>
        </a:p>
      </dgm:t>
    </dgm:pt>
    <dgm:pt modelId="{7E716A0C-D31D-4D59-A09C-D02BB65F74D1}">
      <dgm:prSet/>
      <dgm:spPr/>
      <dgm:t>
        <a:bodyPr/>
        <a:lstStyle/>
        <a:p>
          <a:r>
            <a:rPr lang="en-US"/>
            <a:t>Assist with miscellaneous care needs (reduce PCP stress)</a:t>
          </a:r>
        </a:p>
      </dgm:t>
    </dgm:pt>
    <dgm:pt modelId="{BD5924A5-2CB4-4F3E-9F23-0794621585AC}" type="parTrans" cxnId="{462B0EAB-FAF6-418C-82C9-A15C203C8B1D}">
      <dgm:prSet/>
      <dgm:spPr/>
      <dgm:t>
        <a:bodyPr/>
        <a:lstStyle/>
        <a:p>
          <a:endParaRPr lang="en-US"/>
        </a:p>
      </dgm:t>
    </dgm:pt>
    <dgm:pt modelId="{56A615B2-4D2A-4E90-AE52-0DBE50A42FB6}" type="sibTrans" cxnId="{462B0EAB-FAF6-418C-82C9-A15C203C8B1D}">
      <dgm:prSet/>
      <dgm:spPr/>
      <dgm:t>
        <a:bodyPr/>
        <a:lstStyle/>
        <a:p>
          <a:endParaRPr lang="en-US"/>
        </a:p>
      </dgm:t>
    </dgm:pt>
    <dgm:pt modelId="{9C1F225C-4CEE-4A05-9013-50C9D315EDB6}">
      <dgm:prSet/>
      <dgm:spPr/>
      <dgm:t>
        <a:bodyPr/>
        <a:lstStyle/>
        <a:p>
          <a:r>
            <a:rPr lang="en-US" dirty="0"/>
            <a:t>Co-lead group medical visits (improve PCP productivity)</a:t>
          </a:r>
        </a:p>
      </dgm:t>
    </dgm:pt>
    <dgm:pt modelId="{DCCB4283-4A1F-4457-BB0F-AF8E303E8824}" type="parTrans" cxnId="{177020E0-2294-4A1A-98A4-C7F9B2EF709D}">
      <dgm:prSet/>
      <dgm:spPr/>
      <dgm:t>
        <a:bodyPr/>
        <a:lstStyle/>
        <a:p>
          <a:endParaRPr lang="en-US"/>
        </a:p>
      </dgm:t>
    </dgm:pt>
    <dgm:pt modelId="{7BF07FC0-5146-4EDB-BAAA-2116CEA0913B}" type="sibTrans" cxnId="{177020E0-2294-4A1A-98A4-C7F9B2EF709D}">
      <dgm:prSet/>
      <dgm:spPr/>
      <dgm:t>
        <a:bodyPr/>
        <a:lstStyle/>
        <a:p>
          <a:endParaRPr lang="en-US"/>
        </a:p>
      </dgm:t>
    </dgm:pt>
    <dgm:pt modelId="{9388BF98-8BCD-4F11-BBA8-41862BDD8544}">
      <dgm:prSet/>
      <dgm:spPr/>
      <dgm:t>
        <a:bodyPr/>
        <a:lstStyle/>
        <a:p>
          <a:r>
            <a:rPr lang="en-US" i="1" dirty="0"/>
            <a:t>Remember the Quintuple Aim!</a:t>
          </a:r>
          <a:endParaRPr lang="en-US" dirty="0"/>
        </a:p>
      </dgm:t>
    </dgm:pt>
    <dgm:pt modelId="{2A898846-EA28-473D-B6EE-C9D3870E485B}" type="parTrans" cxnId="{5418F1E4-077C-4881-A850-541B20758A47}">
      <dgm:prSet/>
      <dgm:spPr/>
      <dgm:t>
        <a:bodyPr/>
        <a:lstStyle/>
        <a:p>
          <a:endParaRPr lang="en-US"/>
        </a:p>
      </dgm:t>
    </dgm:pt>
    <dgm:pt modelId="{7D6F5024-2936-4556-AC91-EA30DD514AC3}" type="sibTrans" cxnId="{5418F1E4-077C-4881-A850-541B20758A47}">
      <dgm:prSet/>
      <dgm:spPr/>
      <dgm:t>
        <a:bodyPr/>
        <a:lstStyle/>
        <a:p>
          <a:endParaRPr lang="en-US"/>
        </a:p>
      </dgm:t>
    </dgm:pt>
    <dgm:pt modelId="{90C338AB-4A4D-B34D-A271-C86FBD795C0B}">
      <dgm:prSet/>
      <dgm:spPr/>
      <dgm:t>
        <a:bodyPr/>
        <a:lstStyle/>
        <a:p>
          <a:r>
            <a:rPr lang="en-US" dirty="0"/>
            <a:t>Help develop metrics to track disparities (ensure health equity)</a:t>
          </a:r>
        </a:p>
      </dgm:t>
    </dgm:pt>
    <dgm:pt modelId="{E3B1D970-94EA-0641-A8FE-F706E0986FC2}" type="parTrans" cxnId="{1476B965-26EA-9A4D-BCBB-5835F330DC63}">
      <dgm:prSet/>
      <dgm:spPr/>
    </dgm:pt>
    <dgm:pt modelId="{02FA0894-2C7C-564D-823A-ADACB0EBE6B0}" type="sibTrans" cxnId="{1476B965-26EA-9A4D-BCBB-5835F330DC63}">
      <dgm:prSet/>
      <dgm:spPr/>
    </dgm:pt>
    <dgm:pt modelId="{15EA0C7C-362C-A64A-9A4F-C041708FDA11}" type="pres">
      <dgm:prSet presAssocID="{8E7A66C4-CE42-49F2-8689-C13DFE468388}" presName="linear" presStyleCnt="0">
        <dgm:presLayoutVars>
          <dgm:animLvl val="lvl"/>
          <dgm:resizeHandles val="exact"/>
        </dgm:presLayoutVars>
      </dgm:prSet>
      <dgm:spPr/>
      <dgm:t>
        <a:bodyPr/>
        <a:lstStyle/>
        <a:p>
          <a:endParaRPr lang="en-US"/>
        </a:p>
      </dgm:t>
    </dgm:pt>
    <dgm:pt modelId="{A849D5C9-2A1E-AD46-B396-5DAE444723AD}" type="pres">
      <dgm:prSet presAssocID="{0A34F005-CBE4-4A22-A682-F3D2A3BB0A19}" presName="parentText" presStyleLbl="node1" presStyleIdx="0" presStyleCnt="2">
        <dgm:presLayoutVars>
          <dgm:chMax val="0"/>
          <dgm:bulletEnabled val="1"/>
        </dgm:presLayoutVars>
      </dgm:prSet>
      <dgm:spPr/>
      <dgm:t>
        <a:bodyPr/>
        <a:lstStyle/>
        <a:p>
          <a:endParaRPr lang="en-US"/>
        </a:p>
      </dgm:t>
    </dgm:pt>
    <dgm:pt modelId="{8A3C530F-88DB-5649-966F-0CD2C04E5A33}" type="pres">
      <dgm:prSet presAssocID="{0A34F005-CBE4-4A22-A682-F3D2A3BB0A19}" presName="childText" presStyleLbl="revTx" presStyleIdx="0" presStyleCnt="1">
        <dgm:presLayoutVars>
          <dgm:bulletEnabled val="1"/>
        </dgm:presLayoutVars>
      </dgm:prSet>
      <dgm:spPr/>
      <dgm:t>
        <a:bodyPr/>
        <a:lstStyle/>
        <a:p>
          <a:endParaRPr lang="en-US"/>
        </a:p>
      </dgm:t>
    </dgm:pt>
    <dgm:pt modelId="{4D734D02-5295-724D-9B70-BDD59D3B4E65}" type="pres">
      <dgm:prSet presAssocID="{9388BF98-8BCD-4F11-BBA8-41862BDD8544}" presName="parentText" presStyleLbl="node1" presStyleIdx="1" presStyleCnt="2">
        <dgm:presLayoutVars>
          <dgm:chMax val="0"/>
          <dgm:bulletEnabled val="1"/>
        </dgm:presLayoutVars>
      </dgm:prSet>
      <dgm:spPr/>
      <dgm:t>
        <a:bodyPr/>
        <a:lstStyle/>
        <a:p>
          <a:endParaRPr lang="en-US"/>
        </a:p>
      </dgm:t>
    </dgm:pt>
  </dgm:ptLst>
  <dgm:cxnLst>
    <dgm:cxn modelId="{1476B965-26EA-9A4D-BCBB-5835F330DC63}" srcId="{0A34F005-CBE4-4A22-A682-F3D2A3BB0A19}" destId="{90C338AB-4A4D-B34D-A271-C86FBD795C0B}" srcOrd="5" destOrd="0" parTransId="{E3B1D970-94EA-0641-A8FE-F706E0986FC2}" sibTransId="{02FA0894-2C7C-564D-823A-ADACB0EBE6B0}"/>
    <dgm:cxn modelId="{266268A5-25CA-9F45-8D22-101FD389FDDC}" type="presOf" srcId="{4951EDAA-56A7-4401-A128-203E402C99A8}" destId="{8A3C530F-88DB-5649-966F-0CD2C04E5A33}" srcOrd="0" destOrd="0" presId="urn:microsoft.com/office/officeart/2005/8/layout/vList2"/>
    <dgm:cxn modelId="{648E9467-6412-E741-B1E3-FC4AB7F94D3C}" type="presOf" srcId="{D6A37FD6-06E4-48D0-BFFF-6C3453BC9C1F}" destId="{8A3C530F-88DB-5649-966F-0CD2C04E5A33}" srcOrd="0" destOrd="1" presId="urn:microsoft.com/office/officeart/2005/8/layout/vList2"/>
    <dgm:cxn modelId="{25C030BE-F476-F548-A86F-E9870E8B38A4}" type="presOf" srcId="{0A34F005-CBE4-4A22-A682-F3D2A3BB0A19}" destId="{A849D5C9-2A1E-AD46-B396-5DAE444723AD}" srcOrd="0" destOrd="0" presId="urn:microsoft.com/office/officeart/2005/8/layout/vList2"/>
    <dgm:cxn modelId="{7724C0A8-E537-4A9F-81F8-A29D10494913}" srcId="{8E7A66C4-CE42-49F2-8689-C13DFE468388}" destId="{0A34F005-CBE4-4A22-A682-F3D2A3BB0A19}" srcOrd="0" destOrd="0" parTransId="{6BBBF2BC-8EDC-400F-949B-A1EF042E9060}" sibTransId="{BE1A40C2-9719-40BB-91C0-D52074D6D43E}"/>
    <dgm:cxn modelId="{462B0EAB-FAF6-418C-82C9-A15C203C8B1D}" srcId="{0A34F005-CBE4-4A22-A682-F3D2A3BB0A19}" destId="{7E716A0C-D31D-4D59-A09C-D02BB65F74D1}" srcOrd="3" destOrd="0" parTransId="{BD5924A5-2CB4-4F3E-9F23-0794621585AC}" sibTransId="{56A615B2-4D2A-4E90-AE52-0DBE50A42FB6}"/>
    <dgm:cxn modelId="{B2FFD297-774D-504D-ADCA-D52A28FF5C34}" type="presOf" srcId="{F890E9BB-8316-4122-AE15-32138798F800}" destId="{8A3C530F-88DB-5649-966F-0CD2C04E5A33}" srcOrd="0" destOrd="2" presId="urn:microsoft.com/office/officeart/2005/8/layout/vList2"/>
    <dgm:cxn modelId="{55060CB4-32B9-A24B-A7EE-33E1482EB862}" type="presOf" srcId="{8E7A66C4-CE42-49F2-8689-C13DFE468388}" destId="{15EA0C7C-362C-A64A-9A4F-C041708FDA11}" srcOrd="0" destOrd="0" presId="urn:microsoft.com/office/officeart/2005/8/layout/vList2"/>
    <dgm:cxn modelId="{433A27B8-AD34-451A-AB2C-377D20BD3311}" srcId="{0A34F005-CBE4-4A22-A682-F3D2A3BB0A19}" destId="{F890E9BB-8316-4122-AE15-32138798F800}" srcOrd="1" destOrd="0" parTransId="{4FC43567-903C-4489-AF40-6A0C05111AB5}" sibTransId="{61A35D09-05B7-450E-8BD9-580A99676181}"/>
    <dgm:cxn modelId="{4971A5E0-AECA-3D46-9A90-DDE7C73F42DF}" type="presOf" srcId="{5B67E034-C227-4B27-8377-7C5AEE7418BE}" destId="{8A3C530F-88DB-5649-966F-0CD2C04E5A33}" srcOrd="0" destOrd="3" presId="urn:microsoft.com/office/officeart/2005/8/layout/vList2"/>
    <dgm:cxn modelId="{A1836F3C-7637-4183-893F-5E85048B32AA}" srcId="{0A34F005-CBE4-4A22-A682-F3D2A3BB0A19}" destId="{4951EDAA-56A7-4401-A128-203E402C99A8}" srcOrd="0" destOrd="0" parTransId="{A0FA61AF-CAEE-4BA2-9481-B7FEA5B66942}" sibTransId="{06B43BAF-6210-4DA9-8F5A-8ADB295D9C09}"/>
    <dgm:cxn modelId="{D01271FB-B595-4034-AD95-8E97EE34AB71}" srcId="{4951EDAA-56A7-4401-A128-203E402C99A8}" destId="{D6A37FD6-06E4-48D0-BFFF-6C3453BC9C1F}" srcOrd="0" destOrd="0" parTransId="{C76D3BDE-2039-4A97-86EC-47E1A93DDED8}" sibTransId="{144427C6-A3B0-40BD-B4A3-05C2BB5D9686}"/>
    <dgm:cxn modelId="{492457AA-D186-49D5-ACD9-0613A3E59634}" srcId="{0A34F005-CBE4-4A22-A682-F3D2A3BB0A19}" destId="{5B67E034-C227-4B27-8377-7C5AEE7418BE}" srcOrd="2" destOrd="0" parTransId="{C04FADAD-B928-47D7-84EC-064A896CF406}" sibTransId="{7108BCD2-7AB6-4D39-839C-C058BDF48FFC}"/>
    <dgm:cxn modelId="{38B53B01-19A3-4E4C-ACC5-A26FE08E21A7}" type="presOf" srcId="{90C338AB-4A4D-B34D-A271-C86FBD795C0B}" destId="{8A3C530F-88DB-5649-966F-0CD2C04E5A33}" srcOrd="0" destOrd="6" presId="urn:microsoft.com/office/officeart/2005/8/layout/vList2"/>
    <dgm:cxn modelId="{5418F1E4-077C-4881-A850-541B20758A47}" srcId="{8E7A66C4-CE42-49F2-8689-C13DFE468388}" destId="{9388BF98-8BCD-4F11-BBA8-41862BDD8544}" srcOrd="1" destOrd="0" parTransId="{2A898846-EA28-473D-B6EE-C9D3870E485B}" sibTransId="{7D6F5024-2936-4556-AC91-EA30DD514AC3}"/>
    <dgm:cxn modelId="{92784EE7-D78A-FF4F-B2BE-587EC1DCDF0A}" type="presOf" srcId="{9388BF98-8BCD-4F11-BBA8-41862BDD8544}" destId="{4D734D02-5295-724D-9B70-BDD59D3B4E65}" srcOrd="0" destOrd="0" presId="urn:microsoft.com/office/officeart/2005/8/layout/vList2"/>
    <dgm:cxn modelId="{B4265722-4EEC-AC4D-B9A3-058BAC4CEBFE}" type="presOf" srcId="{7E716A0C-D31D-4D59-A09C-D02BB65F74D1}" destId="{8A3C530F-88DB-5649-966F-0CD2C04E5A33}" srcOrd="0" destOrd="4" presId="urn:microsoft.com/office/officeart/2005/8/layout/vList2"/>
    <dgm:cxn modelId="{177020E0-2294-4A1A-98A4-C7F9B2EF709D}" srcId="{0A34F005-CBE4-4A22-A682-F3D2A3BB0A19}" destId="{9C1F225C-4CEE-4A05-9013-50C9D315EDB6}" srcOrd="4" destOrd="0" parTransId="{DCCB4283-4A1F-4457-BB0F-AF8E303E8824}" sibTransId="{7BF07FC0-5146-4EDB-BAAA-2116CEA0913B}"/>
    <dgm:cxn modelId="{F98EA472-D637-4A48-ABE9-0AEBF0D323C5}" type="presOf" srcId="{9C1F225C-4CEE-4A05-9013-50C9D315EDB6}" destId="{8A3C530F-88DB-5649-966F-0CD2C04E5A33}" srcOrd="0" destOrd="5" presId="urn:microsoft.com/office/officeart/2005/8/layout/vList2"/>
    <dgm:cxn modelId="{D9F19A5D-DDF9-D146-A335-E805A35BD914}" type="presParOf" srcId="{15EA0C7C-362C-A64A-9A4F-C041708FDA11}" destId="{A849D5C9-2A1E-AD46-B396-5DAE444723AD}" srcOrd="0" destOrd="0" presId="urn:microsoft.com/office/officeart/2005/8/layout/vList2"/>
    <dgm:cxn modelId="{25ECD1CB-9EC9-6448-A46E-9D8BB6787BB5}" type="presParOf" srcId="{15EA0C7C-362C-A64A-9A4F-C041708FDA11}" destId="{8A3C530F-88DB-5649-966F-0CD2C04E5A33}" srcOrd="1" destOrd="0" presId="urn:microsoft.com/office/officeart/2005/8/layout/vList2"/>
    <dgm:cxn modelId="{21EF3138-42DB-634F-9381-7A4A89C4C13D}" type="presParOf" srcId="{15EA0C7C-362C-A64A-9A4F-C041708FDA11}" destId="{4D734D02-5295-724D-9B70-BDD59D3B4E6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C77CC-D295-469B-BD91-730ABBCBB2DD}"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48CDD8CB-581D-4991-8EB7-42595067EDA8}">
      <dgm:prSet/>
      <dgm:spPr/>
      <dgm:t>
        <a:bodyPr/>
        <a:lstStyle/>
        <a:p>
          <a:r>
            <a:rPr lang="en-US"/>
            <a:t>Components (GATHER)</a:t>
          </a:r>
        </a:p>
      </dgm:t>
    </dgm:pt>
    <dgm:pt modelId="{E05183F4-0D5F-4A63-93C1-8F4E7DD532FE}" type="parTrans" cxnId="{531441B4-940C-490A-8379-3C09B451DB17}">
      <dgm:prSet/>
      <dgm:spPr/>
      <dgm:t>
        <a:bodyPr/>
        <a:lstStyle/>
        <a:p>
          <a:endParaRPr lang="en-US"/>
        </a:p>
      </dgm:t>
    </dgm:pt>
    <dgm:pt modelId="{EEEE4CC6-6E7B-4AA3-8C4B-53280B806432}" type="sibTrans" cxnId="{531441B4-940C-490A-8379-3C09B451DB17}">
      <dgm:prSet/>
      <dgm:spPr/>
      <dgm:t>
        <a:bodyPr/>
        <a:lstStyle/>
        <a:p>
          <a:endParaRPr lang="en-US"/>
        </a:p>
      </dgm:t>
    </dgm:pt>
    <dgm:pt modelId="{976D6D66-8E09-42C8-B918-E8391165C50F}">
      <dgm:prSet/>
      <dgm:spPr/>
      <dgm:t>
        <a:bodyPr/>
        <a:lstStyle/>
        <a:p>
          <a:r>
            <a:rPr lang="en-US" u="sng"/>
            <a:t>G</a:t>
          </a:r>
          <a:r>
            <a:rPr lang="en-US"/>
            <a:t>eneralist</a:t>
          </a:r>
        </a:p>
      </dgm:t>
    </dgm:pt>
    <dgm:pt modelId="{385F553F-C56A-4057-94D7-8AD61FE7E785}" type="parTrans" cxnId="{FC84BD23-F950-452C-ADF4-54B110EB7E91}">
      <dgm:prSet/>
      <dgm:spPr/>
      <dgm:t>
        <a:bodyPr/>
        <a:lstStyle/>
        <a:p>
          <a:endParaRPr lang="en-US"/>
        </a:p>
      </dgm:t>
    </dgm:pt>
    <dgm:pt modelId="{74C4BD4B-38D6-4DB1-B583-763502B9D10C}" type="sibTrans" cxnId="{FC84BD23-F950-452C-ADF4-54B110EB7E91}">
      <dgm:prSet/>
      <dgm:spPr/>
      <dgm:t>
        <a:bodyPr/>
        <a:lstStyle/>
        <a:p>
          <a:endParaRPr lang="en-US"/>
        </a:p>
      </dgm:t>
    </dgm:pt>
    <dgm:pt modelId="{FE5CCF71-802E-429C-911A-7E0ED9643D14}">
      <dgm:prSet/>
      <dgm:spPr/>
      <dgm:t>
        <a:bodyPr/>
        <a:lstStyle/>
        <a:p>
          <a:r>
            <a:rPr lang="en-US" u="sng"/>
            <a:t>A</a:t>
          </a:r>
          <a:r>
            <a:rPr lang="en-US"/>
            <a:t>ccessible</a:t>
          </a:r>
        </a:p>
      </dgm:t>
    </dgm:pt>
    <dgm:pt modelId="{647903CD-0E6C-4367-8C58-55E0FE071AEE}" type="parTrans" cxnId="{662D04C7-4D2C-471E-9445-B32D0BAF1A3A}">
      <dgm:prSet/>
      <dgm:spPr/>
      <dgm:t>
        <a:bodyPr/>
        <a:lstStyle/>
        <a:p>
          <a:endParaRPr lang="en-US"/>
        </a:p>
      </dgm:t>
    </dgm:pt>
    <dgm:pt modelId="{E4B0FD33-FFB2-4995-97F4-243CB95EC46A}" type="sibTrans" cxnId="{662D04C7-4D2C-471E-9445-B32D0BAF1A3A}">
      <dgm:prSet/>
      <dgm:spPr/>
      <dgm:t>
        <a:bodyPr/>
        <a:lstStyle/>
        <a:p>
          <a:endParaRPr lang="en-US"/>
        </a:p>
      </dgm:t>
    </dgm:pt>
    <dgm:pt modelId="{472CCFD9-8F4F-4C1D-A78E-B794C4EE5C34}">
      <dgm:prSet/>
      <dgm:spPr/>
      <dgm:t>
        <a:bodyPr/>
        <a:lstStyle/>
        <a:p>
          <a:r>
            <a:rPr lang="en-US" u="sng"/>
            <a:t>T</a:t>
          </a:r>
          <a:r>
            <a:rPr lang="en-US"/>
            <a:t>eam-based</a:t>
          </a:r>
        </a:p>
      </dgm:t>
    </dgm:pt>
    <dgm:pt modelId="{0A6CEA4C-3BFC-4B7D-9A86-F877FB526FE9}" type="parTrans" cxnId="{93CDF7F8-F4D8-4980-A25A-144FEF152DDC}">
      <dgm:prSet/>
      <dgm:spPr/>
      <dgm:t>
        <a:bodyPr/>
        <a:lstStyle/>
        <a:p>
          <a:endParaRPr lang="en-US"/>
        </a:p>
      </dgm:t>
    </dgm:pt>
    <dgm:pt modelId="{B53FE398-C87F-4D8F-8A1D-ADF622BC3339}" type="sibTrans" cxnId="{93CDF7F8-F4D8-4980-A25A-144FEF152DDC}">
      <dgm:prSet/>
      <dgm:spPr/>
      <dgm:t>
        <a:bodyPr/>
        <a:lstStyle/>
        <a:p>
          <a:endParaRPr lang="en-US"/>
        </a:p>
      </dgm:t>
    </dgm:pt>
    <dgm:pt modelId="{75C20492-791A-4312-84C4-0B8EACF524C7}">
      <dgm:prSet/>
      <dgm:spPr/>
      <dgm:t>
        <a:bodyPr/>
        <a:lstStyle/>
        <a:p>
          <a:r>
            <a:rPr lang="en-US" u="sng"/>
            <a:t>H</a:t>
          </a:r>
          <a:r>
            <a:rPr lang="en-US"/>
            <a:t>igh productivity</a:t>
          </a:r>
        </a:p>
      </dgm:t>
    </dgm:pt>
    <dgm:pt modelId="{C18DE085-E51C-45FF-8488-492C1458B658}" type="parTrans" cxnId="{C7A2683D-DFFF-4BCB-9948-21B32ABE6302}">
      <dgm:prSet/>
      <dgm:spPr/>
      <dgm:t>
        <a:bodyPr/>
        <a:lstStyle/>
        <a:p>
          <a:endParaRPr lang="en-US"/>
        </a:p>
      </dgm:t>
    </dgm:pt>
    <dgm:pt modelId="{C7618670-6C9D-4B69-8E5E-875A8678C855}" type="sibTrans" cxnId="{C7A2683D-DFFF-4BCB-9948-21B32ABE6302}">
      <dgm:prSet/>
      <dgm:spPr/>
      <dgm:t>
        <a:bodyPr/>
        <a:lstStyle/>
        <a:p>
          <a:endParaRPr lang="en-US"/>
        </a:p>
      </dgm:t>
    </dgm:pt>
    <dgm:pt modelId="{72D59906-E737-437E-BDFE-4E754411DDDC}">
      <dgm:prSet/>
      <dgm:spPr/>
      <dgm:t>
        <a:bodyPr/>
        <a:lstStyle/>
        <a:p>
          <a:r>
            <a:rPr lang="en-US" u="sng"/>
            <a:t>E</a:t>
          </a:r>
          <a:r>
            <a:rPr lang="en-US"/>
            <a:t>ducator</a:t>
          </a:r>
        </a:p>
      </dgm:t>
    </dgm:pt>
    <dgm:pt modelId="{D563262F-55F1-48C9-9111-DDEF6399BF49}" type="parTrans" cxnId="{A5843A8B-437E-4D48-A1CB-0B22B44F1B9B}">
      <dgm:prSet/>
      <dgm:spPr/>
      <dgm:t>
        <a:bodyPr/>
        <a:lstStyle/>
        <a:p>
          <a:endParaRPr lang="en-US"/>
        </a:p>
      </dgm:t>
    </dgm:pt>
    <dgm:pt modelId="{0456F1ED-69A3-4DAE-BFE6-28893D2AEBE9}" type="sibTrans" cxnId="{A5843A8B-437E-4D48-A1CB-0B22B44F1B9B}">
      <dgm:prSet/>
      <dgm:spPr/>
      <dgm:t>
        <a:bodyPr/>
        <a:lstStyle/>
        <a:p>
          <a:endParaRPr lang="en-US"/>
        </a:p>
      </dgm:t>
    </dgm:pt>
    <dgm:pt modelId="{3DB288A2-DD9C-4F7A-976D-2B28D657DA3B}">
      <dgm:prSet/>
      <dgm:spPr/>
      <dgm:t>
        <a:bodyPr/>
        <a:lstStyle/>
        <a:p>
          <a:r>
            <a:rPr lang="en-US" u="sng"/>
            <a:t>R</a:t>
          </a:r>
          <a:r>
            <a:rPr lang="en-US"/>
            <a:t>outine</a:t>
          </a:r>
        </a:p>
      </dgm:t>
    </dgm:pt>
    <dgm:pt modelId="{91D6ECB5-B769-4880-A427-254A649A3FAB}" type="parTrans" cxnId="{F7BD41E7-927D-4AEC-8036-0DA08AC18C1B}">
      <dgm:prSet/>
      <dgm:spPr/>
      <dgm:t>
        <a:bodyPr/>
        <a:lstStyle/>
        <a:p>
          <a:endParaRPr lang="en-US"/>
        </a:p>
      </dgm:t>
    </dgm:pt>
    <dgm:pt modelId="{E5C87DF1-63C1-4F84-8663-D75FEF689CFB}" type="sibTrans" cxnId="{F7BD41E7-927D-4AEC-8036-0DA08AC18C1B}">
      <dgm:prSet/>
      <dgm:spPr/>
      <dgm:t>
        <a:bodyPr/>
        <a:lstStyle/>
        <a:p>
          <a:endParaRPr lang="en-US"/>
        </a:p>
      </dgm:t>
    </dgm:pt>
    <dgm:pt modelId="{1D42EBE9-9799-4529-A5E1-42FB90633968}">
      <dgm:prSet/>
      <dgm:spPr/>
      <dgm:t>
        <a:bodyPr/>
        <a:lstStyle/>
        <a:p>
          <a:r>
            <a:rPr lang="en-US"/>
            <a:t>Clinical structure</a:t>
          </a:r>
        </a:p>
      </dgm:t>
    </dgm:pt>
    <dgm:pt modelId="{D19ACACC-BF82-4508-B9EB-A15154435493}" type="parTrans" cxnId="{3E246C8F-51F1-4602-92C4-6C8C5AC40BD5}">
      <dgm:prSet/>
      <dgm:spPr/>
      <dgm:t>
        <a:bodyPr/>
        <a:lstStyle/>
        <a:p>
          <a:endParaRPr lang="en-US"/>
        </a:p>
      </dgm:t>
    </dgm:pt>
    <dgm:pt modelId="{62EB3949-CCDC-477A-8171-7ABCBAB3926D}" type="sibTrans" cxnId="{3E246C8F-51F1-4602-92C4-6C8C5AC40BD5}">
      <dgm:prSet/>
      <dgm:spPr/>
      <dgm:t>
        <a:bodyPr/>
        <a:lstStyle/>
        <a:p>
          <a:endParaRPr lang="en-US"/>
        </a:p>
      </dgm:t>
    </dgm:pt>
    <dgm:pt modelId="{A36DCE77-3635-4A9A-AA44-E0252765B446}">
      <dgm:prSet/>
      <dgm:spPr/>
      <dgm:t>
        <a:bodyPr/>
        <a:lstStyle/>
        <a:p>
          <a:r>
            <a:rPr lang="en-US"/>
            <a:t>30-minute visits</a:t>
          </a:r>
        </a:p>
      </dgm:t>
    </dgm:pt>
    <dgm:pt modelId="{696F6776-4769-45F1-8065-E981236B81D7}" type="parTrans" cxnId="{A772C6AE-12FA-4438-BBAF-02B8635A830A}">
      <dgm:prSet/>
      <dgm:spPr/>
      <dgm:t>
        <a:bodyPr/>
        <a:lstStyle/>
        <a:p>
          <a:endParaRPr lang="en-US"/>
        </a:p>
      </dgm:t>
    </dgm:pt>
    <dgm:pt modelId="{E01D7A14-A092-477C-A7B3-2819FA3F77A4}" type="sibTrans" cxnId="{A772C6AE-12FA-4438-BBAF-02B8635A830A}">
      <dgm:prSet/>
      <dgm:spPr/>
      <dgm:t>
        <a:bodyPr/>
        <a:lstStyle/>
        <a:p>
          <a:endParaRPr lang="en-US"/>
        </a:p>
      </dgm:t>
    </dgm:pt>
    <dgm:pt modelId="{ECA741CC-7171-4480-97D4-305950ACF460}">
      <dgm:prSet/>
      <dgm:spPr/>
      <dgm:t>
        <a:bodyPr/>
        <a:lstStyle/>
        <a:p>
          <a:r>
            <a:rPr lang="en-US"/>
            <a:t>Consultant follow-up</a:t>
          </a:r>
        </a:p>
      </dgm:t>
    </dgm:pt>
    <dgm:pt modelId="{55C3ACA2-D740-46AC-A296-B0F07136F7EB}" type="parTrans" cxnId="{C126CCC4-A11E-46B7-AF5F-3E876F92D561}">
      <dgm:prSet/>
      <dgm:spPr/>
      <dgm:t>
        <a:bodyPr/>
        <a:lstStyle/>
        <a:p>
          <a:endParaRPr lang="en-US"/>
        </a:p>
      </dgm:t>
    </dgm:pt>
    <dgm:pt modelId="{EB7A5074-7018-4E6B-866A-88B2B2D04F8D}" type="sibTrans" cxnId="{C126CCC4-A11E-46B7-AF5F-3E876F92D561}">
      <dgm:prSet/>
      <dgm:spPr/>
      <dgm:t>
        <a:bodyPr/>
        <a:lstStyle/>
        <a:p>
          <a:endParaRPr lang="en-US"/>
        </a:p>
      </dgm:t>
    </dgm:pt>
    <dgm:pt modelId="{3AAE9F98-34D1-4A43-8C17-29354CB2D70D}" type="pres">
      <dgm:prSet presAssocID="{1F7C77CC-D295-469B-BD91-730ABBCBB2DD}" presName="linear" presStyleCnt="0">
        <dgm:presLayoutVars>
          <dgm:dir/>
          <dgm:animLvl val="lvl"/>
          <dgm:resizeHandles val="exact"/>
        </dgm:presLayoutVars>
      </dgm:prSet>
      <dgm:spPr/>
      <dgm:t>
        <a:bodyPr/>
        <a:lstStyle/>
        <a:p>
          <a:endParaRPr lang="en-US"/>
        </a:p>
      </dgm:t>
    </dgm:pt>
    <dgm:pt modelId="{30BA41CC-3560-D04E-BFF5-25D4F96DE5BC}" type="pres">
      <dgm:prSet presAssocID="{48CDD8CB-581D-4991-8EB7-42595067EDA8}" presName="parentLin" presStyleCnt="0"/>
      <dgm:spPr/>
    </dgm:pt>
    <dgm:pt modelId="{73D25B47-F85C-0C41-A19D-6E826A0C15DA}" type="pres">
      <dgm:prSet presAssocID="{48CDD8CB-581D-4991-8EB7-42595067EDA8}" presName="parentLeftMargin" presStyleLbl="node1" presStyleIdx="0" presStyleCnt="2"/>
      <dgm:spPr/>
      <dgm:t>
        <a:bodyPr/>
        <a:lstStyle/>
        <a:p>
          <a:endParaRPr lang="en-US"/>
        </a:p>
      </dgm:t>
    </dgm:pt>
    <dgm:pt modelId="{AA6E7B53-903D-664B-A31B-E2297580FB19}" type="pres">
      <dgm:prSet presAssocID="{48CDD8CB-581D-4991-8EB7-42595067EDA8}" presName="parentText" presStyleLbl="node1" presStyleIdx="0" presStyleCnt="2">
        <dgm:presLayoutVars>
          <dgm:chMax val="0"/>
          <dgm:bulletEnabled val="1"/>
        </dgm:presLayoutVars>
      </dgm:prSet>
      <dgm:spPr/>
      <dgm:t>
        <a:bodyPr/>
        <a:lstStyle/>
        <a:p>
          <a:endParaRPr lang="en-US"/>
        </a:p>
      </dgm:t>
    </dgm:pt>
    <dgm:pt modelId="{673A5561-9DAB-A04F-AF36-04915C4D9442}" type="pres">
      <dgm:prSet presAssocID="{48CDD8CB-581D-4991-8EB7-42595067EDA8}" presName="negativeSpace" presStyleCnt="0"/>
      <dgm:spPr/>
    </dgm:pt>
    <dgm:pt modelId="{7478890A-7203-4A49-8087-D69E364D99EA}" type="pres">
      <dgm:prSet presAssocID="{48CDD8CB-581D-4991-8EB7-42595067EDA8}" presName="childText" presStyleLbl="conFgAcc1" presStyleIdx="0" presStyleCnt="2">
        <dgm:presLayoutVars>
          <dgm:bulletEnabled val="1"/>
        </dgm:presLayoutVars>
      </dgm:prSet>
      <dgm:spPr/>
      <dgm:t>
        <a:bodyPr/>
        <a:lstStyle/>
        <a:p>
          <a:endParaRPr lang="en-US"/>
        </a:p>
      </dgm:t>
    </dgm:pt>
    <dgm:pt modelId="{1274D655-3BA4-B145-AC7A-64A6BE986E93}" type="pres">
      <dgm:prSet presAssocID="{EEEE4CC6-6E7B-4AA3-8C4B-53280B806432}" presName="spaceBetweenRectangles" presStyleCnt="0"/>
      <dgm:spPr/>
    </dgm:pt>
    <dgm:pt modelId="{68B1CB80-7E73-8948-AFA5-53E250217B95}" type="pres">
      <dgm:prSet presAssocID="{1D42EBE9-9799-4529-A5E1-42FB90633968}" presName="parentLin" presStyleCnt="0"/>
      <dgm:spPr/>
    </dgm:pt>
    <dgm:pt modelId="{9F8421BF-2397-A44E-B4C1-7BAAD868E2ED}" type="pres">
      <dgm:prSet presAssocID="{1D42EBE9-9799-4529-A5E1-42FB90633968}" presName="parentLeftMargin" presStyleLbl="node1" presStyleIdx="0" presStyleCnt="2"/>
      <dgm:spPr/>
      <dgm:t>
        <a:bodyPr/>
        <a:lstStyle/>
        <a:p>
          <a:endParaRPr lang="en-US"/>
        </a:p>
      </dgm:t>
    </dgm:pt>
    <dgm:pt modelId="{E1B3A1B7-7A99-2B43-8EA6-7BAFC9111F53}" type="pres">
      <dgm:prSet presAssocID="{1D42EBE9-9799-4529-A5E1-42FB90633968}" presName="parentText" presStyleLbl="node1" presStyleIdx="1" presStyleCnt="2">
        <dgm:presLayoutVars>
          <dgm:chMax val="0"/>
          <dgm:bulletEnabled val="1"/>
        </dgm:presLayoutVars>
      </dgm:prSet>
      <dgm:spPr/>
      <dgm:t>
        <a:bodyPr/>
        <a:lstStyle/>
        <a:p>
          <a:endParaRPr lang="en-US"/>
        </a:p>
      </dgm:t>
    </dgm:pt>
    <dgm:pt modelId="{00E8D637-3657-9047-ACA1-AA143538B070}" type="pres">
      <dgm:prSet presAssocID="{1D42EBE9-9799-4529-A5E1-42FB90633968}" presName="negativeSpace" presStyleCnt="0"/>
      <dgm:spPr/>
    </dgm:pt>
    <dgm:pt modelId="{D17EB313-CE2B-9645-85BD-E286AECD81B7}" type="pres">
      <dgm:prSet presAssocID="{1D42EBE9-9799-4529-A5E1-42FB90633968}" presName="childText" presStyleLbl="conFgAcc1" presStyleIdx="1" presStyleCnt="2">
        <dgm:presLayoutVars>
          <dgm:bulletEnabled val="1"/>
        </dgm:presLayoutVars>
      </dgm:prSet>
      <dgm:spPr/>
      <dgm:t>
        <a:bodyPr/>
        <a:lstStyle/>
        <a:p>
          <a:endParaRPr lang="en-US"/>
        </a:p>
      </dgm:t>
    </dgm:pt>
  </dgm:ptLst>
  <dgm:cxnLst>
    <dgm:cxn modelId="{E5DA44DF-03AA-D749-BF7A-7841ACD24203}" type="presOf" srcId="{ECA741CC-7171-4480-97D4-305950ACF460}" destId="{D17EB313-CE2B-9645-85BD-E286AECD81B7}" srcOrd="0" destOrd="1" presId="urn:microsoft.com/office/officeart/2005/8/layout/list1"/>
    <dgm:cxn modelId="{790D920F-9A08-2F4D-8E60-AE16023994C8}" type="presOf" srcId="{72D59906-E737-437E-BDFE-4E754411DDDC}" destId="{7478890A-7203-4A49-8087-D69E364D99EA}" srcOrd="0" destOrd="4" presId="urn:microsoft.com/office/officeart/2005/8/layout/list1"/>
    <dgm:cxn modelId="{3445A7A9-1633-0447-8458-AEAB9CBCA3DF}" type="presOf" srcId="{1F7C77CC-D295-469B-BD91-730ABBCBB2DD}" destId="{3AAE9F98-34D1-4A43-8C17-29354CB2D70D}" srcOrd="0" destOrd="0" presId="urn:microsoft.com/office/officeart/2005/8/layout/list1"/>
    <dgm:cxn modelId="{93CDF7F8-F4D8-4980-A25A-144FEF152DDC}" srcId="{48CDD8CB-581D-4991-8EB7-42595067EDA8}" destId="{472CCFD9-8F4F-4C1D-A78E-B794C4EE5C34}" srcOrd="2" destOrd="0" parTransId="{0A6CEA4C-3BFC-4B7D-9A86-F877FB526FE9}" sibTransId="{B53FE398-C87F-4D8F-8A1D-ADF622BC3339}"/>
    <dgm:cxn modelId="{FC84BD23-F950-452C-ADF4-54B110EB7E91}" srcId="{48CDD8CB-581D-4991-8EB7-42595067EDA8}" destId="{976D6D66-8E09-42C8-B918-E8391165C50F}" srcOrd="0" destOrd="0" parTransId="{385F553F-C56A-4057-94D7-8AD61FE7E785}" sibTransId="{74C4BD4B-38D6-4DB1-B583-763502B9D10C}"/>
    <dgm:cxn modelId="{88C59D7F-6742-A64E-84CC-907899C39698}" type="presOf" srcId="{3DB288A2-DD9C-4F7A-976D-2B28D657DA3B}" destId="{7478890A-7203-4A49-8087-D69E364D99EA}" srcOrd="0" destOrd="5" presId="urn:microsoft.com/office/officeart/2005/8/layout/list1"/>
    <dgm:cxn modelId="{C5504303-0AE9-C44C-B2FD-9E0556A0587D}" type="presOf" srcId="{1D42EBE9-9799-4529-A5E1-42FB90633968}" destId="{9F8421BF-2397-A44E-B4C1-7BAAD868E2ED}" srcOrd="0" destOrd="0" presId="urn:microsoft.com/office/officeart/2005/8/layout/list1"/>
    <dgm:cxn modelId="{C28020BA-2FC2-F249-B0FE-24456E444743}" type="presOf" srcId="{48CDD8CB-581D-4991-8EB7-42595067EDA8}" destId="{AA6E7B53-903D-664B-A31B-E2297580FB19}" srcOrd="1" destOrd="0" presId="urn:microsoft.com/office/officeart/2005/8/layout/list1"/>
    <dgm:cxn modelId="{531441B4-940C-490A-8379-3C09B451DB17}" srcId="{1F7C77CC-D295-469B-BD91-730ABBCBB2DD}" destId="{48CDD8CB-581D-4991-8EB7-42595067EDA8}" srcOrd="0" destOrd="0" parTransId="{E05183F4-0D5F-4A63-93C1-8F4E7DD532FE}" sibTransId="{EEEE4CC6-6E7B-4AA3-8C4B-53280B806432}"/>
    <dgm:cxn modelId="{C41810E5-AD5B-A74D-B718-45023EF23067}" type="presOf" srcId="{48CDD8CB-581D-4991-8EB7-42595067EDA8}" destId="{73D25B47-F85C-0C41-A19D-6E826A0C15DA}" srcOrd="0" destOrd="0" presId="urn:microsoft.com/office/officeart/2005/8/layout/list1"/>
    <dgm:cxn modelId="{19FA2621-1B54-AA41-A4CF-CD0ED4EC611B}" type="presOf" srcId="{472CCFD9-8F4F-4C1D-A78E-B794C4EE5C34}" destId="{7478890A-7203-4A49-8087-D69E364D99EA}" srcOrd="0" destOrd="2" presId="urn:microsoft.com/office/officeart/2005/8/layout/list1"/>
    <dgm:cxn modelId="{4A1AAF40-685F-7244-B6B5-4B965ADDC065}" type="presOf" srcId="{976D6D66-8E09-42C8-B918-E8391165C50F}" destId="{7478890A-7203-4A49-8087-D69E364D99EA}" srcOrd="0" destOrd="0" presId="urn:microsoft.com/office/officeart/2005/8/layout/list1"/>
    <dgm:cxn modelId="{C126CCC4-A11E-46B7-AF5F-3E876F92D561}" srcId="{1D42EBE9-9799-4529-A5E1-42FB90633968}" destId="{ECA741CC-7171-4480-97D4-305950ACF460}" srcOrd="1" destOrd="0" parTransId="{55C3ACA2-D740-46AC-A296-B0F07136F7EB}" sibTransId="{EB7A5074-7018-4E6B-866A-88B2B2D04F8D}"/>
    <dgm:cxn modelId="{A69F8CF2-F041-6E4F-AE4C-C1C9DFD2C67A}" type="presOf" srcId="{1D42EBE9-9799-4529-A5E1-42FB90633968}" destId="{E1B3A1B7-7A99-2B43-8EA6-7BAFC9111F53}" srcOrd="1" destOrd="0" presId="urn:microsoft.com/office/officeart/2005/8/layout/list1"/>
    <dgm:cxn modelId="{3E246C8F-51F1-4602-92C4-6C8C5AC40BD5}" srcId="{1F7C77CC-D295-469B-BD91-730ABBCBB2DD}" destId="{1D42EBE9-9799-4529-A5E1-42FB90633968}" srcOrd="1" destOrd="0" parTransId="{D19ACACC-BF82-4508-B9EB-A15154435493}" sibTransId="{62EB3949-CCDC-477A-8171-7ABCBAB3926D}"/>
    <dgm:cxn modelId="{081116BC-2D5E-7647-9FDC-F5C6090E4326}" type="presOf" srcId="{75C20492-791A-4312-84C4-0B8EACF524C7}" destId="{7478890A-7203-4A49-8087-D69E364D99EA}" srcOrd="0" destOrd="3" presId="urn:microsoft.com/office/officeart/2005/8/layout/list1"/>
    <dgm:cxn modelId="{F7BD41E7-927D-4AEC-8036-0DA08AC18C1B}" srcId="{48CDD8CB-581D-4991-8EB7-42595067EDA8}" destId="{3DB288A2-DD9C-4F7A-976D-2B28D657DA3B}" srcOrd="5" destOrd="0" parTransId="{91D6ECB5-B769-4880-A427-254A649A3FAB}" sibTransId="{E5C87DF1-63C1-4F84-8663-D75FEF689CFB}"/>
    <dgm:cxn modelId="{80B96032-8EFA-664D-91CB-B339EDEB03F9}" type="presOf" srcId="{FE5CCF71-802E-429C-911A-7E0ED9643D14}" destId="{7478890A-7203-4A49-8087-D69E364D99EA}" srcOrd="0" destOrd="1" presId="urn:microsoft.com/office/officeart/2005/8/layout/list1"/>
    <dgm:cxn modelId="{6FD415A8-8337-2840-ACC0-62B61523D99E}" type="presOf" srcId="{A36DCE77-3635-4A9A-AA44-E0252765B446}" destId="{D17EB313-CE2B-9645-85BD-E286AECD81B7}" srcOrd="0" destOrd="0" presId="urn:microsoft.com/office/officeart/2005/8/layout/list1"/>
    <dgm:cxn modelId="{A772C6AE-12FA-4438-BBAF-02B8635A830A}" srcId="{1D42EBE9-9799-4529-A5E1-42FB90633968}" destId="{A36DCE77-3635-4A9A-AA44-E0252765B446}" srcOrd="0" destOrd="0" parTransId="{696F6776-4769-45F1-8065-E981236B81D7}" sibTransId="{E01D7A14-A092-477C-A7B3-2819FA3F77A4}"/>
    <dgm:cxn modelId="{662D04C7-4D2C-471E-9445-B32D0BAF1A3A}" srcId="{48CDD8CB-581D-4991-8EB7-42595067EDA8}" destId="{FE5CCF71-802E-429C-911A-7E0ED9643D14}" srcOrd="1" destOrd="0" parTransId="{647903CD-0E6C-4367-8C58-55E0FE071AEE}" sibTransId="{E4B0FD33-FFB2-4995-97F4-243CB95EC46A}"/>
    <dgm:cxn modelId="{C7A2683D-DFFF-4BCB-9948-21B32ABE6302}" srcId="{48CDD8CB-581D-4991-8EB7-42595067EDA8}" destId="{75C20492-791A-4312-84C4-0B8EACF524C7}" srcOrd="3" destOrd="0" parTransId="{C18DE085-E51C-45FF-8488-492C1458B658}" sibTransId="{C7618670-6C9D-4B69-8E5E-875A8678C855}"/>
    <dgm:cxn modelId="{A5843A8B-437E-4D48-A1CB-0B22B44F1B9B}" srcId="{48CDD8CB-581D-4991-8EB7-42595067EDA8}" destId="{72D59906-E737-437E-BDFE-4E754411DDDC}" srcOrd="4" destOrd="0" parTransId="{D563262F-55F1-48C9-9111-DDEF6399BF49}" sibTransId="{0456F1ED-69A3-4DAE-BFE6-28893D2AEBE9}"/>
    <dgm:cxn modelId="{A6A9A623-2568-6C48-AF51-2B50BBEEEAA7}" type="presParOf" srcId="{3AAE9F98-34D1-4A43-8C17-29354CB2D70D}" destId="{30BA41CC-3560-D04E-BFF5-25D4F96DE5BC}" srcOrd="0" destOrd="0" presId="urn:microsoft.com/office/officeart/2005/8/layout/list1"/>
    <dgm:cxn modelId="{CCA0E68E-CD57-D84B-B4CB-90A84A9FAD92}" type="presParOf" srcId="{30BA41CC-3560-D04E-BFF5-25D4F96DE5BC}" destId="{73D25B47-F85C-0C41-A19D-6E826A0C15DA}" srcOrd="0" destOrd="0" presId="urn:microsoft.com/office/officeart/2005/8/layout/list1"/>
    <dgm:cxn modelId="{69A86C16-BF6F-084C-9D2D-81CBDAD18CEA}" type="presParOf" srcId="{30BA41CC-3560-D04E-BFF5-25D4F96DE5BC}" destId="{AA6E7B53-903D-664B-A31B-E2297580FB19}" srcOrd="1" destOrd="0" presId="urn:microsoft.com/office/officeart/2005/8/layout/list1"/>
    <dgm:cxn modelId="{650487ED-F062-3F4F-A664-78C20553B5EC}" type="presParOf" srcId="{3AAE9F98-34D1-4A43-8C17-29354CB2D70D}" destId="{673A5561-9DAB-A04F-AF36-04915C4D9442}" srcOrd="1" destOrd="0" presId="urn:microsoft.com/office/officeart/2005/8/layout/list1"/>
    <dgm:cxn modelId="{13736F01-563D-8845-8393-A89C2B523BBB}" type="presParOf" srcId="{3AAE9F98-34D1-4A43-8C17-29354CB2D70D}" destId="{7478890A-7203-4A49-8087-D69E364D99EA}" srcOrd="2" destOrd="0" presId="urn:microsoft.com/office/officeart/2005/8/layout/list1"/>
    <dgm:cxn modelId="{BB122861-12B3-734D-AAC5-9C03E1F3399D}" type="presParOf" srcId="{3AAE9F98-34D1-4A43-8C17-29354CB2D70D}" destId="{1274D655-3BA4-B145-AC7A-64A6BE986E93}" srcOrd="3" destOrd="0" presId="urn:microsoft.com/office/officeart/2005/8/layout/list1"/>
    <dgm:cxn modelId="{22E05452-3CFF-6B4A-A6D1-8B84AF81A600}" type="presParOf" srcId="{3AAE9F98-34D1-4A43-8C17-29354CB2D70D}" destId="{68B1CB80-7E73-8948-AFA5-53E250217B95}" srcOrd="4" destOrd="0" presId="urn:microsoft.com/office/officeart/2005/8/layout/list1"/>
    <dgm:cxn modelId="{4B88833F-4C9A-944B-B4D9-81FA2AC0E15C}" type="presParOf" srcId="{68B1CB80-7E73-8948-AFA5-53E250217B95}" destId="{9F8421BF-2397-A44E-B4C1-7BAAD868E2ED}" srcOrd="0" destOrd="0" presId="urn:microsoft.com/office/officeart/2005/8/layout/list1"/>
    <dgm:cxn modelId="{761D9265-51B5-184C-B308-0CEF1FDCDE36}" type="presParOf" srcId="{68B1CB80-7E73-8948-AFA5-53E250217B95}" destId="{E1B3A1B7-7A99-2B43-8EA6-7BAFC9111F53}" srcOrd="1" destOrd="0" presId="urn:microsoft.com/office/officeart/2005/8/layout/list1"/>
    <dgm:cxn modelId="{5B194AD9-310D-504B-8079-733CE0DCB175}" type="presParOf" srcId="{3AAE9F98-34D1-4A43-8C17-29354CB2D70D}" destId="{00E8D637-3657-9047-ACA1-AA143538B070}" srcOrd="5" destOrd="0" presId="urn:microsoft.com/office/officeart/2005/8/layout/list1"/>
    <dgm:cxn modelId="{26A06DF4-6C6E-9644-AE79-7E7D523E06EC}" type="presParOf" srcId="{3AAE9F98-34D1-4A43-8C17-29354CB2D70D}" destId="{D17EB313-CE2B-9645-85BD-E286AECD81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DCDFE1-BCC2-481F-B2B2-746AB7023AA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134AD295-3918-4F58-8BD2-B56BF98E1E22}">
      <dgm:prSet/>
      <dgm:spPr/>
      <dgm:t>
        <a:bodyPr/>
        <a:lstStyle/>
        <a:p>
          <a:r>
            <a:rPr lang="en-US" dirty="0"/>
            <a:t>Timing of BHC visit *</a:t>
          </a:r>
        </a:p>
      </dgm:t>
    </dgm:pt>
    <dgm:pt modelId="{6C37B9E4-E2D4-4F75-ACDA-1E6B5FDE4409}" type="parTrans" cxnId="{04D4027F-DAF1-4A92-9316-0D3310BCC378}">
      <dgm:prSet/>
      <dgm:spPr/>
      <dgm:t>
        <a:bodyPr/>
        <a:lstStyle/>
        <a:p>
          <a:endParaRPr lang="en-US"/>
        </a:p>
      </dgm:t>
    </dgm:pt>
    <dgm:pt modelId="{3B1E66C4-9B58-4D17-8552-49CA4E4D8925}" type="sibTrans" cxnId="{04D4027F-DAF1-4A92-9316-0D3310BCC378}">
      <dgm:prSet/>
      <dgm:spPr/>
      <dgm:t>
        <a:bodyPr/>
        <a:lstStyle/>
        <a:p>
          <a:endParaRPr lang="en-US"/>
        </a:p>
      </dgm:t>
    </dgm:pt>
    <dgm:pt modelId="{10568343-FDD8-4AA4-80C8-252D64FEAC39}">
      <dgm:prSet/>
      <dgm:spPr/>
      <dgm:t>
        <a:bodyPr/>
        <a:lstStyle/>
        <a:p>
          <a:r>
            <a:rPr lang="en-US" dirty="0"/>
            <a:t>Before, after and with PCP</a:t>
          </a:r>
        </a:p>
      </dgm:t>
    </dgm:pt>
    <dgm:pt modelId="{A3C703CF-2573-4A3E-A2C3-B0E3F8B39292}" type="parTrans" cxnId="{ABF72E7A-C283-4DAA-9676-34585C8097E9}">
      <dgm:prSet/>
      <dgm:spPr/>
      <dgm:t>
        <a:bodyPr/>
        <a:lstStyle/>
        <a:p>
          <a:endParaRPr lang="en-US"/>
        </a:p>
      </dgm:t>
    </dgm:pt>
    <dgm:pt modelId="{D2C2C2F9-3FCD-4915-8C55-B5D835A60608}" type="sibTrans" cxnId="{ABF72E7A-C283-4DAA-9676-34585C8097E9}">
      <dgm:prSet/>
      <dgm:spPr/>
      <dgm:t>
        <a:bodyPr/>
        <a:lstStyle/>
        <a:p>
          <a:endParaRPr lang="en-US"/>
        </a:p>
      </dgm:t>
    </dgm:pt>
    <dgm:pt modelId="{A047CCF9-9A26-47D6-9468-FD0EE7A1F025}">
      <dgm:prSet/>
      <dgm:spPr/>
      <dgm:t>
        <a:bodyPr/>
        <a:lstStyle/>
        <a:p>
          <a:r>
            <a:rPr lang="en-US"/>
            <a:t>Variety of problems and ages</a:t>
          </a:r>
        </a:p>
      </dgm:t>
    </dgm:pt>
    <dgm:pt modelId="{5454F7EB-B553-4696-8073-19BE69B3AB35}" type="parTrans" cxnId="{7A4AA8C9-1F1A-422D-B372-89316818E194}">
      <dgm:prSet/>
      <dgm:spPr/>
      <dgm:t>
        <a:bodyPr/>
        <a:lstStyle/>
        <a:p>
          <a:endParaRPr lang="en-US"/>
        </a:p>
      </dgm:t>
    </dgm:pt>
    <dgm:pt modelId="{C7D80591-E8C4-4491-A606-68131397CDD3}" type="sibTrans" cxnId="{7A4AA8C9-1F1A-422D-B372-89316818E194}">
      <dgm:prSet/>
      <dgm:spPr/>
      <dgm:t>
        <a:bodyPr/>
        <a:lstStyle/>
        <a:p>
          <a:endParaRPr lang="en-US"/>
        </a:p>
      </dgm:t>
    </dgm:pt>
    <dgm:pt modelId="{24232EC7-0DC3-4D13-B9B6-C33BDA5FE448}">
      <dgm:prSet/>
      <dgm:spPr/>
      <dgm:t>
        <a:bodyPr/>
        <a:lstStyle/>
        <a:p>
          <a:r>
            <a:rPr lang="en-US" dirty="0"/>
            <a:t>Clinical (“mental” and “physical” conditions, all ages)</a:t>
          </a:r>
        </a:p>
      </dgm:t>
    </dgm:pt>
    <dgm:pt modelId="{828294B5-8C97-4CE7-835D-EDB231D4E703}" type="parTrans" cxnId="{BAFEAF29-F02F-4571-80FF-5665172CD8F1}">
      <dgm:prSet/>
      <dgm:spPr/>
      <dgm:t>
        <a:bodyPr/>
        <a:lstStyle/>
        <a:p>
          <a:endParaRPr lang="en-US"/>
        </a:p>
      </dgm:t>
    </dgm:pt>
    <dgm:pt modelId="{65F664E8-AA99-4ADD-B5FE-F3BCCC7060D5}" type="sibTrans" cxnId="{BAFEAF29-F02F-4571-80FF-5665172CD8F1}">
      <dgm:prSet/>
      <dgm:spPr/>
      <dgm:t>
        <a:bodyPr/>
        <a:lstStyle/>
        <a:p>
          <a:endParaRPr lang="en-US"/>
        </a:p>
      </dgm:t>
    </dgm:pt>
    <dgm:pt modelId="{C76A5FF4-469A-48B9-A051-E4600A0BC5B2}">
      <dgm:prSet/>
      <dgm:spPr/>
      <dgm:t>
        <a:bodyPr/>
        <a:lstStyle/>
        <a:p>
          <a:r>
            <a:rPr lang="en-US" dirty="0"/>
            <a:t>Care management/coordination</a:t>
          </a:r>
        </a:p>
      </dgm:t>
    </dgm:pt>
    <dgm:pt modelId="{E0315990-32A5-4270-A966-350E86FCE01E}" type="parTrans" cxnId="{B78F8E1A-B731-4A3F-9901-BFF8386CC835}">
      <dgm:prSet/>
      <dgm:spPr/>
      <dgm:t>
        <a:bodyPr/>
        <a:lstStyle/>
        <a:p>
          <a:endParaRPr lang="en-US"/>
        </a:p>
      </dgm:t>
    </dgm:pt>
    <dgm:pt modelId="{9EC6A210-86C4-40B7-B03E-74C56FB0B6AC}" type="sibTrans" cxnId="{B78F8E1A-B731-4A3F-9901-BFF8386CC835}">
      <dgm:prSet/>
      <dgm:spPr/>
      <dgm:t>
        <a:bodyPr/>
        <a:lstStyle/>
        <a:p>
          <a:endParaRPr lang="en-US"/>
        </a:p>
      </dgm:t>
    </dgm:pt>
    <dgm:pt modelId="{C7AAC605-E4E0-4EC9-A36C-BF0098E458B8}">
      <dgm:prSet/>
      <dgm:spPr/>
      <dgm:t>
        <a:bodyPr/>
        <a:lstStyle/>
        <a:p>
          <a:r>
            <a:rPr lang="en-US"/>
            <a:t>Variety in the goals of visits</a:t>
          </a:r>
        </a:p>
      </dgm:t>
    </dgm:pt>
    <dgm:pt modelId="{27D04D39-9E98-447B-A224-143C06A734EF}" type="parTrans" cxnId="{75307BB0-77CC-466A-A80D-E8B0CED8C24A}">
      <dgm:prSet/>
      <dgm:spPr/>
      <dgm:t>
        <a:bodyPr/>
        <a:lstStyle/>
        <a:p>
          <a:endParaRPr lang="en-US"/>
        </a:p>
      </dgm:t>
    </dgm:pt>
    <dgm:pt modelId="{2BBB8091-E675-41B8-81F9-EE9E32023C48}" type="sibTrans" cxnId="{75307BB0-77CC-466A-A80D-E8B0CED8C24A}">
      <dgm:prSet/>
      <dgm:spPr/>
      <dgm:t>
        <a:bodyPr/>
        <a:lstStyle/>
        <a:p>
          <a:endParaRPr lang="en-US"/>
        </a:p>
      </dgm:t>
    </dgm:pt>
    <dgm:pt modelId="{93E44CD6-1378-476B-8597-91BAAA262003}">
      <dgm:prSet/>
      <dgm:spPr/>
      <dgm:t>
        <a:bodyPr/>
        <a:lstStyle/>
        <a:p>
          <a:r>
            <a:rPr lang="en-US" dirty="0"/>
            <a:t>Helping manage the patient</a:t>
          </a:r>
        </a:p>
      </dgm:t>
    </dgm:pt>
    <dgm:pt modelId="{B3E9AFC2-9309-4832-92BE-25BDDD6E862C}" type="parTrans" cxnId="{9780BECC-7EAC-4CD5-A6A2-10F5D14463C9}">
      <dgm:prSet/>
      <dgm:spPr/>
      <dgm:t>
        <a:bodyPr/>
        <a:lstStyle/>
        <a:p>
          <a:endParaRPr lang="en-US"/>
        </a:p>
      </dgm:t>
    </dgm:pt>
    <dgm:pt modelId="{956D4B27-F891-45D5-BCE9-08EB28D8EB27}" type="sibTrans" cxnId="{9780BECC-7EAC-4CD5-A6A2-10F5D14463C9}">
      <dgm:prSet/>
      <dgm:spPr/>
      <dgm:t>
        <a:bodyPr/>
        <a:lstStyle/>
        <a:p>
          <a:endParaRPr lang="en-US"/>
        </a:p>
      </dgm:t>
    </dgm:pt>
    <dgm:pt modelId="{C7E45538-9164-114F-90C4-AAEDC3FA0A87}">
      <dgm:prSet/>
      <dgm:spPr/>
      <dgm:t>
        <a:bodyPr/>
        <a:lstStyle/>
        <a:p>
          <a:r>
            <a:rPr lang="en-US" dirty="0"/>
            <a:t>Helping treat the patient</a:t>
          </a:r>
        </a:p>
      </dgm:t>
    </dgm:pt>
    <dgm:pt modelId="{CD745397-F6EB-794F-8174-579941D6FB11}" type="parTrans" cxnId="{661C3C69-6C36-4A4A-98C5-9F5778725A63}">
      <dgm:prSet/>
      <dgm:spPr/>
      <dgm:t>
        <a:bodyPr/>
        <a:lstStyle/>
        <a:p>
          <a:endParaRPr lang="en-US"/>
        </a:p>
      </dgm:t>
    </dgm:pt>
    <dgm:pt modelId="{C9E35518-F25F-A740-933C-34744EB76DF0}" type="sibTrans" cxnId="{661C3C69-6C36-4A4A-98C5-9F5778725A63}">
      <dgm:prSet/>
      <dgm:spPr/>
      <dgm:t>
        <a:bodyPr/>
        <a:lstStyle/>
        <a:p>
          <a:endParaRPr lang="en-US"/>
        </a:p>
      </dgm:t>
    </dgm:pt>
    <dgm:pt modelId="{A7BC2BEB-09CD-5E49-851A-A4B3127F9BAD}">
      <dgm:prSet/>
      <dgm:spPr/>
      <dgm:t>
        <a:bodyPr/>
        <a:lstStyle/>
        <a:p>
          <a:r>
            <a:rPr lang="en-US" dirty="0"/>
            <a:t>Mix of scheduled and same-day visits</a:t>
          </a:r>
        </a:p>
      </dgm:t>
    </dgm:pt>
    <dgm:pt modelId="{272A18BA-83E9-4C44-A769-98773CAFFB19}" type="parTrans" cxnId="{9B78BC04-0164-8744-8F1E-0BD6F4CE7711}">
      <dgm:prSet/>
      <dgm:spPr/>
      <dgm:t>
        <a:bodyPr/>
        <a:lstStyle/>
        <a:p>
          <a:endParaRPr lang="en-US"/>
        </a:p>
      </dgm:t>
    </dgm:pt>
    <dgm:pt modelId="{A5CECD37-2391-DA42-BD97-D277B7615436}" type="sibTrans" cxnId="{9B78BC04-0164-8744-8F1E-0BD6F4CE7711}">
      <dgm:prSet/>
      <dgm:spPr/>
      <dgm:t>
        <a:bodyPr/>
        <a:lstStyle/>
        <a:p>
          <a:endParaRPr lang="en-US"/>
        </a:p>
      </dgm:t>
    </dgm:pt>
    <dgm:pt modelId="{8A358374-58BA-AC49-80B5-C9876D8D7FC6}" type="pres">
      <dgm:prSet presAssocID="{C1DCDFE1-BCC2-481F-B2B2-746AB7023AA4}" presName="linear" presStyleCnt="0">
        <dgm:presLayoutVars>
          <dgm:dir/>
          <dgm:animLvl val="lvl"/>
          <dgm:resizeHandles val="exact"/>
        </dgm:presLayoutVars>
      </dgm:prSet>
      <dgm:spPr/>
      <dgm:t>
        <a:bodyPr/>
        <a:lstStyle/>
        <a:p>
          <a:endParaRPr lang="en-US"/>
        </a:p>
      </dgm:t>
    </dgm:pt>
    <dgm:pt modelId="{24D9B729-51B2-8045-8FA4-F85654477108}" type="pres">
      <dgm:prSet presAssocID="{134AD295-3918-4F58-8BD2-B56BF98E1E22}" presName="parentLin" presStyleCnt="0"/>
      <dgm:spPr/>
    </dgm:pt>
    <dgm:pt modelId="{3C466BD4-1276-C344-AC1F-9400DCB246C4}" type="pres">
      <dgm:prSet presAssocID="{134AD295-3918-4F58-8BD2-B56BF98E1E22}" presName="parentLeftMargin" presStyleLbl="node1" presStyleIdx="0" presStyleCnt="3"/>
      <dgm:spPr/>
      <dgm:t>
        <a:bodyPr/>
        <a:lstStyle/>
        <a:p>
          <a:endParaRPr lang="en-US"/>
        </a:p>
      </dgm:t>
    </dgm:pt>
    <dgm:pt modelId="{CEFB5DCF-AC75-9643-AE40-5AC2F9CEAC73}" type="pres">
      <dgm:prSet presAssocID="{134AD295-3918-4F58-8BD2-B56BF98E1E22}" presName="parentText" presStyleLbl="node1" presStyleIdx="0" presStyleCnt="3">
        <dgm:presLayoutVars>
          <dgm:chMax val="0"/>
          <dgm:bulletEnabled val="1"/>
        </dgm:presLayoutVars>
      </dgm:prSet>
      <dgm:spPr/>
      <dgm:t>
        <a:bodyPr/>
        <a:lstStyle/>
        <a:p>
          <a:endParaRPr lang="en-US"/>
        </a:p>
      </dgm:t>
    </dgm:pt>
    <dgm:pt modelId="{046D1C0E-1C76-6546-B989-96A1FFB14979}" type="pres">
      <dgm:prSet presAssocID="{134AD295-3918-4F58-8BD2-B56BF98E1E22}" presName="negativeSpace" presStyleCnt="0"/>
      <dgm:spPr/>
    </dgm:pt>
    <dgm:pt modelId="{25332DA4-1724-2C45-9E79-58E0D6788D15}" type="pres">
      <dgm:prSet presAssocID="{134AD295-3918-4F58-8BD2-B56BF98E1E22}" presName="childText" presStyleLbl="conFgAcc1" presStyleIdx="0" presStyleCnt="3">
        <dgm:presLayoutVars>
          <dgm:bulletEnabled val="1"/>
        </dgm:presLayoutVars>
      </dgm:prSet>
      <dgm:spPr/>
      <dgm:t>
        <a:bodyPr/>
        <a:lstStyle/>
        <a:p>
          <a:endParaRPr lang="en-US"/>
        </a:p>
      </dgm:t>
    </dgm:pt>
    <dgm:pt modelId="{039CE501-4A42-C243-80E6-3D0F9EB1A1C9}" type="pres">
      <dgm:prSet presAssocID="{3B1E66C4-9B58-4D17-8552-49CA4E4D8925}" presName="spaceBetweenRectangles" presStyleCnt="0"/>
      <dgm:spPr/>
    </dgm:pt>
    <dgm:pt modelId="{B4DE53AE-CE46-6041-AF71-847EF5A27E55}" type="pres">
      <dgm:prSet presAssocID="{A047CCF9-9A26-47D6-9468-FD0EE7A1F025}" presName="parentLin" presStyleCnt="0"/>
      <dgm:spPr/>
    </dgm:pt>
    <dgm:pt modelId="{4AACC082-C36E-AE47-BEC1-A5857A25035F}" type="pres">
      <dgm:prSet presAssocID="{A047CCF9-9A26-47D6-9468-FD0EE7A1F025}" presName="parentLeftMargin" presStyleLbl="node1" presStyleIdx="0" presStyleCnt="3"/>
      <dgm:spPr/>
      <dgm:t>
        <a:bodyPr/>
        <a:lstStyle/>
        <a:p>
          <a:endParaRPr lang="en-US"/>
        </a:p>
      </dgm:t>
    </dgm:pt>
    <dgm:pt modelId="{91A2D02D-D786-484B-92DB-4DE7BC18E8A8}" type="pres">
      <dgm:prSet presAssocID="{A047CCF9-9A26-47D6-9468-FD0EE7A1F025}" presName="parentText" presStyleLbl="node1" presStyleIdx="1" presStyleCnt="3">
        <dgm:presLayoutVars>
          <dgm:chMax val="0"/>
          <dgm:bulletEnabled val="1"/>
        </dgm:presLayoutVars>
      </dgm:prSet>
      <dgm:spPr/>
      <dgm:t>
        <a:bodyPr/>
        <a:lstStyle/>
        <a:p>
          <a:endParaRPr lang="en-US"/>
        </a:p>
      </dgm:t>
    </dgm:pt>
    <dgm:pt modelId="{2FD45363-20D4-4D4C-B28A-6D1B666633DB}" type="pres">
      <dgm:prSet presAssocID="{A047CCF9-9A26-47D6-9468-FD0EE7A1F025}" presName="negativeSpace" presStyleCnt="0"/>
      <dgm:spPr/>
    </dgm:pt>
    <dgm:pt modelId="{A720C422-7240-4244-BB01-590E81DD0AEB}" type="pres">
      <dgm:prSet presAssocID="{A047CCF9-9A26-47D6-9468-FD0EE7A1F025}" presName="childText" presStyleLbl="conFgAcc1" presStyleIdx="1" presStyleCnt="3">
        <dgm:presLayoutVars>
          <dgm:bulletEnabled val="1"/>
        </dgm:presLayoutVars>
      </dgm:prSet>
      <dgm:spPr/>
      <dgm:t>
        <a:bodyPr/>
        <a:lstStyle/>
        <a:p>
          <a:endParaRPr lang="en-US"/>
        </a:p>
      </dgm:t>
    </dgm:pt>
    <dgm:pt modelId="{031FCEBF-3988-1C4A-898A-15AACA246FEC}" type="pres">
      <dgm:prSet presAssocID="{C7D80591-E8C4-4491-A606-68131397CDD3}" presName="spaceBetweenRectangles" presStyleCnt="0"/>
      <dgm:spPr/>
    </dgm:pt>
    <dgm:pt modelId="{60EE9C97-5412-3947-A335-8EDACB569233}" type="pres">
      <dgm:prSet presAssocID="{C7AAC605-E4E0-4EC9-A36C-BF0098E458B8}" presName="parentLin" presStyleCnt="0"/>
      <dgm:spPr/>
    </dgm:pt>
    <dgm:pt modelId="{1ECEBF90-8C95-C849-9418-68488E004724}" type="pres">
      <dgm:prSet presAssocID="{C7AAC605-E4E0-4EC9-A36C-BF0098E458B8}" presName="parentLeftMargin" presStyleLbl="node1" presStyleIdx="1" presStyleCnt="3"/>
      <dgm:spPr/>
      <dgm:t>
        <a:bodyPr/>
        <a:lstStyle/>
        <a:p>
          <a:endParaRPr lang="en-US"/>
        </a:p>
      </dgm:t>
    </dgm:pt>
    <dgm:pt modelId="{7C83143F-F3D1-874E-8184-167C490C6AC6}" type="pres">
      <dgm:prSet presAssocID="{C7AAC605-E4E0-4EC9-A36C-BF0098E458B8}" presName="parentText" presStyleLbl="node1" presStyleIdx="2" presStyleCnt="3">
        <dgm:presLayoutVars>
          <dgm:chMax val="0"/>
          <dgm:bulletEnabled val="1"/>
        </dgm:presLayoutVars>
      </dgm:prSet>
      <dgm:spPr/>
      <dgm:t>
        <a:bodyPr/>
        <a:lstStyle/>
        <a:p>
          <a:endParaRPr lang="en-US"/>
        </a:p>
      </dgm:t>
    </dgm:pt>
    <dgm:pt modelId="{717A8244-245F-8E44-9D1B-1A78A3F5A93F}" type="pres">
      <dgm:prSet presAssocID="{C7AAC605-E4E0-4EC9-A36C-BF0098E458B8}" presName="negativeSpace" presStyleCnt="0"/>
      <dgm:spPr/>
    </dgm:pt>
    <dgm:pt modelId="{230A9AC6-AE08-F548-90CD-CFD37B6F98A8}" type="pres">
      <dgm:prSet presAssocID="{C7AAC605-E4E0-4EC9-A36C-BF0098E458B8}" presName="childText" presStyleLbl="conFgAcc1" presStyleIdx="2" presStyleCnt="3">
        <dgm:presLayoutVars>
          <dgm:bulletEnabled val="1"/>
        </dgm:presLayoutVars>
      </dgm:prSet>
      <dgm:spPr/>
      <dgm:t>
        <a:bodyPr/>
        <a:lstStyle/>
        <a:p>
          <a:endParaRPr lang="en-US"/>
        </a:p>
      </dgm:t>
    </dgm:pt>
  </dgm:ptLst>
  <dgm:cxnLst>
    <dgm:cxn modelId="{7A4AA8C9-1F1A-422D-B372-89316818E194}" srcId="{C1DCDFE1-BCC2-481F-B2B2-746AB7023AA4}" destId="{A047CCF9-9A26-47D6-9468-FD0EE7A1F025}" srcOrd="1" destOrd="0" parTransId="{5454F7EB-B553-4696-8073-19BE69B3AB35}" sibTransId="{C7D80591-E8C4-4491-A606-68131397CDD3}"/>
    <dgm:cxn modelId="{75307BB0-77CC-466A-A80D-E8B0CED8C24A}" srcId="{C1DCDFE1-BCC2-481F-B2B2-746AB7023AA4}" destId="{C7AAC605-E4E0-4EC9-A36C-BF0098E458B8}" srcOrd="2" destOrd="0" parTransId="{27D04D39-9E98-447B-A224-143C06A734EF}" sibTransId="{2BBB8091-E675-41B8-81F9-EE9E32023C48}"/>
    <dgm:cxn modelId="{95024274-D182-B74B-A1CB-8C18F7F782EC}" type="presOf" srcId="{A047CCF9-9A26-47D6-9468-FD0EE7A1F025}" destId="{4AACC082-C36E-AE47-BEC1-A5857A25035F}" srcOrd="0" destOrd="0" presId="urn:microsoft.com/office/officeart/2005/8/layout/list1"/>
    <dgm:cxn modelId="{EAD75241-AB0A-2241-8AA0-61135DA61C38}" type="presOf" srcId="{A047CCF9-9A26-47D6-9468-FD0EE7A1F025}" destId="{91A2D02D-D786-484B-92DB-4DE7BC18E8A8}" srcOrd="1" destOrd="0" presId="urn:microsoft.com/office/officeart/2005/8/layout/list1"/>
    <dgm:cxn modelId="{658D1275-E256-5A4B-BE5C-55EBC8A7473E}" type="presOf" srcId="{93E44CD6-1378-476B-8597-91BAAA262003}" destId="{230A9AC6-AE08-F548-90CD-CFD37B6F98A8}" srcOrd="0" destOrd="0" presId="urn:microsoft.com/office/officeart/2005/8/layout/list1"/>
    <dgm:cxn modelId="{B78F8E1A-B731-4A3F-9901-BFF8386CC835}" srcId="{A047CCF9-9A26-47D6-9468-FD0EE7A1F025}" destId="{C76A5FF4-469A-48B9-A051-E4600A0BC5B2}" srcOrd="1" destOrd="0" parTransId="{E0315990-32A5-4270-A966-350E86FCE01E}" sibTransId="{9EC6A210-86C4-40B7-B03E-74C56FB0B6AC}"/>
    <dgm:cxn modelId="{3284DB6B-F83A-FA47-8E28-2EA96FCEEE3D}" type="presOf" srcId="{A7BC2BEB-09CD-5E49-851A-A4B3127F9BAD}" destId="{25332DA4-1724-2C45-9E79-58E0D6788D15}" srcOrd="0" destOrd="1" presId="urn:microsoft.com/office/officeart/2005/8/layout/list1"/>
    <dgm:cxn modelId="{661C3C69-6C36-4A4A-98C5-9F5778725A63}" srcId="{C7AAC605-E4E0-4EC9-A36C-BF0098E458B8}" destId="{C7E45538-9164-114F-90C4-AAEDC3FA0A87}" srcOrd="1" destOrd="0" parTransId="{CD745397-F6EB-794F-8174-579941D6FB11}" sibTransId="{C9E35518-F25F-A740-933C-34744EB76DF0}"/>
    <dgm:cxn modelId="{51D09FE9-AD33-1441-897B-A66FFB5F00DF}" type="presOf" srcId="{134AD295-3918-4F58-8BD2-B56BF98E1E22}" destId="{CEFB5DCF-AC75-9643-AE40-5AC2F9CEAC73}" srcOrd="1" destOrd="0" presId="urn:microsoft.com/office/officeart/2005/8/layout/list1"/>
    <dgm:cxn modelId="{8890DC72-0767-8649-9971-9A784856DB6E}" type="presOf" srcId="{C1DCDFE1-BCC2-481F-B2B2-746AB7023AA4}" destId="{8A358374-58BA-AC49-80B5-C9876D8D7FC6}" srcOrd="0" destOrd="0" presId="urn:microsoft.com/office/officeart/2005/8/layout/list1"/>
    <dgm:cxn modelId="{20874890-7129-5B43-A546-5CB8045971BC}" type="presOf" srcId="{C76A5FF4-469A-48B9-A051-E4600A0BC5B2}" destId="{A720C422-7240-4244-BB01-590E81DD0AEB}" srcOrd="0" destOrd="1" presId="urn:microsoft.com/office/officeart/2005/8/layout/list1"/>
    <dgm:cxn modelId="{633EDA11-40D7-8D44-92FF-F32F7086B9B3}" type="presOf" srcId="{C7AAC605-E4E0-4EC9-A36C-BF0098E458B8}" destId="{7C83143F-F3D1-874E-8184-167C490C6AC6}" srcOrd="1" destOrd="0" presId="urn:microsoft.com/office/officeart/2005/8/layout/list1"/>
    <dgm:cxn modelId="{9B78BC04-0164-8744-8F1E-0BD6F4CE7711}" srcId="{134AD295-3918-4F58-8BD2-B56BF98E1E22}" destId="{A7BC2BEB-09CD-5E49-851A-A4B3127F9BAD}" srcOrd="1" destOrd="0" parTransId="{272A18BA-83E9-4C44-A769-98773CAFFB19}" sibTransId="{A5CECD37-2391-DA42-BD97-D277B7615436}"/>
    <dgm:cxn modelId="{790F6393-FB65-A14D-9697-7737CCDA3103}" type="presOf" srcId="{C7AAC605-E4E0-4EC9-A36C-BF0098E458B8}" destId="{1ECEBF90-8C95-C849-9418-68488E004724}" srcOrd="0" destOrd="0" presId="urn:microsoft.com/office/officeart/2005/8/layout/list1"/>
    <dgm:cxn modelId="{787299EE-B7A2-634F-AD8B-2FB9946B0812}" type="presOf" srcId="{134AD295-3918-4F58-8BD2-B56BF98E1E22}" destId="{3C466BD4-1276-C344-AC1F-9400DCB246C4}" srcOrd="0" destOrd="0" presId="urn:microsoft.com/office/officeart/2005/8/layout/list1"/>
    <dgm:cxn modelId="{8AA83101-BFE6-714C-A60F-5C3D8EEC3D67}" type="presOf" srcId="{C7E45538-9164-114F-90C4-AAEDC3FA0A87}" destId="{230A9AC6-AE08-F548-90CD-CFD37B6F98A8}" srcOrd="0" destOrd="1" presId="urn:microsoft.com/office/officeart/2005/8/layout/list1"/>
    <dgm:cxn modelId="{9780BECC-7EAC-4CD5-A6A2-10F5D14463C9}" srcId="{C7AAC605-E4E0-4EC9-A36C-BF0098E458B8}" destId="{93E44CD6-1378-476B-8597-91BAAA262003}" srcOrd="0" destOrd="0" parTransId="{B3E9AFC2-9309-4832-92BE-25BDDD6E862C}" sibTransId="{956D4B27-F891-45D5-BCE9-08EB28D8EB27}"/>
    <dgm:cxn modelId="{BAFEAF29-F02F-4571-80FF-5665172CD8F1}" srcId="{A047CCF9-9A26-47D6-9468-FD0EE7A1F025}" destId="{24232EC7-0DC3-4D13-B9B6-C33BDA5FE448}" srcOrd="0" destOrd="0" parTransId="{828294B5-8C97-4CE7-835D-EDB231D4E703}" sibTransId="{65F664E8-AA99-4ADD-B5FE-F3BCCC7060D5}"/>
    <dgm:cxn modelId="{04D4027F-DAF1-4A92-9316-0D3310BCC378}" srcId="{C1DCDFE1-BCC2-481F-B2B2-746AB7023AA4}" destId="{134AD295-3918-4F58-8BD2-B56BF98E1E22}" srcOrd="0" destOrd="0" parTransId="{6C37B9E4-E2D4-4F75-ACDA-1E6B5FDE4409}" sibTransId="{3B1E66C4-9B58-4D17-8552-49CA4E4D8925}"/>
    <dgm:cxn modelId="{ABF72E7A-C283-4DAA-9676-34585C8097E9}" srcId="{134AD295-3918-4F58-8BD2-B56BF98E1E22}" destId="{10568343-FDD8-4AA4-80C8-252D64FEAC39}" srcOrd="0" destOrd="0" parTransId="{A3C703CF-2573-4A3E-A2C3-B0E3F8B39292}" sibTransId="{D2C2C2F9-3FCD-4915-8C55-B5D835A60608}"/>
    <dgm:cxn modelId="{50142BFF-5CC9-EB47-B107-D7A8910FFED1}" type="presOf" srcId="{10568343-FDD8-4AA4-80C8-252D64FEAC39}" destId="{25332DA4-1724-2C45-9E79-58E0D6788D15}" srcOrd="0" destOrd="0" presId="urn:microsoft.com/office/officeart/2005/8/layout/list1"/>
    <dgm:cxn modelId="{A9D9FB51-5768-2940-86A5-BB00C8E38915}" type="presOf" srcId="{24232EC7-0DC3-4D13-B9B6-C33BDA5FE448}" destId="{A720C422-7240-4244-BB01-590E81DD0AEB}" srcOrd="0" destOrd="0" presId="urn:microsoft.com/office/officeart/2005/8/layout/list1"/>
    <dgm:cxn modelId="{ED03A32D-4704-3842-A9E8-4E6D1EF16207}" type="presParOf" srcId="{8A358374-58BA-AC49-80B5-C9876D8D7FC6}" destId="{24D9B729-51B2-8045-8FA4-F85654477108}" srcOrd="0" destOrd="0" presId="urn:microsoft.com/office/officeart/2005/8/layout/list1"/>
    <dgm:cxn modelId="{D9A163C3-DF6E-2D4B-9D9F-E4638FFF0075}" type="presParOf" srcId="{24D9B729-51B2-8045-8FA4-F85654477108}" destId="{3C466BD4-1276-C344-AC1F-9400DCB246C4}" srcOrd="0" destOrd="0" presId="urn:microsoft.com/office/officeart/2005/8/layout/list1"/>
    <dgm:cxn modelId="{6A9E3A5E-CF47-ED44-A863-8598A466E101}" type="presParOf" srcId="{24D9B729-51B2-8045-8FA4-F85654477108}" destId="{CEFB5DCF-AC75-9643-AE40-5AC2F9CEAC73}" srcOrd="1" destOrd="0" presId="urn:microsoft.com/office/officeart/2005/8/layout/list1"/>
    <dgm:cxn modelId="{0305324E-1828-C249-9409-2F0D57FF72E8}" type="presParOf" srcId="{8A358374-58BA-AC49-80B5-C9876D8D7FC6}" destId="{046D1C0E-1C76-6546-B989-96A1FFB14979}" srcOrd="1" destOrd="0" presId="urn:microsoft.com/office/officeart/2005/8/layout/list1"/>
    <dgm:cxn modelId="{C238A821-0147-B34B-8FB6-74128110E307}" type="presParOf" srcId="{8A358374-58BA-AC49-80B5-C9876D8D7FC6}" destId="{25332DA4-1724-2C45-9E79-58E0D6788D15}" srcOrd="2" destOrd="0" presId="urn:microsoft.com/office/officeart/2005/8/layout/list1"/>
    <dgm:cxn modelId="{B4E0A512-6D79-AC46-A3ED-C2DAF7888163}" type="presParOf" srcId="{8A358374-58BA-AC49-80B5-C9876D8D7FC6}" destId="{039CE501-4A42-C243-80E6-3D0F9EB1A1C9}" srcOrd="3" destOrd="0" presId="urn:microsoft.com/office/officeart/2005/8/layout/list1"/>
    <dgm:cxn modelId="{66125372-E7E1-454B-B22D-7F9D01345514}" type="presParOf" srcId="{8A358374-58BA-AC49-80B5-C9876D8D7FC6}" destId="{B4DE53AE-CE46-6041-AF71-847EF5A27E55}" srcOrd="4" destOrd="0" presId="urn:microsoft.com/office/officeart/2005/8/layout/list1"/>
    <dgm:cxn modelId="{6C716E0C-A336-DC49-8D57-639B4210E138}" type="presParOf" srcId="{B4DE53AE-CE46-6041-AF71-847EF5A27E55}" destId="{4AACC082-C36E-AE47-BEC1-A5857A25035F}" srcOrd="0" destOrd="0" presId="urn:microsoft.com/office/officeart/2005/8/layout/list1"/>
    <dgm:cxn modelId="{7C7228EB-1447-1548-8BE9-DDA0C7627469}" type="presParOf" srcId="{B4DE53AE-CE46-6041-AF71-847EF5A27E55}" destId="{91A2D02D-D786-484B-92DB-4DE7BC18E8A8}" srcOrd="1" destOrd="0" presId="urn:microsoft.com/office/officeart/2005/8/layout/list1"/>
    <dgm:cxn modelId="{1DE44200-D06E-A24B-AD98-6D03DC4E3B5E}" type="presParOf" srcId="{8A358374-58BA-AC49-80B5-C9876D8D7FC6}" destId="{2FD45363-20D4-4D4C-B28A-6D1B666633DB}" srcOrd="5" destOrd="0" presId="urn:microsoft.com/office/officeart/2005/8/layout/list1"/>
    <dgm:cxn modelId="{77DB55D8-F204-AE4B-938A-701578EA1C50}" type="presParOf" srcId="{8A358374-58BA-AC49-80B5-C9876D8D7FC6}" destId="{A720C422-7240-4244-BB01-590E81DD0AEB}" srcOrd="6" destOrd="0" presId="urn:microsoft.com/office/officeart/2005/8/layout/list1"/>
    <dgm:cxn modelId="{E8100D83-8B7E-D741-A47C-E169785E8B21}" type="presParOf" srcId="{8A358374-58BA-AC49-80B5-C9876D8D7FC6}" destId="{031FCEBF-3988-1C4A-898A-15AACA246FEC}" srcOrd="7" destOrd="0" presId="urn:microsoft.com/office/officeart/2005/8/layout/list1"/>
    <dgm:cxn modelId="{CBF2F05E-8620-4449-A2A4-233DC20737A6}" type="presParOf" srcId="{8A358374-58BA-AC49-80B5-C9876D8D7FC6}" destId="{60EE9C97-5412-3947-A335-8EDACB569233}" srcOrd="8" destOrd="0" presId="urn:microsoft.com/office/officeart/2005/8/layout/list1"/>
    <dgm:cxn modelId="{B254A833-ED5C-0840-91EA-DE8C07F34D73}" type="presParOf" srcId="{60EE9C97-5412-3947-A335-8EDACB569233}" destId="{1ECEBF90-8C95-C849-9418-68488E004724}" srcOrd="0" destOrd="0" presId="urn:microsoft.com/office/officeart/2005/8/layout/list1"/>
    <dgm:cxn modelId="{665FD81B-6A57-7E49-9FE1-E029120AC5AD}" type="presParOf" srcId="{60EE9C97-5412-3947-A335-8EDACB569233}" destId="{7C83143F-F3D1-874E-8184-167C490C6AC6}" srcOrd="1" destOrd="0" presId="urn:microsoft.com/office/officeart/2005/8/layout/list1"/>
    <dgm:cxn modelId="{3C2E5404-52B4-8C47-B701-289DED546432}" type="presParOf" srcId="{8A358374-58BA-AC49-80B5-C9876D8D7FC6}" destId="{717A8244-245F-8E44-9D1B-1A78A3F5A93F}" srcOrd="9" destOrd="0" presId="urn:microsoft.com/office/officeart/2005/8/layout/list1"/>
    <dgm:cxn modelId="{80A96809-E2A7-284D-9B00-7B0F489CD9CB}" type="presParOf" srcId="{8A358374-58BA-AC49-80B5-C9876D8D7FC6}" destId="{230A9AC6-AE08-F548-90CD-CFD37B6F98A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B20EFF-306D-4088-9276-D9C7F24FCFF8}" type="doc">
      <dgm:prSet loTypeId="urn:microsoft.com/office/officeart/2017/3/layout/HorizontalLabelsTimeline" loCatId="process" qsTypeId="urn:microsoft.com/office/officeart/2005/8/quickstyle/simple1" qsCatId="simple" csTypeId="urn:microsoft.com/office/officeart/2005/8/colors/accent5_2" csCatId="accent5" phldr="1"/>
      <dgm:spPr/>
      <dgm:t>
        <a:bodyPr/>
        <a:lstStyle/>
        <a:p>
          <a:endParaRPr lang="en-US"/>
        </a:p>
      </dgm:t>
    </dgm:pt>
    <dgm:pt modelId="{608ABCD5-8338-40BD-8C67-CD15BF718066}">
      <dgm:prSet/>
      <dgm:spPr/>
      <dgm:t>
        <a:bodyPr/>
        <a:lstStyle/>
        <a:p>
          <a:pPr>
            <a:defRPr b="1"/>
          </a:pPr>
          <a:r>
            <a:rPr lang="en-US" dirty="0"/>
            <a:t>9:00 (8:55-9:25)</a:t>
          </a:r>
        </a:p>
      </dgm:t>
    </dgm:pt>
    <dgm:pt modelId="{ACEB644A-9BEE-42F1-90EB-2692573DCDA5}" type="parTrans" cxnId="{E5FB1B01-3566-4C1A-B42B-3970C144B27C}">
      <dgm:prSet/>
      <dgm:spPr/>
      <dgm:t>
        <a:bodyPr/>
        <a:lstStyle/>
        <a:p>
          <a:endParaRPr lang="en-US"/>
        </a:p>
      </dgm:t>
    </dgm:pt>
    <dgm:pt modelId="{6C469272-83E9-47D9-AD84-C4DD37E075C7}" type="sibTrans" cxnId="{E5FB1B01-3566-4C1A-B42B-3970C144B27C}">
      <dgm:prSet/>
      <dgm:spPr/>
      <dgm:t>
        <a:bodyPr/>
        <a:lstStyle/>
        <a:p>
          <a:endParaRPr lang="en-US"/>
        </a:p>
      </dgm:t>
    </dgm:pt>
    <dgm:pt modelId="{82F8DE82-040D-4251-9877-ED1001B5C847}">
      <dgm:prSet/>
      <dgm:spPr/>
      <dgm:t>
        <a:bodyPr/>
        <a:lstStyle/>
        <a:p>
          <a:r>
            <a:rPr lang="en-US" dirty="0"/>
            <a:t>PCP wants diagnostic guidance for medication selection</a:t>
          </a:r>
        </a:p>
      </dgm:t>
    </dgm:pt>
    <dgm:pt modelId="{FD380808-E0A6-4317-BFB8-3B89F5CE6F03}" type="parTrans" cxnId="{B0C923D0-7550-44B1-824C-47F0CC724000}">
      <dgm:prSet/>
      <dgm:spPr/>
      <dgm:t>
        <a:bodyPr/>
        <a:lstStyle/>
        <a:p>
          <a:endParaRPr lang="en-US"/>
        </a:p>
      </dgm:t>
    </dgm:pt>
    <dgm:pt modelId="{7A6F6F33-707E-404B-A6E0-DD7945483B02}" type="sibTrans" cxnId="{B0C923D0-7550-44B1-824C-47F0CC724000}">
      <dgm:prSet/>
      <dgm:spPr/>
      <dgm:t>
        <a:bodyPr/>
        <a:lstStyle/>
        <a:p>
          <a:endParaRPr lang="en-US"/>
        </a:p>
      </dgm:t>
    </dgm:pt>
    <dgm:pt modelId="{F7658EF7-7348-4B14-AD69-C96A7FC4E6CF}">
      <dgm:prSet/>
      <dgm:spPr/>
      <dgm:t>
        <a:bodyPr/>
        <a:lstStyle/>
        <a:p>
          <a:r>
            <a:rPr lang="en-US"/>
            <a:t>52 y/o homeless, ? ADHD vs. bipolar</a:t>
          </a:r>
        </a:p>
      </dgm:t>
    </dgm:pt>
    <dgm:pt modelId="{51BAD3FA-2B7F-4BEE-878E-64E664A516AF}" type="parTrans" cxnId="{6EA5FD69-8A1C-43B9-88F9-2D42B9EDE6D5}">
      <dgm:prSet/>
      <dgm:spPr/>
      <dgm:t>
        <a:bodyPr/>
        <a:lstStyle/>
        <a:p>
          <a:endParaRPr lang="en-US"/>
        </a:p>
      </dgm:t>
    </dgm:pt>
    <dgm:pt modelId="{47F69BF4-6326-42C0-8C60-3E17FEF7C8BF}" type="sibTrans" cxnId="{6EA5FD69-8A1C-43B9-88F9-2D42B9EDE6D5}">
      <dgm:prSet/>
      <dgm:spPr/>
      <dgm:t>
        <a:bodyPr/>
        <a:lstStyle/>
        <a:p>
          <a:endParaRPr lang="en-US"/>
        </a:p>
      </dgm:t>
    </dgm:pt>
    <dgm:pt modelId="{E8F6137B-1C1E-4100-8700-C10BC2CE5939}">
      <dgm:prSet/>
      <dgm:spPr/>
      <dgm:t>
        <a:bodyPr/>
        <a:lstStyle/>
        <a:p>
          <a:pPr>
            <a:defRPr b="1"/>
          </a:pPr>
          <a:r>
            <a:rPr lang="en-US" dirty="0"/>
            <a:t>9:30 (9:30-9:50)</a:t>
          </a:r>
        </a:p>
      </dgm:t>
    </dgm:pt>
    <dgm:pt modelId="{510F7514-EDE4-4331-82F1-773FA42C21A0}" type="parTrans" cxnId="{BCCBF468-1620-4605-83EF-1846A9F01CB5}">
      <dgm:prSet/>
      <dgm:spPr/>
      <dgm:t>
        <a:bodyPr/>
        <a:lstStyle/>
        <a:p>
          <a:endParaRPr lang="en-US"/>
        </a:p>
      </dgm:t>
    </dgm:pt>
    <dgm:pt modelId="{AD3A0C38-2A2D-4791-8146-296F30D63C3F}" type="sibTrans" cxnId="{BCCBF468-1620-4605-83EF-1846A9F01CB5}">
      <dgm:prSet/>
      <dgm:spPr/>
      <dgm:t>
        <a:bodyPr/>
        <a:lstStyle/>
        <a:p>
          <a:endParaRPr lang="en-US"/>
        </a:p>
      </dgm:t>
    </dgm:pt>
    <dgm:pt modelId="{878C9C74-5732-4F07-BC91-4D28718F1148}">
      <dgm:prSet/>
      <dgm:spPr/>
      <dgm:t>
        <a:bodyPr/>
        <a:lstStyle/>
        <a:p>
          <a:r>
            <a:rPr lang="en-US"/>
            <a:t>Question re disability expiring</a:t>
          </a:r>
        </a:p>
      </dgm:t>
    </dgm:pt>
    <dgm:pt modelId="{D119C959-013E-44FE-B1DF-D0941146260C}" type="parTrans" cxnId="{4B59492F-5F97-4A3B-BCD0-FC7C0F4AB653}">
      <dgm:prSet/>
      <dgm:spPr/>
      <dgm:t>
        <a:bodyPr/>
        <a:lstStyle/>
        <a:p>
          <a:endParaRPr lang="en-US"/>
        </a:p>
      </dgm:t>
    </dgm:pt>
    <dgm:pt modelId="{3C787B3D-1869-41FD-9FFD-70F446E11029}" type="sibTrans" cxnId="{4B59492F-5F97-4A3B-BCD0-FC7C0F4AB653}">
      <dgm:prSet/>
      <dgm:spPr/>
      <dgm:t>
        <a:bodyPr/>
        <a:lstStyle/>
        <a:p>
          <a:endParaRPr lang="en-US"/>
        </a:p>
      </dgm:t>
    </dgm:pt>
    <dgm:pt modelId="{472B767A-8118-4E9F-8D30-897609F62F19}">
      <dgm:prSet/>
      <dgm:spPr/>
      <dgm:t>
        <a:bodyPr/>
        <a:lstStyle/>
        <a:p>
          <a:r>
            <a:rPr lang="en-US"/>
            <a:t>64 y/o Russian-speaker, depression</a:t>
          </a:r>
        </a:p>
      </dgm:t>
    </dgm:pt>
    <dgm:pt modelId="{8BAD9EDD-65EB-4E47-B14E-E861FF445DBB}" type="parTrans" cxnId="{98D7FA66-D615-4655-A141-173185301BED}">
      <dgm:prSet/>
      <dgm:spPr/>
      <dgm:t>
        <a:bodyPr/>
        <a:lstStyle/>
        <a:p>
          <a:endParaRPr lang="en-US"/>
        </a:p>
      </dgm:t>
    </dgm:pt>
    <dgm:pt modelId="{8A686D75-F33C-4083-B3B9-2939D82844DF}" type="sibTrans" cxnId="{98D7FA66-D615-4655-A141-173185301BED}">
      <dgm:prSet/>
      <dgm:spPr/>
      <dgm:t>
        <a:bodyPr/>
        <a:lstStyle/>
        <a:p>
          <a:endParaRPr lang="en-US"/>
        </a:p>
      </dgm:t>
    </dgm:pt>
    <dgm:pt modelId="{63ADA58D-9060-4DE8-AA46-DD5417E9D3DE}">
      <dgm:prSet/>
      <dgm:spPr/>
      <dgm:t>
        <a:bodyPr/>
        <a:lstStyle/>
        <a:p>
          <a:pPr>
            <a:defRPr b="1"/>
          </a:pPr>
          <a:r>
            <a:rPr lang="en-US" dirty="0"/>
            <a:t>10:00 (9:55-10:30)</a:t>
          </a:r>
        </a:p>
      </dgm:t>
    </dgm:pt>
    <dgm:pt modelId="{18686D59-364F-4783-8AC9-562AB7093EC6}" type="parTrans" cxnId="{14EFA2D5-A085-4733-B736-77D027255B90}">
      <dgm:prSet/>
      <dgm:spPr/>
      <dgm:t>
        <a:bodyPr/>
        <a:lstStyle/>
        <a:p>
          <a:endParaRPr lang="en-US"/>
        </a:p>
      </dgm:t>
    </dgm:pt>
    <dgm:pt modelId="{7A698788-F8D0-48C3-81B3-192E9055D150}" type="sibTrans" cxnId="{14EFA2D5-A085-4733-B736-77D027255B90}">
      <dgm:prSet/>
      <dgm:spPr/>
      <dgm:t>
        <a:bodyPr/>
        <a:lstStyle/>
        <a:p>
          <a:endParaRPr lang="en-US"/>
        </a:p>
      </dgm:t>
    </dgm:pt>
    <dgm:pt modelId="{8FB3C1FF-A099-4026-9F4D-D416D4963624}">
      <dgm:prSet/>
      <dgm:spPr/>
      <dgm:t>
        <a:bodyPr/>
        <a:lstStyle/>
        <a:p>
          <a:r>
            <a:rPr lang="en-US"/>
            <a:t>PCP says “I don’t know her problem”</a:t>
          </a:r>
        </a:p>
      </dgm:t>
    </dgm:pt>
    <dgm:pt modelId="{A2081B95-7071-4954-8D71-7616ED9DE48B}" type="parTrans" cxnId="{F55BC95D-A0E0-4E96-94FB-C94959664DEA}">
      <dgm:prSet/>
      <dgm:spPr/>
      <dgm:t>
        <a:bodyPr/>
        <a:lstStyle/>
        <a:p>
          <a:endParaRPr lang="en-US"/>
        </a:p>
      </dgm:t>
    </dgm:pt>
    <dgm:pt modelId="{80300A77-D268-4E4E-A4A3-A0253A24396C}" type="sibTrans" cxnId="{F55BC95D-A0E0-4E96-94FB-C94959664DEA}">
      <dgm:prSet/>
      <dgm:spPr/>
      <dgm:t>
        <a:bodyPr/>
        <a:lstStyle/>
        <a:p>
          <a:endParaRPr lang="en-US"/>
        </a:p>
      </dgm:t>
    </dgm:pt>
    <dgm:pt modelId="{39E6972F-8E4B-488D-A9EC-3FCFA874F0F4}">
      <dgm:prSet/>
      <dgm:spPr/>
      <dgm:t>
        <a:bodyPr/>
        <a:lstStyle/>
        <a:p>
          <a:r>
            <a:rPr lang="en-US"/>
            <a:t>62 y/o, psychiatrist d/c’d, on 3 meds from 3 Drs</a:t>
          </a:r>
        </a:p>
      </dgm:t>
    </dgm:pt>
    <dgm:pt modelId="{67ED1111-1986-44E1-8C2C-30ED46C9FF0F}" type="parTrans" cxnId="{0D74EAE9-B0FD-4565-9465-C9EDF34725A0}">
      <dgm:prSet/>
      <dgm:spPr/>
      <dgm:t>
        <a:bodyPr/>
        <a:lstStyle/>
        <a:p>
          <a:endParaRPr lang="en-US"/>
        </a:p>
      </dgm:t>
    </dgm:pt>
    <dgm:pt modelId="{41FA30D8-3B64-4F9A-9E19-176E134114CE}" type="sibTrans" cxnId="{0D74EAE9-B0FD-4565-9465-C9EDF34725A0}">
      <dgm:prSet/>
      <dgm:spPr/>
      <dgm:t>
        <a:bodyPr/>
        <a:lstStyle/>
        <a:p>
          <a:endParaRPr lang="en-US"/>
        </a:p>
      </dgm:t>
    </dgm:pt>
    <dgm:pt modelId="{96F65837-4F35-490A-92EE-E5288D763809}">
      <dgm:prSet/>
      <dgm:spPr/>
      <dgm:t>
        <a:bodyPr/>
        <a:lstStyle/>
        <a:p>
          <a:pPr>
            <a:defRPr b="1"/>
          </a:pPr>
          <a:r>
            <a:rPr lang="en-US" dirty="0"/>
            <a:t>10:30 (10:45-11:00)</a:t>
          </a:r>
        </a:p>
      </dgm:t>
    </dgm:pt>
    <dgm:pt modelId="{5BBFDC8F-1927-40E8-8C48-2101CCAB7EF9}" type="parTrans" cxnId="{70400830-5AE1-4F5F-8C11-BB6E438E6402}">
      <dgm:prSet/>
      <dgm:spPr/>
      <dgm:t>
        <a:bodyPr/>
        <a:lstStyle/>
        <a:p>
          <a:endParaRPr lang="en-US"/>
        </a:p>
      </dgm:t>
    </dgm:pt>
    <dgm:pt modelId="{B08FC5C4-CF57-42EF-800B-52064ED25695}" type="sibTrans" cxnId="{70400830-5AE1-4F5F-8C11-BB6E438E6402}">
      <dgm:prSet/>
      <dgm:spPr/>
      <dgm:t>
        <a:bodyPr/>
        <a:lstStyle/>
        <a:p>
          <a:endParaRPr lang="en-US"/>
        </a:p>
      </dgm:t>
    </dgm:pt>
    <dgm:pt modelId="{2038748D-A8A1-4A78-BF36-32A7353A4B0C}">
      <dgm:prSet/>
      <dgm:spPr/>
      <dgm:t>
        <a:bodyPr/>
        <a:lstStyle/>
        <a:p>
          <a:r>
            <a:rPr lang="en-US" dirty="0" err="1"/>
            <a:t>Open→Same-day</a:t>
          </a:r>
          <a:r>
            <a:rPr lang="en-US" dirty="0"/>
            <a:t> w/ PCP in exam room</a:t>
          </a:r>
        </a:p>
      </dgm:t>
    </dgm:pt>
    <dgm:pt modelId="{9FBA9863-62D7-4C27-8141-D92BE895BEF6}" type="parTrans" cxnId="{F6DE406E-E387-47C1-A7B7-BE08F9765EAA}">
      <dgm:prSet/>
      <dgm:spPr/>
      <dgm:t>
        <a:bodyPr/>
        <a:lstStyle/>
        <a:p>
          <a:endParaRPr lang="en-US"/>
        </a:p>
      </dgm:t>
    </dgm:pt>
    <dgm:pt modelId="{D77DC0AC-BB7E-4C26-83FE-184ED3CC4D0C}" type="sibTrans" cxnId="{F6DE406E-E387-47C1-A7B7-BE08F9765EAA}">
      <dgm:prSet/>
      <dgm:spPr/>
      <dgm:t>
        <a:bodyPr/>
        <a:lstStyle/>
        <a:p>
          <a:endParaRPr lang="en-US"/>
        </a:p>
      </dgm:t>
    </dgm:pt>
    <dgm:pt modelId="{55873F55-4B0E-488D-9D0B-18B89B17575F}">
      <dgm:prSet/>
      <dgm:spPr/>
      <dgm:t>
        <a:bodyPr/>
        <a:lstStyle/>
        <a:p>
          <a:r>
            <a:rPr lang="en-US"/>
            <a:t>12 y/o autism, ADHD, recently showing tics, hallucinations</a:t>
          </a:r>
        </a:p>
      </dgm:t>
    </dgm:pt>
    <dgm:pt modelId="{A80B917C-F937-4CF6-ABA7-60B9D559B2E7}" type="parTrans" cxnId="{B9B82F82-AD83-4103-B788-E1AF6AE4A78E}">
      <dgm:prSet/>
      <dgm:spPr/>
      <dgm:t>
        <a:bodyPr/>
        <a:lstStyle/>
        <a:p>
          <a:endParaRPr lang="en-US"/>
        </a:p>
      </dgm:t>
    </dgm:pt>
    <dgm:pt modelId="{937BD769-65C2-4977-B8E8-BEEE38C87B2B}" type="sibTrans" cxnId="{B9B82F82-AD83-4103-B788-E1AF6AE4A78E}">
      <dgm:prSet/>
      <dgm:spPr/>
      <dgm:t>
        <a:bodyPr/>
        <a:lstStyle/>
        <a:p>
          <a:endParaRPr lang="en-US"/>
        </a:p>
      </dgm:t>
    </dgm:pt>
    <dgm:pt modelId="{15FA47B0-3CFF-FF43-A166-1B45AB6AAE0F}" type="pres">
      <dgm:prSet presAssocID="{CBB20EFF-306D-4088-9276-D9C7F24FCFF8}" presName="root" presStyleCnt="0">
        <dgm:presLayoutVars>
          <dgm:chMax/>
          <dgm:chPref/>
          <dgm:animLvl val="lvl"/>
        </dgm:presLayoutVars>
      </dgm:prSet>
      <dgm:spPr/>
      <dgm:t>
        <a:bodyPr/>
        <a:lstStyle/>
        <a:p>
          <a:endParaRPr lang="en-US"/>
        </a:p>
      </dgm:t>
    </dgm:pt>
    <dgm:pt modelId="{FFDF6C2B-4305-F84C-98E7-C641324D57EA}" type="pres">
      <dgm:prSet presAssocID="{CBB20EFF-306D-4088-9276-D9C7F24FCFF8}" presName="divider" presStyleLbl="fgAcc1" presStyleIdx="0" presStyleCnt="1"/>
      <dgm:spPr/>
    </dgm:pt>
    <dgm:pt modelId="{DE1B027C-CAEE-8542-9713-BF6005D887DA}" type="pres">
      <dgm:prSet presAssocID="{CBB20EFF-306D-4088-9276-D9C7F24FCFF8}" presName="nodes" presStyleCnt="0">
        <dgm:presLayoutVars>
          <dgm:chMax/>
          <dgm:chPref/>
          <dgm:animLvl val="lvl"/>
        </dgm:presLayoutVars>
      </dgm:prSet>
      <dgm:spPr/>
    </dgm:pt>
    <dgm:pt modelId="{6CF02833-0EA3-2E4A-97F3-70B7272DEAE5}" type="pres">
      <dgm:prSet presAssocID="{608ABCD5-8338-40BD-8C67-CD15BF718066}" presName="composite" presStyleCnt="0"/>
      <dgm:spPr/>
    </dgm:pt>
    <dgm:pt modelId="{19A3F94E-0C9F-A94A-9F70-5DABF9709C28}" type="pres">
      <dgm:prSet presAssocID="{608ABCD5-8338-40BD-8C67-CD15BF718066}" presName="L1TextContainer" presStyleLbl="alignNode1" presStyleIdx="0" presStyleCnt="4">
        <dgm:presLayoutVars>
          <dgm:chMax val="1"/>
          <dgm:chPref val="1"/>
          <dgm:bulletEnabled val="1"/>
        </dgm:presLayoutVars>
      </dgm:prSet>
      <dgm:spPr/>
      <dgm:t>
        <a:bodyPr/>
        <a:lstStyle/>
        <a:p>
          <a:endParaRPr lang="en-US"/>
        </a:p>
      </dgm:t>
    </dgm:pt>
    <dgm:pt modelId="{ED9BA4AE-A80B-7940-97FC-D5FA4608A535}" type="pres">
      <dgm:prSet presAssocID="{608ABCD5-8338-40BD-8C67-CD15BF718066}" presName="L2TextContainerWrapper" presStyleCnt="0">
        <dgm:presLayoutVars>
          <dgm:bulletEnabled val="1"/>
        </dgm:presLayoutVars>
      </dgm:prSet>
      <dgm:spPr/>
    </dgm:pt>
    <dgm:pt modelId="{75530F06-3FC5-9E4E-8EB6-0DED911E3669}" type="pres">
      <dgm:prSet presAssocID="{608ABCD5-8338-40BD-8C67-CD15BF718066}" presName="L2TextContainer" presStyleLbl="bgAccFollowNode1" presStyleIdx="0" presStyleCnt="4"/>
      <dgm:spPr/>
      <dgm:t>
        <a:bodyPr/>
        <a:lstStyle/>
        <a:p>
          <a:endParaRPr lang="en-US"/>
        </a:p>
      </dgm:t>
    </dgm:pt>
    <dgm:pt modelId="{DB1114C8-C8B9-9741-8270-05B4D0F68DF6}" type="pres">
      <dgm:prSet presAssocID="{608ABCD5-8338-40BD-8C67-CD15BF718066}" presName="FlexibleEmptyPlaceHolder" presStyleCnt="0"/>
      <dgm:spPr/>
    </dgm:pt>
    <dgm:pt modelId="{E81F157D-BCC3-994C-B670-22710887651E}" type="pres">
      <dgm:prSet presAssocID="{608ABCD5-8338-40BD-8C67-CD15BF718066}" presName="ConnectLine" presStyleLbl="sibTrans1D1" presStyleIdx="0" presStyleCnt="4"/>
      <dgm:spPr/>
    </dgm:pt>
    <dgm:pt modelId="{971A3515-A5EE-DF4D-8FDB-E3C7F434332E}" type="pres">
      <dgm:prSet presAssocID="{608ABCD5-8338-40BD-8C67-CD15BF718066}"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A3D6DFE-E00F-A044-803C-65915A8B8DF7}" type="pres">
      <dgm:prSet presAssocID="{608ABCD5-8338-40BD-8C67-CD15BF718066}" presName="EmptyPlaceHolder" presStyleCnt="0"/>
      <dgm:spPr/>
    </dgm:pt>
    <dgm:pt modelId="{3D8B1484-662E-E648-9F41-11AD87050DB8}" type="pres">
      <dgm:prSet presAssocID="{6C469272-83E9-47D9-AD84-C4DD37E075C7}" presName="spaceBetweenRectangles" presStyleCnt="0"/>
      <dgm:spPr/>
    </dgm:pt>
    <dgm:pt modelId="{2B33DD45-12E0-4647-92C5-79B29F4B09A0}" type="pres">
      <dgm:prSet presAssocID="{E8F6137B-1C1E-4100-8700-C10BC2CE5939}" presName="composite" presStyleCnt="0"/>
      <dgm:spPr/>
    </dgm:pt>
    <dgm:pt modelId="{4DD43C33-BBD1-AA4D-A16A-9490B93CC763}" type="pres">
      <dgm:prSet presAssocID="{E8F6137B-1C1E-4100-8700-C10BC2CE5939}" presName="L1TextContainer" presStyleLbl="alignNode1" presStyleIdx="1" presStyleCnt="4">
        <dgm:presLayoutVars>
          <dgm:chMax val="1"/>
          <dgm:chPref val="1"/>
          <dgm:bulletEnabled val="1"/>
        </dgm:presLayoutVars>
      </dgm:prSet>
      <dgm:spPr/>
      <dgm:t>
        <a:bodyPr/>
        <a:lstStyle/>
        <a:p>
          <a:endParaRPr lang="en-US"/>
        </a:p>
      </dgm:t>
    </dgm:pt>
    <dgm:pt modelId="{64DBA5AC-F2B9-6449-8E3B-67B69200C134}" type="pres">
      <dgm:prSet presAssocID="{E8F6137B-1C1E-4100-8700-C10BC2CE5939}" presName="L2TextContainerWrapper" presStyleCnt="0">
        <dgm:presLayoutVars>
          <dgm:bulletEnabled val="1"/>
        </dgm:presLayoutVars>
      </dgm:prSet>
      <dgm:spPr/>
    </dgm:pt>
    <dgm:pt modelId="{B211B7A1-0C49-B14B-9542-16E784389E92}" type="pres">
      <dgm:prSet presAssocID="{E8F6137B-1C1E-4100-8700-C10BC2CE5939}" presName="L2TextContainer" presStyleLbl="bgAccFollowNode1" presStyleIdx="1" presStyleCnt="4"/>
      <dgm:spPr/>
      <dgm:t>
        <a:bodyPr/>
        <a:lstStyle/>
        <a:p>
          <a:endParaRPr lang="en-US"/>
        </a:p>
      </dgm:t>
    </dgm:pt>
    <dgm:pt modelId="{AE68F3D1-7CC8-5D4C-9780-78EDBA004FC5}" type="pres">
      <dgm:prSet presAssocID="{E8F6137B-1C1E-4100-8700-C10BC2CE5939}" presName="FlexibleEmptyPlaceHolder" presStyleCnt="0"/>
      <dgm:spPr/>
    </dgm:pt>
    <dgm:pt modelId="{A9F66D07-FA8A-3B48-8492-C758A3F6383A}" type="pres">
      <dgm:prSet presAssocID="{E8F6137B-1C1E-4100-8700-C10BC2CE5939}" presName="ConnectLine" presStyleLbl="sibTrans1D1" presStyleIdx="1" presStyleCnt="4"/>
      <dgm:spPr/>
    </dgm:pt>
    <dgm:pt modelId="{F4375757-5053-C34D-BB2D-564B720F1CE0}" type="pres">
      <dgm:prSet presAssocID="{E8F6137B-1C1E-4100-8700-C10BC2CE5939}" presName="ConnectorPoint" presStyleLbl="node1" presStyleIdx="1"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1731F21-36EA-874D-8B0E-3DF18923A093}" type="pres">
      <dgm:prSet presAssocID="{E8F6137B-1C1E-4100-8700-C10BC2CE5939}" presName="EmptyPlaceHolder" presStyleCnt="0"/>
      <dgm:spPr/>
    </dgm:pt>
    <dgm:pt modelId="{F4B7667F-2943-0148-977C-F33304560CBA}" type="pres">
      <dgm:prSet presAssocID="{AD3A0C38-2A2D-4791-8146-296F30D63C3F}" presName="spaceBetweenRectangles" presStyleCnt="0"/>
      <dgm:spPr/>
    </dgm:pt>
    <dgm:pt modelId="{1B94F28D-0AC9-9444-A768-64970E9D0E1F}" type="pres">
      <dgm:prSet presAssocID="{63ADA58D-9060-4DE8-AA46-DD5417E9D3DE}" presName="composite" presStyleCnt="0"/>
      <dgm:spPr/>
    </dgm:pt>
    <dgm:pt modelId="{59D76551-BDEF-7E43-B3BC-5F0CD9B52A26}" type="pres">
      <dgm:prSet presAssocID="{63ADA58D-9060-4DE8-AA46-DD5417E9D3DE}" presName="L1TextContainer" presStyleLbl="alignNode1" presStyleIdx="2" presStyleCnt="4">
        <dgm:presLayoutVars>
          <dgm:chMax val="1"/>
          <dgm:chPref val="1"/>
          <dgm:bulletEnabled val="1"/>
        </dgm:presLayoutVars>
      </dgm:prSet>
      <dgm:spPr/>
      <dgm:t>
        <a:bodyPr/>
        <a:lstStyle/>
        <a:p>
          <a:endParaRPr lang="en-US"/>
        </a:p>
      </dgm:t>
    </dgm:pt>
    <dgm:pt modelId="{468A987E-6CE7-1546-BBC6-8871CF6FD84D}" type="pres">
      <dgm:prSet presAssocID="{63ADA58D-9060-4DE8-AA46-DD5417E9D3DE}" presName="L2TextContainerWrapper" presStyleCnt="0">
        <dgm:presLayoutVars>
          <dgm:bulletEnabled val="1"/>
        </dgm:presLayoutVars>
      </dgm:prSet>
      <dgm:spPr/>
    </dgm:pt>
    <dgm:pt modelId="{A782FB90-FFA8-8E4E-A8E8-CB180E42C049}" type="pres">
      <dgm:prSet presAssocID="{63ADA58D-9060-4DE8-AA46-DD5417E9D3DE}" presName="L2TextContainer" presStyleLbl="bgAccFollowNode1" presStyleIdx="2" presStyleCnt="4"/>
      <dgm:spPr/>
      <dgm:t>
        <a:bodyPr/>
        <a:lstStyle/>
        <a:p>
          <a:endParaRPr lang="en-US"/>
        </a:p>
      </dgm:t>
    </dgm:pt>
    <dgm:pt modelId="{B6714AC9-A367-6445-B88D-8373B1B63C9E}" type="pres">
      <dgm:prSet presAssocID="{63ADA58D-9060-4DE8-AA46-DD5417E9D3DE}" presName="FlexibleEmptyPlaceHolder" presStyleCnt="0"/>
      <dgm:spPr/>
    </dgm:pt>
    <dgm:pt modelId="{6290A633-8812-684B-8D74-74FE7BA7B686}" type="pres">
      <dgm:prSet presAssocID="{63ADA58D-9060-4DE8-AA46-DD5417E9D3DE}" presName="ConnectLine" presStyleLbl="sibTrans1D1" presStyleIdx="2" presStyleCnt="4"/>
      <dgm:spPr/>
    </dgm:pt>
    <dgm:pt modelId="{B47BC2E8-CFA6-8441-A47F-7DFD305926DD}" type="pres">
      <dgm:prSet presAssocID="{63ADA58D-9060-4DE8-AA46-DD5417E9D3DE}" presName="ConnectorPoint" presStyleLbl="node1" presStyleIdx="2"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0272A84-6FAA-5147-8761-AC03F3581FED}" type="pres">
      <dgm:prSet presAssocID="{63ADA58D-9060-4DE8-AA46-DD5417E9D3DE}" presName="EmptyPlaceHolder" presStyleCnt="0"/>
      <dgm:spPr/>
    </dgm:pt>
    <dgm:pt modelId="{8EBF1C40-811B-784E-B4F1-DCB12E784879}" type="pres">
      <dgm:prSet presAssocID="{7A698788-F8D0-48C3-81B3-192E9055D150}" presName="spaceBetweenRectangles" presStyleCnt="0"/>
      <dgm:spPr/>
    </dgm:pt>
    <dgm:pt modelId="{7009D05A-7176-8E4C-9642-28011E1EA37C}" type="pres">
      <dgm:prSet presAssocID="{96F65837-4F35-490A-92EE-E5288D763809}" presName="composite" presStyleCnt="0"/>
      <dgm:spPr/>
    </dgm:pt>
    <dgm:pt modelId="{182E974E-B3B7-F046-B995-E992A40AE62E}" type="pres">
      <dgm:prSet presAssocID="{96F65837-4F35-490A-92EE-E5288D763809}" presName="L1TextContainer" presStyleLbl="alignNode1" presStyleIdx="3" presStyleCnt="4">
        <dgm:presLayoutVars>
          <dgm:chMax val="1"/>
          <dgm:chPref val="1"/>
          <dgm:bulletEnabled val="1"/>
        </dgm:presLayoutVars>
      </dgm:prSet>
      <dgm:spPr/>
      <dgm:t>
        <a:bodyPr/>
        <a:lstStyle/>
        <a:p>
          <a:endParaRPr lang="en-US"/>
        </a:p>
      </dgm:t>
    </dgm:pt>
    <dgm:pt modelId="{92DB6635-81B8-FE4B-84D4-C7E79F2EB06E}" type="pres">
      <dgm:prSet presAssocID="{96F65837-4F35-490A-92EE-E5288D763809}" presName="L2TextContainerWrapper" presStyleCnt="0">
        <dgm:presLayoutVars>
          <dgm:bulletEnabled val="1"/>
        </dgm:presLayoutVars>
      </dgm:prSet>
      <dgm:spPr/>
    </dgm:pt>
    <dgm:pt modelId="{FDD32C8E-7EC8-DF47-AA02-0E6C23418357}" type="pres">
      <dgm:prSet presAssocID="{96F65837-4F35-490A-92EE-E5288D763809}" presName="L2TextContainer" presStyleLbl="bgAccFollowNode1" presStyleIdx="3" presStyleCnt="4"/>
      <dgm:spPr/>
      <dgm:t>
        <a:bodyPr/>
        <a:lstStyle/>
        <a:p>
          <a:endParaRPr lang="en-US"/>
        </a:p>
      </dgm:t>
    </dgm:pt>
    <dgm:pt modelId="{CEB66B81-1F40-7C4F-A321-702E3B434908}" type="pres">
      <dgm:prSet presAssocID="{96F65837-4F35-490A-92EE-E5288D763809}" presName="FlexibleEmptyPlaceHolder" presStyleCnt="0"/>
      <dgm:spPr/>
    </dgm:pt>
    <dgm:pt modelId="{F634F959-894E-544F-A5DC-70C7BB61071B}" type="pres">
      <dgm:prSet presAssocID="{96F65837-4F35-490A-92EE-E5288D763809}" presName="ConnectLine" presStyleLbl="sibTrans1D1" presStyleIdx="3" presStyleCnt="4"/>
      <dgm:spPr/>
    </dgm:pt>
    <dgm:pt modelId="{641035C5-D9CF-B346-BFCA-42099C50D1FB}" type="pres">
      <dgm:prSet presAssocID="{96F65837-4F35-490A-92EE-E5288D763809}" presName="ConnectorPoint" presStyleLbl="node1" presStyleIdx="3"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495F49C-AFA9-024E-9A4E-2D4432F7905A}" type="pres">
      <dgm:prSet presAssocID="{96F65837-4F35-490A-92EE-E5288D763809}" presName="EmptyPlaceHolder" presStyleCnt="0"/>
      <dgm:spPr/>
    </dgm:pt>
  </dgm:ptLst>
  <dgm:cxnLst>
    <dgm:cxn modelId="{8FADC8C5-3E31-7A4A-ABD4-232468533A3C}" type="presOf" srcId="{878C9C74-5732-4F07-BC91-4D28718F1148}" destId="{B211B7A1-0C49-B14B-9542-16E784389E92}" srcOrd="0" destOrd="0" presId="urn:microsoft.com/office/officeart/2017/3/layout/HorizontalLabelsTimeline"/>
    <dgm:cxn modelId="{F55BC95D-A0E0-4E96-94FB-C94959664DEA}" srcId="{63ADA58D-9060-4DE8-AA46-DD5417E9D3DE}" destId="{8FB3C1FF-A099-4026-9F4D-D416D4963624}" srcOrd="0" destOrd="0" parTransId="{A2081B95-7071-4954-8D71-7616ED9DE48B}" sibTransId="{80300A77-D268-4E4E-A4A3-A0253A24396C}"/>
    <dgm:cxn modelId="{E5FB1B01-3566-4C1A-B42B-3970C144B27C}" srcId="{CBB20EFF-306D-4088-9276-D9C7F24FCFF8}" destId="{608ABCD5-8338-40BD-8C67-CD15BF718066}" srcOrd="0" destOrd="0" parTransId="{ACEB644A-9BEE-42F1-90EB-2692573DCDA5}" sibTransId="{6C469272-83E9-47D9-AD84-C4DD37E075C7}"/>
    <dgm:cxn modelId="{45CC43F9-EE85-5041-98F7-4697D2233934}" type="presOf" srcId="{8FB3C1FF-A099-4026-9F4D-D416D4963624}" destId="{A782FB90-FFA8-8E4E-A8E8-CB180E42C049}" srcOrd="0" destOrd="0" presId="urn:microsoft.com/office/officeart/2017/3/layout/HorizontalLabelsTimeline"/>
    <dgm:cxn modelId="{98D7FA66-D615-4655-A141-173185301BED}" srcId="{878C9C74-5732-4F07-BC91-4D28718F1148}" destId="{472B767A-8118-4E9F-8D30-897609F62F19}" srcOrd="0" destOrd="0" parTransId="{8BAD9EDD-65EB-4E47-B14E-E861FF445DBB}" sibTransId="{8A686D75-F33C-4083-B3B9-2939D82844DF}"/>
    <dgm:cxn modelId="{C72A33D0-BCF8-1342-9EFD-D605884FA9CE}" type="presOf" srcId="{82F8DE82-040D-4251-9877-ED1001B5C847}" destId="{75530F06-3FC5-9E4E-8EB6-0DED911E3669}" srcOrd="0" destOrd="0" presId="urn:microsoft.com/office/officeart/2017/3/layout/HorizontalLabelsTimeline"/>
    <dgm:cxn modelId="{B9B82F82-AD83-4103-B788-E1AF6AE4A78E}" srcId="{2038748D-A8A1-4A78-BF36-32A7353A4B0C}" destId="{55873F55-4B0E-488D-9D0B-18B89B17575F}" srcOrd="0" destOrd="0" parTransId="{A80B917C-F937-4CF6-ABA7-60B9D559B2E7}" sibTransId="{937BD769-65C2-4977-B8E8-BEEE38C87B2B}"/>
    <dgm:cxn modelId="{956040BD-0244-A04E-AA75-979399AD1F2A}" type="presOf" srcId="{608ABCD5-8338-40BD-8C67-CD15BF718066}" destId="{19A3F94E-0C9F-A94A-9F70-5DABF9709C28}" srcOrd="0" destOrd="0" presId="urn:microsoft.com/office/officeart/2017/3/layout/HorizontalLabelsTimeline"/>
    <dgm:cxn modelId="{A0976B61-3F37-644F-A65D-8469F689A628}" type="presOf" srcId="{2038748D-A8A1-4A78-BF36-32A7353A4B0C}" destId="{FDD32C8E-7EC8-DF47-AA02-0E6C23418357}" srcOrd="0" destOrd="0" presId="urn:microsoft.com/office/officeart/2017/3/layout/HorizontalLabelsTimeline"/>
    <dgm:cxn modelId="{14323DCF-176D-2E42-BD22-BF91CFD4A11C}" type="presOf" srcId="{E8F6137B-1C1E-4100-8700-C10BC2CE5939}" destId="{4DD43C33-BBD1-AA4D-A16A-9490B93CC763}" srcOrd="0" destOrd="0" presId="urn:microsoft.com/office/officeart/2017/3/layout/HorizontalLabelsTimeline"/>
    <dgm:cxn modelId="{3AD1B689-4CA7-7C48-BECA-F4F79395611F}" type="presOf" srcId="{96F65837-4F35-490A-92EE-E5288D763809}" destId="{182E974E-B3B7-F046-B995-E992A40AE62E}" srcOrd="0" destOrd="0" presId="urn:microsoft.com/office/officeart/2017/3/layout/HorizontalLabelsTimeline"/>
    <dgm:cxn modelId="{DCF570AF-B004-9547-A146-A63007C6700A}" type="presOf" srcId="{55873F55-4B0E-488D-9D0B-18B89B17575F}" destId="{FDD32C8E-7EC8-DF47-AA02-0E6C23418357}" srcOrd="0" destOrd="1" presId="urn:microsoft.com/office/officeart/2017/3/layout/HorizontalLabelsTimeline"/>
    <dgm:cxn modelId="{B0C923D0-7550-44B1-824C-47F0CC724000}" srcId="{608ABCD5-8338-40BD-8C67-CD15BF718066}" destId="{82F8DE82-040D-4251-9877-ED1001B5C847}" srcOrd="0" destOrd="0" parTransId="{FD380808-E0A6-4317-BFB8-3B89F5CE6F03}" sibTransId="{7A6F6F33-707E-404B-A6E0-DD7945483B02}"/>
    <dgm:cxn modelId="{BCCBF468-1620-4605-83EF-1846A9F01CB5}" srcId="{CBB20EFF-306D-4088-9276-D9C7F24FCFF8}" destId="{E8F6137B-1C1E-4100-8700-C10BC2CE5939}" srcOrd="1" destOrd="0" parTransId="{510F7514-EDE4-4331-82F1-773FA42C21A0}" sibTransId="{AD3A0C38-2A2D-4791-8146-296F30D63C3F}"/>
    <dgm:cxn modelId="{0D74EAE9-B0FD-4565-9465-C9EDF34725A0}" srcId="{8FB3C1FF-A099-4026-9F4D-D416D4963624}" destId="{39E6972F-8E4B-488D-A9EC-3FCFA874F0F4}" srcOrd="0" destOrd="0" parTransId="{67ED1111-1986-44E1-8C2C-30ED46C9FF0F}" sibTransId="{41FA30D8-3B64-4F9A-9E19-176E134114CE}"/>
    <dgm:cxn modelId="{6EA5FD69-8A1C-43B9-88F9-2D42B9EDE6D5}" srcId="{82F8DE82-040D-4251-9877-ED1001B5C847}" destId="{F7658EF7-7348-4B14-AD69-C96A7FC4E6CF}" srcOrd="0" destOrd="0" parTransId="{51BAD3FA-2B7F-4BEE-878E-64E664A516AF}" sibTransId="{47F69BF4-6326-42C0-8C60-3E17FEF7C8BF}"/>
    <dgm:cxn modelId="{14EFA2D5-A085-4733-B736-77D027255B90}" srcId="{CBB20EFF-306D-4088-9276-D9C7F24FCFF8}" destId="{63ADA58D-9060-4DE8-AA46-DD5417E9D3DE}" srcOrd="2" destOrd="0" parTransId="{18686D59-364F-4783-8AC9-562AB7093EC6}" sibTransId="{7A698788-F8D0-48C3-81B3-192E9055D150}"/>
    <dgm:cxn modelId="{2CD08FA2-6DAC-F242-9B16-DC3A9B6F0910}" type="presOf" srcId="{39E6972F-8E4B-488D-A9EC-3FCFA874F0F4}" destId="{A782FB90-FFA8-8E4E-A8E8-CB180E42C049}" srcOrd="0" destOrd="1" presId="urn:microsoft.com/office/officeart/2017/3/layout/HorizontalLabelsTimeline"/>
    <dgm:cxn modelId="{05E381C8-1B5C-624C-93AB-D97B4C7A7172}" type="presOf" srcId="{CBB20EFF-306D-4088-9276-D9C7F24FCFF8}" destId="{15FA47B0-3CFF-FF43-A166-1B45AB6AAE0F}" srcOrd="0" destOrd="0" presId="urn:microsoft.com/office/officeart/2017/3/layout/HorizontalLabelsTimeline"/>
    <dgm:cxn modelId="{F6DE406E-E387-47C1-A7B7-BE08F9765EAA}" srcId="{96F65837-4F35-490A-92EE-E5288D763809}" destId="{2038748D-A8A1-4A78-BF36-32A7353A4B0C}" srcOrd="0" destOrd="0" parTransId="{9FBA9863-62D7-4C27-8141-D92BE895BEF6}" sibTransId="{D77DC0AC-BB7E-4C26-83FE-184ED3CC4D0C}"/>
    <dgm:cxn modelId="{70400830-5AE1-4F5F-8C11-BB6E438E6402}" srcId="{CBB20EFF-306D-4088-9276-D9C7F24FCFF8}" destId="{96F65837-4F35-490A-92EE-E5288D763809}" srcOrd="3" destOrd="0" parTransId="{5BBFDC8F-1927-40E8-8C48-2101CCAB7EF9}" sibTransId="{B08FC5C4-CF57-42EF-800B-52064ED25695}"/>
    <dgm:cxn modelId="{DD5A08FE-DA1F-FA4F-82D6-CB1517D24769}" type="presOf" srcId="{472B767A-8118-4E9F-8D30-897609F62F19}" destId="{B211B7A1-0C49-B14B-9542-16E784389E92}" srcOrd="0" destOrd="1" presId="urn:microsoft.com/office/officeart/2017/3/layout/HorizontalLabelsTimeline"/>
    <dgm:cxn modelId="{DCCA08C1-CAA7-F844-97C9-E8E9D1EAC805}" type="presOf" srcId="{63ADA58D-9060-4DE8-AA46-DD5417E9D3DE}" destId="{59D76551-BDEF-7E43-B3BC-5F0CD9B52A26}" srcOrd="0" destOrd="0" presId="urn:microsoft.com/office/officeart/2017/3/layout/HorizontalLabelsTimeline"/>
    <dgm:cxn modelId="{4B59492F-5F97-4A3B-BCD0-FC7C0F4AB653}" srcId="{E8F6137B-1C1E-4100-8700-C10BC2CE5939}" destId="{878C9C74-5732-4F07-BC91-4D28718F1148}" srcOrd="0" destOrd="0" parTransId="{D119C959-013E-44FE-B1DF-D0941146260C}" sibTransId="{3C787B3D-1869-41FD-9FFD-70F446E11029}"/>
    <dgm:cxn modelId="{9750B1D8-DC90-8349-9F03-B906B324DE24}" type="presOf" srcId="{F7658EF7-7348-4B14-AD69-C96A7FC4E6CF}" destId="{75530F06-3FC5-9E4E-8EB6-0DED911E3669}" srcOrd="0" destOrd="1" presId="urn:microsoft.com/office/officeart/2017/3/layout/HorizontalLabelsTimeline"/>
    <dgm:cxn modelId="{29A5F431-ADDD-1C4D-A852-ECB48FF62ECB}" type="presParOf" srcId="{15FA47B0-3CFF-FF43-A166-1B45AB6AAE0F}" destId="{FFDF6C2B-4305-F84C-98E7-C641324D57EA}" srcOrd="0" destOrd="0" presId="urn:microsoft.com/office/officeart/2017/3/layout/HorizontalLabelsTimeline"/>
    <dgm:cxn modelId="{BAC20E03-FFB8-1845-A533-3105EECD43B2}" type="presParOf" srcId="{15FA47B0-3CFF-FF43-A166-1B45AB6AAE0F}" destId="{DE1B027C-CAEE-8542-9713-BF6005D887DA}" srcOrd="1" destOrd="0" presId="urn:microsoft.com/office/officeart/2017/3/layout/HorizontalLabelsTimeline"/>
    <dgm:cxn modelId="{F923A6E6-79CC-3145-9F86-FD4F64727EE9}" type="presParOf" srcId="{DE1B027C-CAEE-8542-9713-BF6005D887DA}" destId="{6CF02833-0EA3-2E4A-97F3-70B7272DEAE5}" srcOrd="0" destOrd="0" presId="urn:microsoft.com/office/officeart/2017/3/layout/HorizontalLabelsTimeline"/>
    <dgm:cxn modelId="{F6831BC1-FE7D-2145-8679-E6304BA1431E}" type="presParOf" srcId="{6CF02833-0EA3-2E4A-97F3-70B7272DEAE5}" destId="{19A3F94E-0C9F-A94A-9F70-5DABF9709C28}" srcOrd="0" destOrd="0" presId="urn:microsoft.com/office/officeart/2017/3/layout/HorizontalLabelsTimeline"/>
    <dgm:cxn modelId="{8C3EC4FA-39D2-C041-9B5A-38D94181913D}" type="presParOf" srcId="{6CF02833-0EA3-2E4A-97F3-70B7272DEAE5}" destId="{ED9BA4AE-A80B-7940-97FC-D5FA4608A535}" srcOrd="1" destOrd="0" presId="urn:microsoft.com/office/officeart/2017/3/layout/HorizontalLabelsTimeline"/>
    <dgm:cxn modelId="{CD4D0D4E-687B-5348-9377-1A0C32D05F75}" type="presParOf" srcId="{ED9BA4AE-A80B-7940-97FC-D5FA4608A535}" destId="{75530F06-3FC5-9E4E-8EB6-0DED911E3669}" srcOrd="0" destOrd="0" presId="urn:microsoft.com/office/officeart/2017/3/layout/HorizontalLabelsTimeline"/>
    <dgm:cxn modelId="{0262A706-F5A7-5642-97B2-BF30CFADDC9A}" type="presParOf" srcId="{ED9BA4AE-A80B-7940-97FC-D5FA4608A535}" destId="{DB1114C8-C8B9-9741-8270-05B4D0F68DF6}" srcOrd="1" destOrd="0" presId="urn:microsoft.com/office/officeart/2017/3/layout/HorizontalLabelsTimeline"/>
    <dgm:cxn modelId="{6D6BD2E0-7D2C-DE4F-BBBD-6497EE8FE42E}" type="presParOf" srcId="{6CF02833-0EA3-2E4A-97F3-70B7272DEAE5}" destId="{E81F157D-BCC3-994C-B670-22710887651E}" srcOrd="2" destOrd="0" presId="urn:microsoft.com/office/officeart/2017/3/layout/HorizontalLabelsTimeline"/>
    <dgm:cxn modelId="{9F07EE82-F8E4-594B-ABBD-0AEC55259A22}" type="presParOf" srcId="{6CF02833-0EA3-2E4A-97F3-70B7272DEAE5}" destId="{971A3515-A5EE-DF4D-8FDB-E3C7F434332E}" srcOrd="3" destOrd="0" presId="urn:microsoft.com/office/officeart/2017/3/layout/HorizontalLabelsTimeline"/>
    <dgm:cxn modelId="{29DBFA85-3B86-A540-AD00-E215A909361A}" type="presParOf" srcId="{6CF02833-0EA3-2E4A-97F3-70B7272DEAE5}" destId="{7A3D6DFE-E00F-A044-803C-65915A8B8DF7}" srcOrd="4" destOrd="0" presId="urn:microsoft.com/office/officeart/2017/3/layout/HorizontalLabelsTimeline"/>
    <dgm:cxn modelId="{C42C1FEF-39A0-8E43-B482-06D3F3477984}" type="presParOf" srcId="{DE1B027C-CAEE-8542-9713-BF6005D887DA}" destId="{3D8B1484-662E-E648-9F41-11AD87050DB8}" srcOrd="1" destOrd="0" presId="urn:microsoft.com/office/officeart/2017/3/layout/HorizontalLabelsTimeline"/>
    <dgm:cxn modelId="{7479228E-2A41-D34E-9D29-8EE6F28AA556}" type="presParOf" srcId="{DE1B027C-CAEE-8542-9713-BF6005D887DA}" destId="{2B33DD45-12E0-4647-92C5-79B29F4B09A0}" srcOrd="2" destOrd="0" presId="urn:microsoft.com/office/officeart/2017/3/layout/HorizontalLabelsTimeline"/>
    <dgm:cxn modelId="{4C71EA42-78B9-684C-A2B7-03F1013CA45A}" type="presParOf" srcId="{2B33DD45-12E0-4647-92C5-79B29F4B09A0}" destId="{4DD43C33-BBD1-AA4D-A16A-9490B93CC763}" srcOrd="0" destOrd="0" presId="urn:microsoft.com/office/officeart/2017/3/layout/HorizontalLabelsTimeline"/>
    <dgm:cxn modelId="{825D59B1-B8FB-EF4C-BE11-7A8DE0C145F3}" type="presParOf" srcId="{2B33DD45-12E0-4647-92C5-79B29F4B09A0}" destId="{64DBA5AC-F2B9-6449-8E3B-67B69200C134}" srcOrd="1" destOrd="0" presId="urn:microsoft.com/office/officeart/2017/3/layout/HorizontalLabelsTimeline"/>
    <dgm:cxn modelId="{50909E1F-C2AA-CA40-A342-AC67B473F7A5}" type="presParOf" srcId="{64DBA5AC-F2B9-6449-8E3B-67B69200C134}" destId="{B211B7A1-0C49-B14B-9542-16E784389E92}" srcOrd="0" destOrd="0" presId="urn:microsoft.com/office/officeart/2017/3/layout/HorizontalLabelsTimeline"/>
    <dgm:cxn modelId="{388FB216-0801-E845-A53C-16D700F8B937}" type="presParOf" srcId="{64DBA5AC-F2B9-6449-8E3B-67B69200C134}" destId="{AE68F3D1-7CC8-5D4C-9780-78EDBA004FC5}" srcOrd="1" destOrd="0" presId="urn:microsoft.com/office/officeart/2017/3/layout/HorizontalLabelsTimeline"/>
    <dgm:cxn modelId="{8459677D-08E2-B045-9EE8-C7D99B77EC27}" type="presParOf" srcId="{2B33DD45-12E0-4647-92C5-79B29F4B09A0}" destId="{A9F66D07-FA8A-3B48-8492-C758A3F6383A}" srcOrd="2" destOrd="0" presId="urn:microsoft.com/office/officeart/2017/3/layout/HorizontalLabelsTimeline"/>
    <dgm:cxn modelId="{5093D46B-58D3-0E47-AC46-992A0103D85F}" type="presParOf" srcId="{2B33DD45-12E0-4647-92C5-79B29F4B09A0}" destId="{F4375757-5053-C34D-BB2D-564B720F1CE0}" srcOrd="3" destOrd="0" presId="urn:microsoft.com/office/officeart/2017/3/layout/HorizontalLabelsTimeline"/>
    <dgm:cxn modelId="{E2B112ED-D2F3-8048-A647-411FEBE5158F}" type="presParOf" srcId="{2B33DD45-12E0-4647-92C5-79B29F4B09A0}" destId="{D1731F21-36EA-874D-8B0E-3DF18923A093}" srcOrd="4" destOrd="0" presId="urn:microsoft.com/office/officeart/2017/3/layout/HorizontalLabelsTimeline"/>
    <dgm:cxn modelId="{1D9775D2-48A1-3046-9E40-660D3FF33033}" type="presParOf" srcId="{DE1B027C-CAEE-8542-9713-BF6005D887DA}" destId="{F4B7667F-2943-0148-977C-F33304560CBA}" srcOrd="3" destOrd="0" presId="urn:microsoft.com/office/officeart/2017/3/layout/HorizontalLabelsTimeline"/>
    <dgm:cxn modelId="{39BF39D6-7702-1345-830D-70AD419938A3}" type="presParOf" srcId="{DE1B027C-CAEE-8542-9713-BF6005D887DA}" destId="{1B94F28D-0AC9-9444-A768-64970E9D0E1F}" srcOrd="4" destOrd="0" presId="urn:microsoft.com/office/officeart/2017/3/layout/HorizontalLabelsTimeline"/>
    <dgm:cxn modelId="{975DFCD1-5542-C14F-993A-9A5F94C8A5AD}" type="presParOf" srcId="{1B94F28D-0AC9-9444-A768-64970E9D0E1F}" destId="{59D76551-BDEF-7E43-B3BC-5F0CD9B52A26}" srcOrd="0" destOrd="0" presId="urn:microsoft.com/office/officeart/2017/3/layout/HorizontalLabelsTimeline"/>
    <dgm:cxn modelId="{4403FB10-AF77-A849-8018-D8276DB3025C}" type="presParOf" srcId="{1B94F28D-0AC9-9444-A768-64970E9D0E1F}" destId="{468A987E-6CE7-1546-BBC6-8871CF6FD84D}" srcOrd="1" destOrd="0" presId="urn:microsoft.com/office/officeart/2017/3/layout/HorizontalLabelsTimeline"/>
    <dgm:cxn modelId="{8A031FA3-1876-D74A-A886-0A744050C011}" type="presParOf" srcId="{468A987E-6CE7-1546-BBC6-8871CF6FD84D}" destId="{A782FB90-FFA8-8E4E-A8E8-CB180E42C049}" srcOrd="0" destOrd="0" presId="urn:microsoft.com/office/officeart/2017/3/layout/HorizontalLabelsTimeline"/>
    <dgm:cxn modelId="{1E3C196F-8A0A-9C44-94AA-82A4CDA653FE}" type="presParOf" srcId="{468A987E-6CE7-1546-BBC6-8871CF6FD84D}" destId="{B6714AC9-A367-6445-B88D-8373B1B63C9E}" srcOrd="1" destOrd="0" presId="urn:microsoft.com/office/officeart/2017/3/layout/HorizontalLabelsTimeline"/>
    <dgm:cxn modelId="{1210FE9F-E3B5-9E44-BB5F-92F3A272BA41}" type="presParOf" srcId="{1B94F28D-0AC9-9444-A768-64970E9D0E1F}" destId="{6290A633-8812-684B-8D74-74FE7BA7B686}" srcOrd="2" destOrd="0" presId="urn:microsoft.com/office/officeart/2017/3/layout/HorizontalLabelsTimeline"/>
    <dgm:cxn modelId="{D318FDE0-72A7-A949-8DF0-73B24C9E0ABE}" type="presParOf" srcId="{1B94F28D-0AC9-9444-A768-64970E9D0E1F}" destId="{B47BC2E8-CFA6-8441-A47F-7DFD305926DD}" srcOrd="3" destOrd="0" presId="urn:microsoft.com/office/officeart/2017/3/layout/HorizontalLabelsTimeline"/>
    <dgm:cxn modelId="{22B292AA-55B7-AD4E-942E-11EAE71D4D6E}" type="presParOf" srcId="{1B94F28D-0AC9-9444-A768-64970E9D0E1F}" destId="{A0272A84-6FAA-5147-8761-AC03F3581FED}" srcOrd="4" destOrd="0" presId="urn:microsoft.com/office/officeart/2017/3/layout/HorizontalLabelsTimeline"/>
    <dgm:cxn modelId="{AA76F8C2-73D0-234C-8602-97C74275C63E}" type="presParOf" srcId="{DE1B027C-CAEE-8542-9713-BF6005D887DA}" destId="{8EBF1C40-811B-784E-B4F1-DCB12E784879}" srcOrd="5" destOrd="0" presId="urn:microsoft.com/office/officeart/2017/3/layout/HorizontalLabelsTimeline"/>
    <dgm:cxn modelId="{0D2732DB-5645-7E40-8199-C95359B06BC8}" type="presParOf" srcId="{DE1B027C-CAEE-8542-9713-BF6005D887DA}" destId="{7009D05A-7176-8E4C-9642-28011E1EA37C}" srcOrd="6" destOrd="0" presId="urn:microsoft.com/office/officeart/2017/3/layout/HorizontalLabelsTimeline"/>
    <dgm:cxn modelId="{871FFB7D-E283-564F-8190-669FCA4A35FB}" type="presParOf" srcId="{7009D05A-7176-8E4C-9642-28011E1EA37C}" destId="{182E974E-B3B7-F046-B995-E992A40AE62E}" srcOrd="0" destOrd="0" presId="urn:microsoft.com/office/officeart/2017/3/layout/HorizontalLabelsTimeline"/>
    <dgm:cxn modelId="{D9576E72-A43D-EA41-BC27-CC2DE2707396}" type="presParOf" srcId="{7009D05A-7176-8E4C-9642-28011E1EA37C}" destId="{92DB6635-81B8-FE4B-84D4-C7E79F2EB06E}" srcOrd="1" destOrd="0" presId="urn:microsoft.com/office/officeart/2017/3/layout/HorizontalLabelsTimeline"/>
    <dgm:cxn modelId="{930830E0-FA7C-1840-BBD5-B0FFF6587C40}" type="presParOf" srcId="{92DB6635-81B8-FE4B-84D4-C7E79F2EB06E}" destId="{FDD32C8E-7EC8-DF47-AA02-0E6C23418357}" srcOrd="0" destOrd="0" presId="urn:microsoft.com/office/officeart/2017/3/layout/HorizontalLabelsTimeline"/>
    <dgm:cxn modelId="{B4E2AD93-421C-6A4B-B340-F9FA72B5E0DA}" type="presParOf" srcId="{92DB6635-81B8-FE4B-84D4-C7E79F2EB06E}" destId="{CEB66B81-1F40-7C4F-A321-702E3B434908}" srcOrd="1" destOrd="0" presId="urn:microsoft.com/office/officeart/2017/3/layout/HorizontalLabelsTimeline"/>
    <dgm:cxn modelId="{402FA33A-3308-E44D-839B-806BF2D8C4B4}" type="presParOf" srcId="{7009D05A-7176-8E4C-9642-28011E1EA37C}" destId="{F634F959-894E-544F-A5DC-70C7BB61071B}" srcOrd="2" destOrd="0" presId="urn:microsoft.com/office/officeart/2017/3/layout/HorizontalLabelsTimeline"/>
    <dgm:cxn modelId="{01B76F42-9AC1-FC40-AEDD-54E877D35A97}" type="presParOf" srcId="{7009D05A-7176-8E4C-9642-28011E1EA37C}" destId="{641035C5-D9CF-B346-BFCA-42099C50D1FB}" srcOrd="3" destOrd="0" presId="urn:microsoft.com/office/officeart/2017/3/layout/HorizontalLabelsTimeline"/>
    <dgm:cxn modelId="{26ACCE82-9002-BF41-A98E-8607D64E72E3}" type="presParOf" srcId="{7009D05A-7176-8E4C-9642-28011E1EA37C}" destId="{4495F49C-AFA9-024E-9A4E-2D4432F7905A}"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B20EFF-306D-4088-9276-D9C7F24FCFF8}" type="doc">
      <dgm:prSet loTypeId="urn:microsoft.com/office/officeart/2017/3/layout/HorizontalLabelsTimeline" loCatId="process" qsTypeId="urn:microsoft.com/office/officeart/2005/8/quickstyle/simple1" qsCatId="simple" csTypeId="urn:microsoft.com/office/officeart/2005/8/colors/accent5_2" csCatId="accent5" phldr="1"/>
      <dgm:spPr/>
      <dgm:t>
        <a:bodyPr/>
        <a:lstStyle/>
        <a:p>
          <a:endParaRPr lang="en-US"/>
        </a:p>
      </dgm:t>
    </dgm:pt>
    <dgm:pt modelId="{608ABCD5-8338-40BD-8C67-CD15BF718066}">
      <dgm:prSet/>
      <dgm:spPr/>
      <dgm:t>
        <a:bodyPr/>
        <a:lstStyle/>
        <a:p>
          <a:pPr>
            <a:defRPr b="1"/>
          </a:pPr>
          <a:r>
            <a:rPr lang="en-US" dirty="0"/>
            <a:t>11:00 (11:15-11:35)</a:t>
          </a:r>
        </a:p>
      </dgm:t>
    </dgm:pt>
    <dgm:pt modelId="{ACEB644A-9BEE-42F1-90EB-2692573DCDA5}" type="parTrans" cxnId="{E5FB1B01-3566-4C1A-B42B-3970C144B27C}">
      <dgm:prSet/>
      <dgm:spPr/>
      <dgm:t>
        <a:bodyPr/>
        <a:lstStyle/>
        <a:p>
          <a:endParaRPr lang="en-US"/>
        </a:p>
      </dgm:t>
    </dgm:pt>
    <dgm:pt modelId="{6C469272-83E9-47D9-AD84-C4DD37E075C7}" type="sibTrans" cxnId="{E5FB1B01-3566-4C1A-B42B-3970C144B27C}">
      <dgm:prSet/>
      <dgm:spPr/>
      <dgm:t>
        <a:bodyPr/>
        <a:lstStyle/>
        <a:p>
          <a:endParaRPr lang="en-US"/>
        </a:p>
      </dgm:t>
    </dgm:pt>
    <dgm:pt modelId="{82F8DE82-040D-4251-9877-ED1001B5C847}">
      <dgm:prSet custT="1"/>
      <dgm:spPr/>
      <dgm:t>
        <a:bodyPr/>
        <a:lstStyle/>
        <a:p>
          <a:pPr>
            <a:buNone/>
          </a:pPr>
          <a:r>
            <a:rPr lang="en-US" sz="1700" dirty="0"/>
            <a:t>N/S → Same-day to prep for PCP visit</a:t>
          </a:r>
        </a:p>
        <a:p>
          <a:pPr>
            <a:buNone/>
          </a:pPr>
          <a:r>
            <a:rPr lang="en-US" sz="1300" dirty="0"/>
            <a:t> 6 y/o ADHD, insomnia, enuresis</a:t>
          </a:r>
        </a:p>
      </dgm:t>
    </dgm:pt>
    <dgm:pt modelId="{FD380808-E0A6-4317-BFB8-3B89F5CE6F03}" type="parTrans" cxnId="{B0C923D0-7550-44B1-824C-47F0CC724000}">
      <dgm:prSet/>
      <dgm:spPr/>
      <dgm:t>
        <a:bodyPr/>
        <a:lstStyle/>
        <a:p>
          <a:endParaRPr lang="en-US"/>
        </a:p>
      </dgm:t>
    </dgm:pt>
    <dgm:pt modelId="{7A6F6F33-707E-404B-A6E0-DD7945483B02}" type="sibTrans" cxnId="{B0C923D0-7550-44B1-824C-47F0CC724000}">
      <dgm:prSet/>
      <dgm:spPr/>
      <dgm:t>
        <a:bodyPr/>
        <a:lstStyle/>
        <a:p>
          <a:endParaRPr lang="en-US"/>
        </a:p>
      </dgm:t>
    </dgm:pt>
    <dgm:pt modelId="{E8F6137B-1C1E-4100-8700-C10BC2CE5939}">
      <dgm:prSet/>
      <dgm:spPr/>
      <dgm:t>
        <a:bodyPr/>
        <a:lstStyle/>
        <a:p>
          <a:pPr>
            <a:defRPr b="1"/>
          </a:pPr>
          <a:r>
            <a:rPr lang="en-US" dirty="0"/>
            <a:t>11:30 (11:40-12:10)</a:t>
          </a:r>
        </a:p>
      </dgm:t>
    </dgm:pt>
    <dgm:pt modelId="{510F7514-EDE4-4331-82F1-773FA42C21A0}" type="parTrans" cxnId="{BCCBF468-1620-4605-83EF-1846A9F01CB5}">
      <dgm:prSet/>
      <dgm:spPr/>
      <dgm:t>
        <a:bodyPr/>
        <a:lstStyle/>
        <a:p>
          <a:endParaRPr lang="en-US"/>
        </a:p>
      </dgm:t>
    </dgm:pt>
    <dgm:pt modelId="{AD3A0C38-2A2D-4791-8146-296F30D63C3F}" type="sibTrans" cxnId="{BCCBF468-1620-4605-83EF-1846A9F01CB5}">
      <dgm:prSet/>
      <dgm:spPr/>
      <dgm:t>
        <a:bodyPr/>
        <a:lstStyle/>
        <a:p>
          <a:endParaRPr lang="en-US"/>
        </a:p>
      </dgm:t>
    </dgm:pt>
    <dgm:pt modelId="{878C9C74-5732-4F07-BC91-4D28718F1148}">
      <dgm:prSet/>
      <dgm:spPr/>
      <dgm:t>
        <a:bodyPr/>
        <a:lstStyle/>
        <a:p>
          <a:r>
            <a:rPr lang="en-US" dirty="0"/>
            <a:t>Planned f/u from 1 week earlier</a:t>
          </a:r>
        </a:p>
      </dgm:t>
    </dgm:pt>
    <dgm:pt modelId="{D119C959-013E-44FE-B1DF-D0941146260C}" type="parTrans" cxnId="{4B59492F-5F97-4A3B-BCD0-FC7C0F4AB653}">
      <dgm:prSet/>
      <dgm:spPr/>
      <dgm:t>
        <a:bodyPr/>
        <a:lstStyle/>
        <a:p>
          <a:endParaRPr lang="en-US"/>
        </a:p>
      </dgm:t>
    </dgm:pt>
    <dgm:pt modelId="{3C787B3D-1869-41FD-9FFD-70F446E11029}" type="sibTrans" cxnId="{4B59492F-5F97-4A3B-BCD0-FC7C0F4AB653}">
      <dgm:prSet/>
      <dgm:spPr/>
      <dgm:t>
        <a:bodyPr/>
        <a:lstStyle/>
        <a:p>
          <a:endParaRPr lang="en-US"/>
        </a:p>
      </dgm:t>
    </dgm:pt>
    <dgm:pt modelId="{472B767A-8118-4E9F-8D30-897609F62F19}">
      <dgm:prSet/>
      <dgm:spPr/>
      <dgm:t>
        <a:bodyPr/>
        <a:lstStyle/>
        <a:p>
          <a:r>
            <a:rPr lang="en-US" dirty="0"/>
            <a:t>20 y/o Spanish-speaker, depressed w/ SI</a:t>
          </a:r>
        </a:p>
      </dgm:t>
    </dgm:pt>
    <dgm:pt modelId="{8BAD9EDD-65EB-4E47-B14E-E861FF445DBB}" type="parTrans" cxnId="{98D7FA66-D615-4655-A141-173185301BED}">
      <dgm:prSet/>
      <dgm:spPr/>
      <dgm:t>
        <a:bodyPr/>
        <a:lstStyle/>
        <a:p>
          <a:endParaRPr lang="en-US"/>
        </a:p>
      </dgm:t>
    </dgm:pt>
    <dgm:pt modelId="{8A686D75-F33C-4083-B3B9-2939D82844DF}" type="sibTrans" cxnId="{98D7FA66-D615-4655-A141-173185301BED}">
      <dgm:prSet/>
      <dgm:spPr/>
      <dgm:t>
        <a:bodyPr/>
        <a:lstStyle/>
        <a:p>
          <a:endParaRPr lang="en-US"/>
        </a:p>
      </dgm:t>
    </dgm:pt>
    <dgm:pt modelId="{63ADA58D-9060-4DE8-AA46-DD5417E9D3DE}">
      <dgm:prSet/>
      <dgm:spPr/>
      <dgm:t>
        <a:bodyPr/>
        <a:lstStyle/>
        <a:p>
          <a:pPr>
            <a:defRPr b="1"/>
          </a:pPr>
          <a:r>
            <a:rPr lang="en-US" dirty="0"/>
            <a:t>2:00 (2:05-2:25)</a:t>
          </a:r>
        </a:p>
      </dgm:t>
    </dgm:pt>
    <dgm:pt modelId="{18686D59-364F-4783-8AC9-562AB7093EC6}" type="parTrans" cxnId="{14EFA2D5-A085-4733-B736-77D027255B90}">
      <dgm:prSet/>
      <dgm:spPr/>
      <dgm:t>
        <a:bodyPr/>
        <a:lstStyle/>
        <a:p>
          <a:endParaRPr lang="en-US"/>
        </a:p>
      </dgm:t>
    </dgm:pt>
    <dgm:pt modelId="{7A698788-F8D0-48C3-81B3-192E9055D150}" type="sibTrans" cxnId="{14EFA2D5-A085-4733-B736-77D027255B90}">
      <dgm:prSet/>
      <dgm:spPr/>
      <dgm:t>
        <a:bodyPr/>
        <a:lstStyle/>
        <a:p>
          <a:endParaRPr lang="en-US"/>
        </a:p>
      </dgm:t>
    </dgm:pt>
    <dgm:pt modelId="{8FB3C1FF-A099-4026-9F4D-D416D4963624}">
      <dgm:prSet/>
      <dgm:spPr/>
      <dgm:t>
        <a:bodyPr/>
        <a:lstStyle/>
        <a:p>
          <a:r>
            <a:rPr lang="en-US" dirty="0" err="1"/>
            <a:t>Cx</a:t>
          </a:r>
          <a:r>
            <a:rPr lang="en-US" dirty="0"/>
            <a:t> → Same-day visit with BHC instead of PCP</a:t>
          </a:r>
        </a:p>
      </dgm:t>
    </dgm:pt>
    <dgm:pt modelId="{A2081B95-7071-4954-8D71-7616ED9DE48B}" type="parTrans" cxnId="{F55BC95D-A0E0-4E96-94FB-C94959664DEA}">
      <dgm:prSet/>
      <dgm:spPr/>
      <dgm:t>
        <a:bodyPr/>
        <a:lstStyle/>
        <a:p>
          <a:endParaRPr lang="en-US"/>
        </a:p>
      </dgm:t>
    </dgm:pt>
    <dgm:pt modelId="{80300A77-D268-4E4E-A4A3-A0253A24396C}" type="sibTrans" cxnId="{F55BC95D-A0E0-4E96-94FB-C94959664DEA}">
      <dgm:prSet/>
      <dgm:spPr/>
      <dgm:t>
        <a:bodyPr/>
        <a:lstStyle/>
        <a:p>
          <a:endParaRPr lang="en-US"/>
        </a:p>
      </dgm:t>
    </dgm:pt>
    <dgm:pt modelId="{39E6972F-8E4B-488D-A9EC-3FCFA874F0F4}">
      <dgm:prSet/>
      <dgm:spPr/>
      <dgm:t>
        <a:bodyPr/>
        <a:lstStyle/>
        <a:p>
          <a:r>
            <a:rPr lang="en-US" dirty="0"/>
            <a:t>65 y/o for smoking cessation/NRT refill</a:t>
          </a:r>
        </a:p>
      </dgm:t>
    </dgm:pt>
    <dgm:pt modelId="{67ED1111-1986-44E1-8C2C-30ED46C9FF0F}" type="parTrans" cxnId="{0D74EAE9-B0FD-4565-9465-C9EDF34725A0}">
      <dgm:prSet/>
      <dgm:spPr/>
      <dgm:t>
        <a:bodyPr/>
        <a:lstStyle/>
        <a:p>
          <a:endParaRPr lang="en-US"/>
        </a:p>
      </dgm:t>
    </dgm:pt>
    <dgm:pt modelId="{41FA30D8-3B64-4F9A-9E19-176E134114CE}" type="sibTrans" cxnId="{0D74EAE9-B0FD-4565-9465-C9EDF34725A0}">
      <dgm:prSet/>
      <dgm:spPr/>
      <dgm:t>
        <a:bodyPr/>
        <a:lstStyle/>
        <a:p>
          <a:endParaRPr lang="en-US"/>
        </a:p>
      </dgm:t>
    </dgm:pt>
    <dgm:pt modelId="{96F65837-4F35-490A-92EE-E5288D763809}">
      <dgm:prSet/>
      <dgm:spPr/>
      <dgm:t>
        <a:bodyPr/>
        <a:lstStyle/>
        <a:p>
          <a:pPr>
            <a:defRPr b="1"/>
          </a:pPr>
          <a:r>
            <a:rPr lang="en-US" dirty="0"/>
            <a:t>2:30 (2:50-3:10)</a:t>
          </a:r>
        </a:p>
      </dgm:t>
    </dgm:pt>
    <dgm:pt modelId="{5BBFDC8F-1927-40E8-8C48-2101CCAB7EF9}" type="parTrans" cxnId="{70400830-5AE1-4F5F-8C11-BB6E438E6402}">
      <dgm:prSet/>
      <dgm:spPr/>
      <dgm:t>
        <a:bodyPr/>
        <a:lstStyle/>
        <a:p>
          <a:endParaRPr lang="en-US"/>
        </a:p>
      </dgm:t>
    </dgm:pt>
    <dgm:pt modelId="{B08FC5C4-CF57-42EF-800B-52064ED25695}" type="sibTrans" cxnId="{70400830-5AE1-4F5F-8C11-BB6E438E6402}">
      <dgm:prSet/>
      <dgm:spPr/>
      <dgm:t>
        <a:bodyPr/>
        <a:lstStyle/>
        <a:p>
          <a:endParaRPr lang="en-US"/>
        </a:p>
      </dgm:t>
    </dgm:pt>
    <dgm:pt modelId="{2038748D-A8A1-4A78-BF36-32A7353A4B0C}">
      <dgm:prSet/>
      <dgm:spPr/>
      <dgm:t>
        <a:bodyPr/>
        <a:lstStyle/>
        <a:p>
          <a:r>
            <a:rPr lang="en-US" dirty="0"/>
            <a:t>Open → warm-handoff to complete medication agreement</a:t>
          </a:r>
        </a:p>
      </dgm:t>
    </dgm:pt>
    <dgm:pt modelId="{9FBA9863-62D7-4C27-8141-D92BE895BEF6}" type="parTrans" cxnId="{F6DE406E-E387-47C1-A7B7-BE08F9765EAA}">
      <dgm:prSet/>
      <dgm:spPr/>
      <dgm:t>
        <a:bodyPr/>
        <a:lstStyle/>
        <a:p>
          <a:endParaRPr lang="en-US"/>
        </a:p>
      </dgm:t>
    </dgm:pt>
    <dgm:pt modelId="{D77DC0AC-BB7E-4C26-83FE-184ED3CC4D0C}" type="sibTrans" cxnId="{F6DE406E-E387-47C1-A7B7-BE08F9765EAA}">
      <dgm:prSet/>
      <dgm:spPr/>
      <dgm:t>
        <a:bodyPr/>
        <a:lstStyle/>
        <a:p>
          <a:endParaRPr lang="en-US"/>
        </a:p>
      </dgm:t>
    </dgm:pt>
    <dgm:pt modelId="{55873F55-4B0E-488D-9D0B-18B89B17575F}">
      <dgm:prSet/>
      <dgm:spPr/>
      <dgm:t>
        <a:bodyPr/>
        <a:lstStyle/>
        <a:p>
          <a:r>
            <a:rPr lang="en-US" dirty="0"/>
            <a:t>60 y/o severe </a:t>
          </a:r>
          <a:r>
            <a:rPr lang="en-US" dirty="0" err="1"/>
            <a:t>etoh</a:t>
          </a:r>
          <a:r>
            <a:rPr lang="en-US" dirty="0"/>
            <a:t>, chronic arm pain</a:t>
          </a:r>
        </a:p>
      </dgm:t>
    </dgm:pt>
    <dgm:pt modelId="{A80B917C-F937-4CF6-ABA7-60B9D559B2E7}" type="parTrans" cxnId="{B9B82F82-AD83-4103-B788-E1AF6AE4A78E}">
      <dgm:prSet/>
      <dgm:spPr/>
      <dgm:t>
        <a:bodyPr/>
        <a:lstStyle/>
        <a:p>
          <a:endParaRPr lang="en-US"/>
        </a:p>
      </dgm:t>
    </dgm:pt>
    <dgm:pt modelId="{937BD769-65C2-4977-B8E8-BEEE38C87B2B}" type="sibTrans" cxnId="{B9B82F82-AD83-4103-B788-E1AF6AE4A78E}">
      <dgm:prSet/>
      <dgm:spPr/>
      <dgm:t>
        <a:bodyPr/>
        <a:lstStyle/>
        <a:p>
          <a:endParaRPr lang="en-US"/>
        </a:p>
      </dgm:t>
    </dgm:pt>
    <dgm:pt modelId="{F2B45670-7B53-9249-8F1F-027FF7D291BA}" type="pres">
      <dgm:prSet presAssocID="{CBB20EFF-306D-4088-9276-D9C7F24FCFF8}" presName="root" presStyleCnt="0">
        <dgm:presLayoutVars>
          <dgm:chMax/>
          <dgm:chPref/>
          <dgm:animLvl val="lvl"/>
        </dgm:presLayoutVars>
      </dgm:prSet>
      <dgm:spPr/>
      <dgm:t>
        <a:bodyPr/>
        <a:lstStyle/>
        <a:p>
          <a:endParaRPr lang="en-US"/>
        </a:p>
      </dgm:t>
    </dgm:pt>
    <dgm:pt modelId="{8B52FFD3-62B2-304D-949B-5CC078B4AEE9}" type="pres">
      <dgm:prSet presAssocID="{CBB20EFF-306D-4088-9276-D9C7F24FCFF8}" presName="divider" presStyleLbl="fgAcc1" presStyleIdx="0" presStyleCnt="1"/>
      <dgm:spPr/>
    </dgm:pt>
    <dgm:pt modelId="{43A151AC-2FAB-4E4D-A4FA-EED586A72056}" type="pres">
      <dgm:prSet presAssocID="{CBB20EFF-306D-4088-9276-D9C7F24FCFF8}" presName="nodes" presStyleCnt="0">
        <dgm:presLayoutVars>
          <dgm:chMax/>
          <dgm:chPref/>
          <dgm:animLvl val="lvl"/>
        </dgm:presLayoutVars>
      </dgm:prSet>
      <dgm:spPr/>
    </dgm:pt>
    <dgm:pt modelId="{AB03B74E-BD7B-6C40-B85C-4942421EFBD1}" type="pres">
      <dgm:prSet presAssocID="{608ABCD5-8338-40BD-8C67-CD15BF718066}" presName="composite" presStyleCnt="0"/>
      <dgm:spPr/>
    </dgm:pt>
    <dgm:pt modelId="{FC9596BF-A46F-3E41-AE30-DC7B85B1733F}" type="pres">
      <dgm:prSet presAssocID="{608ABCD5-8338-40BD-8C67-CD15BF718066}" presName="L1TextContainer" presStyleLbl="alignNode1" presStyleIdx="0" presStyleCnt="4">
        <dgm:presLayoutVars>
          <dgm:chMax val="1"/>
          <dgm:chPref val="1"/>
          <dgm:bulletEnabled val="1"/>
        </dgm:presLayoutVars>
      </dgm:prSet>
      <dgm:spPr/>
      <dgm:t>
        <a:bodyPr/>
        <a:lstStyle/>
        <a:p>
          <a:endParaRPr lang="en-US"/>
        </a:p>
      </dgm:t>
    </dgm:pt>
    <dgm:pt modelId="{965D00F2-58FE-3F43-A08E-3E08FF32D1EC}" type="pres">
      <dgm:prSet presAssocID="{608ABCD5-8338-40BD-8C67-CD15BF718066}" presName="L2TextContainerWrapper" presStyleCnt="0">
        <dgm:presLayoutVars>
          <dgm:bulletEnabled val="1"/>
        </dgm:presLayoutVars>
      </dgm:prSet>
      <dgm:spPr/>
    </dgm:pt>
    <dgm:pt modelId="{A036A082-5C57-2540-A057-E951FB04DAB5}" type="pres">
      <dgm:prSet presAssocID="{608ABCD5-8338-40BD-8C67-CD15BF718066}" presName="L2TextContainer" presStyleLbl="bgAccFollowNode1" presStyleIdx="0" presStyleCnt="4"/>
      <dgm:spPr/>
      <dgm:t>
        <a:bodyPr/>
        <a:lstStyle/>
        <a:p>
          <a:endParaRPr lang="en-US"/>
        </a:p>
      </dgm:t>
    </dgm:pt>
    <dgm:pt modelId="{F24F11F1-C91F-FE40-BE91-A62FCF1B9D4E}" type="pres">
      <dgm:prSet presAssocID="{608ABCD5-8338-40BD-8C67-CD15BF718066}" presName="FlexibleEmptyPlaceHolder" presStyleCnt="0"/>
      <dgm:spPr/>
    </dgm:pt>
    <dgm:pt modelId="{AD7019CF-2B68-4A41-B618-1443B2C0FBC8}" type="pres">
      <dgm:prSet presAssocID="{608ABCD5-8338-40BD-8C67-CD15BF718066}" presName="ConnectLine" presStyleLbl="sibTrans1D1" presStyleIdx="0" presStyleCnt="4"/>
      <dgm:spPr/>
    </dgm:pt>
    <dgm:pt modelId="{D6DCE513-6904-B64F-8B9E-A97680D5A210}" type="pres">
      <dgm:prSet presAssocID="{608ABCD5-8338-40BD-8C67-CD15BF718066}"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D0E7E3F-5F5D-224B-A511-0629ECD6862F}" type="pres">
      <dgm:prSet presAssocID="{608ABCD5-8338-40BD-8C67-CD15BF718066}" presName="EmptyPlaceHolder" presStyleCnt="0"/>
      <dgm:spPr/>
    </dgm:pt>
    <dgm:pt modelId="{F3B79AC3-629A-604C-960A-2A1A377E5630}" type="pres">
      <dgm:prSet presAssocID="{6C469272-83E9-47D9-AD84-C4DD37E075C7}" presName="spaceBetweenRectangles" presStyleCnt="0"/>
      <dgm:spPr/>
    </dgm:pt>
    <dgm:pt modelId="{A586000F-C900-EB41-A8AF-D4AF43CD0E90}" type="pres">
      <dgm:prSet presAssocID="{E8F6137B-1C1E-4100-8700-C10BC2CE5939}" presName="composite" presStyleCnt="0"/>
      <dgm:spPr/>
    </dgm:pt>
    <dgm:pt modelId="{AC57F1F3-BC9D-044F-A454-A24EA05F6DF3}" type="pres">
      <dgm:prSet presAssocID="{E8F6137B-1C1E-4100-8700-C10BC2CE5939}" presName="L1TextContainer" presStyleLbl="alignNode1" presStyleIdx="1" presStyleCnt="4">
        <dgm:presLayoutVars>
          <dgm:chMax val="1"/>
          <dgm:chPref val="1"/>
          <dgm:bulletEnabled val="1"/>
        </dgm:presLayoutVars>
      </dgm:prSet>
      <dgm:spPr/>
      <dgm:t>
        <a:bodyPr/>
        <a:lstStyle/>
        <a:p>
          <a:endParaRPr lang="en-US"/>
        </a:p>
      </dgm:t>
    </dgm:pt>
    <dgm:pt modelId="{06FAF30C-FA41-CC44-8A6E-8410856C5833}" type="pres">
      <dgm:prSet presAssocID="{E8F6137B-1C1E-4100-8700-C10BC2CE5939}" presName="L2TextContainerWrapper" presStyleCnt="0">
        <dgm:presLayoutVars>
          <dgm:bulletEnabled val="1"/>
        </dgm:presLayoutVars>
      </dgm:prSet>
      <dgm:spPr/>
    </dgm:pt>
    <dgm:pt modelId="{A721F06B-875C-0942-8AA1-FE12F5863B9F}" type="pres">
      <dgm:prSet presAssocID="{E8F6137B-1C1E-4100-8700-C10BC2CE5939}" presName="L2TextContainer" presStyleLbl="bgAccFollowNode1" presStyleIdx="1" presStyleCnt="4"/>
      <dgm:spPr/>
      <dgm:t>
        <a:bodyPr/>
        <a:lstStyle/>
        <a:p>
          <a:endParaRPr lang="en-US"/>
        </a:p>
      </dgm:t>
    </dgm:pt>
    <dgm:pt modelId="{9D050C19-8D44-2F4E-9FB9-196E0BBDB322}" type="pres">
      <dgm:prSet presAssocID="{E8F6137B-1C1E-4100-8700-C10BC2CE5939}" presName="FlexibleEmptyPlaceHolder" presStyleCnt="0"/>
      <dgm:spPr/>
    </dgm:pt>
    <dgm:pt modelId="{43DEA6A2-2C50-F742-B5AC-D90EEE1A3438}" type="pres">
      <dgm:prSet presAssocID="{E8F6137B-1C1E-4100-8700-C10BC2CE5939}" presName="ConnectLine" presStyleLbl="sibTrans1D1" presStyleIdx="1" presStyleCnt="4"/>
      <dgm:spPr/>
    </dgm:pt>
    <dgm:pt modelId="{C6C157D7-3DE5-F041-8F95-5E2AE6A2D00B}" type="pres">
      <dgm:prSet presAssocID="{E8F6137B-1C1E-4100-8700-C10BC2CE5939}" presName="ConnectorPoint" presStyleLbl="node1" presStyleIdx="1"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5D974CF-144E-0A44-BB08-F444D5B54923}" type="pres">
      <dgm:prSet presAssocID="{E8F6137B-1C1E-4100-8700-C10BC2CE5939}" presName="EmptyPlaceHolder" presStyleCnt="0"/>
      <dgm:spPr/>
    </dgm:pt>
    <dgm:pt modelId="{D03BD2DD-6E27-DB47-862B-5AE657B9B81C}" type="pres">
      <dgm:prSet presAssocID="{AD3A0C38-2A2D-4791-8146-296F30D63C3F}" presName="spaceBetweenRectangles" presStyleCnt="0"/>
      <dgm:spPr/>
    </dgm:pt>
    <dgm:pt modelId="{72F64516-53B6-D249-B19F-72A96301C06F}" type="pres">
      <dgm:prSet presAssocID="{63ADA58D-9060-4DE8-AA46-DD5417E9D3DE}" presName="composite" presStyleCnt="0"/>
      <dgm:spPr/>
    </dgm:pt>
    <dgm:pt modelId="{39343CD7-6AB8-1E4E-8D3C-78059428B387}" type="pres">
      <dgm:prSet presAssocID="{63ADA58D-9060-4DE8-AA46-DD5417E9D3DE}" presName="L1TextContainer" presStyleLbl="alignNode1" presStyleIdx="2" presStyleCnt="4">
        <dgm:presLayoutVars>
          <dgm:chMax val="1"/>
          <dgm:chPref val="1"/>
          <dgm:bulletEnabled val="1"/>
        </dgm:presLayoutVars>
      </dgm:prSet>
      <dgm:spPr/>
      <dgm:t>
        <a:bodyPr/>
        <a:lstStyle/>
        <a:p>
          <a:endParaRPr lang="en-US"/>
        </a:p>
      </dgm:t>
    </dgm:pt>
    <dgm:pt modelId="{735256F3-DF9C-664B-8893-9CED40F0183C}" type="pres">
      <dgm:prSet presAssocID="{63ADA58D-9060-4DE8-AA46-DD5417E9D3DE}" presName="L2TextContainerWrapper" presStyleCnt="0">
        <dgm:presLayoutVars>
          <dgm:bulletEnabled val="1"/>
        </dgm:presLayoutVars>
      </dgm:prSet>
      <dgm:spPr/>
    </dgm:pt>
    <dgm:pt modelId="{BE840A07-170C-2D4A-B5F9-59143C66C964}" type="pres">
      <dgm:prSet presAssocID="{63ADA58D-9060-4DE8-AA46-DD5417E9D3DE}" presName="L2TextContainer" presStyleLbl="bgAccFollowNode1" presStyleIdx="2" presStyleCnt="4"/>
      <dgm:spPr/>
      <dgm:t>
        <a:bodyPr/>
        <a:lstStyle/>
        <a:p>
          <a:endParaRPr lang="en-US"/>
        </a:p>
      </dgm:t>
    </dgm:pt>
    <dgm:pt modelId="{FA64DD5C-5CD3-374A-8DD6-C80FB8446D76}" type="pres">
      <dgm:prSet presAssocID="{63ADA58D-9060-4DE8-AA46-DD5417E9D3DE}" presName="FlexibleEmptyPlaceHolder" presStyleCnt="0"/>
      <dgm:spPr/>
    </dgm:pt>
    <dgm:pt modelId="{5D7C0B3D-E8F3-7648-BEA7-A960B690F867}" type="pres">
      <dgm:prSet presAssocID="{63ADA58D-9060-4DE8-AA46-DD5417E9D3DE}" presName="ConnectLine" presStyleLbl="sibTrans1D1" presStyleIdx="2" presStyleCnt="4"/>
      <dgm:spPr/>
    </dgm:pt>
    <dgm:pt modelId="{DE40A1DB-95AA-2143-A264-57D5D3D11240}" type="pres">
      <dgm:prSet presAssocID="{63ADA58D-9060-4DE8-AA46-DD5417E9D3DE}" presName="ConnectorPoint" presStyleLbl="node1" presStyleIdx="2"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8EBAD1B-B028-254E-B488-0B046CF5CF7A}" type="pres">
      <dgm:prSet presAssocID="{63ADA58D-9060-4DE8-AA46-DD5417E9D3DE}" presName="EmptyPlaceHolder" presStyleCnt="0"/>
      <dgm:spPr/>
    </dgm:pt>
    <dgm:pt modelId="{E9B827A3-D643-794C-AB09-F6FF41C67640}" type="pres">
      <dgm:prSet presAssocID="{7A698788-F8D0-48C3-81B3-192E9055D150}" presName="spaceBetweenRectangles" presStyleCnt="0"/>
      <dgm:spPr/>
    </dgm:pt>
    <dgm:pt modelId="{834682E5-176A-3641-99EB-BCD8345E36F2}" type="pres">
      <dgm:prSet presAssocID="{96F65837-4F35-490A-92EE-E5288D763809}" presName="composite" presStyleCnt="0"/>
      <dgm:spPr/>
    </dgm:pt>
    <dgm:pt modelId="{B1D47F55-8E6E-0D45-B532-73B7CAC0B1BD}" type="pres">
      <dgm:prSet presAssocID="{96F65837-4F35-490A-92EE-E5288D763809}" presName="L1TextContainer" presStyleLbl="alignNode1" presStyleIdx="3" presStyleCnt="4">
        <dgm:presLayoutVars>
          <dgm:chMax val="1"/>
          <dgm:chPref val="1"/>
          <dgm:bulletEnabled val="1"/>
        </dgm:presLayoutVars>
      </dgm:prSet>
      <dgm:spPr/>
      <dgm:t>
        <a:bodyPr/>
        <a:lstStyle/>
        <a:p>
          <a:endParaRPr lang="en-US"/>
        </a:p>
      </dgm:t>
    </dgm:pt>
    <dgm:pt modelId="{0CF8A2F6-CFE1-384F-8F43-980F15586E1E}" type="pres">
      <dgm:prSet presAssocID="{96F65837-4F35-490A-92EE-E5288D763809}" presName="L2TextContainerWrapper" presStyleCnt="0">
        <dgm:presLayoutVars>
          <dgm:bulletEnabled val="1"/>
        </dgm:presLayoutVars>
      </dgm:prSet>
      <dgm:spPr/>
    </dgm:pt>
    <dgm:pt modelId="{1B8A9CF3-3B1C-2343-89B5-1AAB77D53214}" type="pres">
      <dgm:prSet presAssocID="{96F65837-4F35-490A-92EE-E5288D763809}" presName="L2TextContainer" presStyleLbl="bgAccFollowNode1" presStyleIdx="3" presStyleCnt="4"/>
      <dgm:spPr/>
      <dgm:t>
        <a:bodyPr/>
        <a:lstStyle/>
        <a:p>
          <a:endParaRPr lang="en-US"/>
        </a:p>
      </dgm:t>
    </dgm:pt>
    <dgm:pt modelId="{CAC28F17-8D62-3A43-B9D5-C97CEA20D0FE}" type="pres">
      <dgm:prSet presAssocID="{96F65837-4F35-490A-92EE-E5288D763809}" presName="FlexibleEmptyPlaceHolder" presStyleCnt="0"/>
      <dgm:spPr/>
    </dgm:pt>
    <dgm:pt modelId="{F5D3EBB3-8C11-DD4D-B45A-9B9537321A65}" type="pres">
      <dgm:prSet presAssocID="{96F65837-4F35-490A-92EE-E5288D763809}" presName="ConnectLine" presStyleLbl="sibTrans1D1" presStyleIdx="3" presStyleCnt="4"/>
      <dgm:spPr/>
    </dgm:pt>
    <dgm:pt modelId="{7612B1FA-0B30-2E4D-91AA-7B7C7329515B}" type="pres">
      <dgm:prSet presAssocID="{96F65837-4F35-490A-92EE-E5288D763809}" presName="ConnectorPoint" presStyleLbl="node1" presStyleIdx="3"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0E97312-93E6-5145-8886-4101E61E73E4}" type="pres">
      <dgm:prSet presAssocID="{96F65837-4F35-490A-92EE-E5288D763809}" presName="EmptyPlaceHolder" presStyleCnt="0"/>
      <dgm:spPr/>
    </dgm:pt>
  </dgm:ptLst>
  <dgm:cxnLst>
    <dgm:cxn modelId="{F55BC95D-A0E0-4E96-94FB-C94959664DEA}" srcId="{63ADA58D-9060-4DE8-AA46-DD5417E9D3DE}" destId="{8FB3C1FF-A099-4026-9F4D-D416D4963624}" srcOrd="0" destOrd="0" parTransId="{A2081B95-7071-4954-8D71-7616ED9DE48B}" sibTransId="{80300A77-D268-4E4E-A4A3-A0253A24396C}"/>
    <dgm:cxn modelId="{E5FB1B01-3566-4C1A-B42B-3970C144B27C}" srcId="{CBB20EFF-306D-4088-9276-D9C7F24FCFF8}" destId="{608ABCD5-8338-40BD-8C67-CD15BF718066}" srcOrd="0" destOrd="0" parTransId="{ACEB644A-9BEE-42F1-90EB-2692573DCDA5}" sibTransId="{6C469272-83E9-47D9-AD84-C4DD37E075C7}"/>
    <dgm:cxn modelId="{D01A2D81-B418-9840-ADA9-FABD05A22735}" type="presOf" srcId="{E8F6137B-1C1E-4100-8700-C10BC2CE5939}" destId="{AC57F1F3-BC9D-044F-A454-A24EA05F6DF3}" srcOrd="0" destOrd="0" presId="urn:microsoft.com/office/officeart/2017/3/layout/HorizontalLabelsTimeline"/>
    <dgm:cxn modelId="{98D7FA66-D615-4655-A141-173185301BED}" srcId="{878C9C74-5732-4F07-BC91-4D28718F1148}" destId="{472B767A-8118-4E9F-8D30-897609F62F19}" srcOrd="0" destOrd="0" parTransId="{8BAD9EDD-65EB-4E47-B14E-E861FF445DBB}" sibTransId="{8A686D75-F33C-4083-B3B9-2939D82844DF}"/>
    <dgm:cxn modelId="{20C0AF3F-A33F-8F4C-BFEB-D1748B9FA2B6}" type="presOf" srcId="{8FB3C1FF-A099-4026-9F4D-D416D4963624}" destId="{BE840A07-170C-2D4A-B5F9-59143C66C964}" srcOrd="0" destOrd="0" presId="urn:microsoft.com/office/officeart/2017/3/layout/HorizontalLabelsTimeline"/>
    <dgm:cxn modelId="{31AE1D56-8695-9942-A4D5-37EB21587BEE}" type="presOf" srcId="{CBB20EFF-306D-4088-9276-D9C7F24FCFF8}" destId="{F2B45670-7B53-9249-8F1F-027FF7D291BA}" srcOrd="0" destOrd="0" presId="urn:microsoft.com/office/officeart/2017/3/layout/HorizontalLabelsTimeline"/>
    <dgm:cxn modelId="{B9B82F82-AD83-4103-B788-E1AF6AE4A78E}" srcId="{2038748D-A8A1-4A78-BF36-32A7353A4B0C}" destId="{55873F55-4B0E-488D-9D0B-18B89B17575F}" srcOrd="0" destOrd="0" parTransId="{A80B917C-F937-4CF6-ABA7-60B9D559B2E7}" sibTransId="{937BD769-65C2-4977-B8E8-BEEE38C87B2B}"/>
    <dgm:cxn modelId="{343146EE-9981-334D-86A1-409D5B951D62}" type="presOf" srcId="{472B767A-8118-4E9F-8D30-897609F62F19}" destId="{A721F06B-875C-0942-8AA1-FE12F5863B9F}" srcOrd="0" destOrd="1" presId="urn:microsoft.com/office/officeart/2017/3/layout/HorizontalLabelsTimeline"/>
    <dgm:cxn modelId="{F1ADC801-0E76-0349-8942-77B3F4F22159}" type="presOf" srcId="{55873F55-4B0E-488D-9D0B-18B89B17575F}" destId="{1B8A9CF3-3B1C-2343-89B5-1AAB77D53214}" srcOrd="0" destOrd="1" presId="urn:microsoft.com/office/officeart/2017/3/layout/HorizontalLabelsTimeline"/>
    <dgm:cxn modelId="{689D5C92-EC2D-0C46-9A18-7E96BCFE0930}" type="presOf" srcId="{82F8DE82-040D-4251-9877-ED1001B5C847}" destId="{A036A082-5C57-2540-A057-E951FB04DAB5}" srcOrd="0" destOrd="0" presId="urn:microsoft.com/office/officeart/2017/3/layout/HorizontalLabelsTimeline"/>
    <dgm:cxn modelId="{B0C923D0-7550-44B1-824C-47F0CC724000}" srcId="{608ABCD5-8338-40BD-8C67-CD15BF718066}" destId="{82F8DE82-040D-4251-9877-ED1001B5C847}" srcOrd="0" destOrd="0" parTransId="{FD380808-E0A6-4317-BFB8-3B89F5CE6F03}" sibTransId="{7A6F6F33-707E-404B-A6E0-DD7945483B02}"/>
    <dgm:cxn modelId="{BCCBF468-1620-4605-83EF-1846A9F01CB5}" srcId="{CBB20EFF-306D-4088-9276-D9C7F24FCFF8}" destId="{E8F6137B-1C1E-4100-8700-C10BC2CE5939}" srcOrd="1" destOrd="0" parTransId="{510F7514-EDE4-4331-82F1-773FA42C21A0}" sibTransId="{AD3A0C38-2A2D-4791-8146-296F30D63C3F}"/>
    <dgm:cxn modelId="{280CBF70-7AE3-1A42-AC3A-78FD2F715010}" type="presOf" srcId="{2038748D-A8A1-4A78-BF36-32A7353A4B0C}" destId="{1B8A9CF3-3B1C-2343-89B5-1AAB77D53214}" srcOrd="0" destOrd="0" presId="urn:microsoft.com/office/officeart/2017/3/layout/HorizontalLabelsTimeline"/>
    <dgm:cxn modelId="{0D74EAE9-B0FD-4565-9465-C9EDF34725A0}" srcId="{8FB3C1FF-A099-4026-9F4D-D416D4963624}" destId="{39E6972F-8E4B-488D-A9EC-3FCFA874F0F4}" srcOrd="0" destOrd="0" parTransId="{67ED1111-1986-44E1-8C2C-30ED46C9FF0F}" sibTransId="{41FA30D8-3B64-4F9A-9E19-176E134114CE}"/>
    <dgm:cxn modelId="{14EFA2D5-A085-4733-B736-77D027255B90}" srcId="{CBB20EFF-306D-4088-9276-D9C7F24FCFF8}" destId="{63ADA58D-9060-4DE8-AA46-DD5417E9D3DE}" srcOrd="2" destOrd="0" parTransId="{18686D59-364F-4783-8AC9-562AB7093EC6}" sibTransId="{7A698788-F8D0-48C3-81B3-192E9055D150}"/>
    <dgm:cxn modelId="{76CD17B7-CCE7-0F48-BCD4-69F45FCDDA1A}" type="presOf" srcId="{878C9C74-5732-4F07-BC91-4D28718F1148}" destId="{A721F06B-875C-0942-8AA1-FE12F5863B9F}" srcOrd="0" destOrd="0" presId="urn:microsoft.com/office/officeart/2017/3/layout/HorizontalLabelsTimeline"/>
    <dgm:cxn modelId="{F6DE406E-E387-47C1-A7B7-BE08F9765EAA}" srcId="{96F65837-4F35-490A-92EE-E5288D763809}" destId="{2038748D-A8A1-4A78-BF36-32A7353A4B0C}" srcOrd="0" destOrd="0" parTransId="{9FBA9863-62D7-4C27-8141-D92BE895BEF6}" sibTransId="{D77DC0AC-BB7E-4C26-83FE-184ED3CC4D0C}"/>
    <dgm:cxn modelId="{70400830-5AE1-4F5F-8C11-BB6E438E6402}" srcId="{CBB20EFF-306D-4088-9276-D9C7F24FCFF8}" destId="{96F65837-4F35-490A-92EE-E5288D763809}" srcOrd="3" destOrd="0" parTransId="{5BBFDC8F-1927-40E8-8C48-2101CCAB7EF9}" sibTransId="{B08FC5C4-CF57-42EF-800B-52064ED25695}"/>
    <dgm:cxn modelId="{29D9F3D3-8E86-8649-9755-517BF25B4EA0}" type="presOf" srcId="{608ABCD5-8338-40BD-8C67-CD15BF718066}" destId="{FC9596BF-A46F-3E41-AE30-DC7B85B1733F}" srcOrd="0" destOrd="0" presId="urn:microsoft.com/office/officeart/2017/3/layout/HorizontalLabelsTimeline"/>
    <dgm:cxn modelId="{0A1CAC16-1AF9-2341-A68B-0E5629E1E3C6}" type="presOf" srcId="{39E6972F-8E4B-488D-A9EC-3FCFA874F0F4}" destId="{BE840A07-170C-2D4A-B5F9-59143C66C964}" srcOrd="0" destOrd="1" presId="urn:microsoft.com/office/officeart/2017/3/layout/HorizontalLabelsTimeline"/>
    <dgm:cxn modelId="{4B59492F-5F97-4A3B-BCD0-FC7C0F4AB653}" srcId="{E8F6137B-1C1E-4100-8700-C10BC2CE5939}" destId="{878C9C74-5732-4F07-BC91-4D28718F1148}" srcOrd="0" destOrd="0" parTransId="{D119C959-013E-44FE-B1DF-D0941146260C}" sibTransId="{3C787B3D-1869-41FD-9FFD-70F446E11029}"/>
    <dgm:cxn modelId="{115329C1-089E-DC4C-B512-97F405A6FEE3}" type="presOf" srcId="{96F65837-4F35-490A-92EE-E5288D763809}" destId="{B1D47F55-8E6E-0D45-B532-73B7CAC0B1BD}" srcOrd="0" destOrd="0" presId="urn:microsoft.com/office/officeart/2017/3/layout/HorizontalLabelsTimeline"/>
    <dgm:cxn modelId="{608B9E47-8CDF-B042-8F81-088CFD093973}" type="presOf" srcId="{63ADA58D-9060-4DE8-AA46-DD5417E9D3DE}" destId="{39343CD7-6AB8-1E4E-8D3C-78059428B387}" srcOrd="0" destOrd="0" presId="urn:microsoft.com/office/officeart/2017/3/layout/HorizontalLabelsTimeline"/>
    <dgm:cxn modelId="{7EBACD44-4DC3-9846-800D-EE44877134A7}" type="presParOf" srcId="{F2B45670-7B53-9249-8F1F-027FF7D291BA}" destId="{8B52FFD3-62B2-304D-949B-5CC078B4AEE9}" srcOrd="0" destOrd="0" presId="urn:microsoft.com/office/officeart/2017/3/layout/HorizontalLabelsTimeline"/>
    <dgm:cxn modelId="{F62CCB05-8D0B-E445-926B-0CB9CCFCA114}" type="presParOf" srcId="{F2B45670-7B53-9249-8F1F-027FF7D291BA}" destId="{43A151AC-2FAB-4E4D-A4FA-EED586A72056}" srcOrd="1" destOrd="0" presId="urn:microsoft.com/office/officeart/2017/3/layout/HorizontalLabelsTimeline"/>
    <dgm:cxn modelId="{AE0B9A59-9841-4141-8FF1-AFF3D2371BEF}" type="presParOf" srcId="{43A151AC-2FAB-4E4D-A4FA-EED586A72056}" destId="{AB03B74E-BD7B-6C40-B85C-4942421EFBD1}" srcOrd="0" destOrd="0" presId="urn:microsoft.com/office/officeart/2017/3/layout/HorizontalLabelsTimeline"/>
    <dgm:cxn modelId="{0BC04121-4418-CF40-B710-AEC9C7452C07}" type="presParOf" srcId="{AB03B74E-BD7B-6C40-B85C-4942421EFBD1}" destId="{FC9596BF-A46F-3E41-AE30-DC7B85B1733F}" srcOrd="0" destOrd="0" presId="urn:microsoft.com/office/officeart/2017/3/layout/HorizontalLabelsTimeline"/>
    <dgm:cxn modelId="{F877EBFD-FA72-1F41-A481-BCE245C42E6A}" type="presParOf" srcId="{AB03B74E-BD7B-6C40-B85C-4942421EFBD1}" destId="{965D00F2-58FE-3F43-A08E-3E08FF32D1EC}" srcOrd="1" destOrd="0" presId="urn:microsoft.com/office/officeart/2017/3/layout/HorizontalLabelsTimeline"/>
    <dgm:cxn modelId="{FE94F97F-2084-174F-9D84-4CBAA4F09CD6}" type="presParOf" srcId="{965D00F2-58FE-3F43-A08E-3E08FF32D1EC}" destId="{A036A082-5C57-2540-A057-E951FB04DAB5}" srcOrd="0" destOrd="0" presId="urn:microsoft.com/office/officeart/2017/3/layout/HorizontalLabelsTimeline"/>
    <dgm:cxn modelId="{CF825EEC-14F6-1D43-87B0-8BAAC9A081CA}" type="presParOf" srcId="{965D00F2-58FE-3F43-A08E-3E08FF32D1EC}" destId="{F24F11F1-C91F-FE40-BE91-A62FCF1B9D4E}" srcOrd="1" destOrd="0" presId="urn:microsoft.com/office/officeart/2017/3/layout/HorizontalLabelsTimeline"/>
    <dgm:cxn modelId="{C9ADAC90-36A4-5449-B295-F2E82BA96997}" type="presParOf" srcId="{AB03B74E-BD7B-6C40-B85C-4942421EFBD1}" destId="{AD7019CF-2B68-4A41-B618-1443B2C0FBC8}" srcOrd="2" destOrd="0" presId="urn:microsoft.com/office/officeart/2017/3/layout/HorizontalLabelsTimeline"/>
    <dgm:cxn modelId="{E3CD87DB-DBCF-DB49-99C4-B2D2352E3590}" type="presParOf" srcId="{AB03B74E-BD7B-6C40-B85C-4942421EFBD1}" destId="{D6DCE513-6904-B64F-8B9E-A97680D5A210}" srcOrd="3" destOrd="0" presId="urn:microsoft.com/office/officeart/2017/3/layout/HorizontalLabelsTimeline"/>
    <dgm:cxn modelId="{145D2D94-758D-0847-B9EC-D17FDD3F09B8}" type="presParOf" srcId="{AB03B74E-BD7B-6C40-B85C-4942421EFBD1}" destId="{FD0E7E3F-5F5D-224B-A511-0629ECD6862F}" srcOrd="4" destOrd="0" presId="urn:microsoft.com/office/officeart/2017/3/layout/HorizontalLabelsTimeline"/>
    <dgm:cxn modelId="{7CFA019D-29C3-1842-9D57-7F7E4AF7BA37}" type="presParOf" srcId="{43A151AC-2FAB-4E4D-A4FA-EED586A72056}" destId="{F3B79AC3-629A-604C-960A-2A1A377E5630}" srcOrd="1" destOrd="0" presId="urn:microsoft.com/office/officeart/2017/3/layout/HorizontalLabelsTimeline"/>
    <dgm:cxn modelId="{7A74B63A-4B2E-1043-9800-889E2E47E8C9}" type="presParOf" srcId="{43A151AC-2FAB-4E4D-A4FA-EED586A72056}" destId="{A586000F-C900-EB41-A8AF-D4AF43CD0E90}" srcOrd="2" destOrd="0" presId="urn:microsoft.com/office/officeart/2017/3/layout/HorizontalLabelsTimeline"/>
    <dgm:cxn modelId="{4889F854-5590-A64E-BD07-B438FF8D3E88}" type="presParOf" srcId="{A586000F-C900-EB41-A8AF-D4AF43CD0E90}" destId="{AC57F1F3-BC9D-044F-A454-A24EA05F6DF3}" srcOrd="0" destOrd="0" presId="urn:microsoft.com/office/officeart/2017/3/layout/HorizontalLabelsTimeline"/>
    <dgm:cxn modelId="{ED69F458-6E60-2C4B-8636-FF9343CCEBC2}" type="presParOf" srcId="{A586000F-C900-EB41-A8AF-D4AF43CD0E90}" destId="{06FAF30C-FA41-CC44-8A6E-8410856C5833}" srcOrd="1" destOrd="0" presId="urn:microsoft.com/office/officeart/2017/3/layout/HorizontalLabelsTimeline"/>
    <dgm:cxn modelId="{1677475F-2BF2-B242-AE2A-78A1BD2F374E}" type="presParOf" srcId="{06FAF30C-FA41-CC44-8A6E-8410856C5833}" destId="{A721F06B-875C-0942-8AA1-FE12F5863B9F}" srcOrd="0" destOrd="0" presId="urn:microsoft.com/office/officeart/2017/3/layout/HorizontalLabelsTimeline"/>
    <dgm:cxn modelId="{6AC0A9E4-6675-E541-ABC6-B081AAE045BE}" type="presParOf" srcId="{06FAF30C-FA41-CC44-8A6E-8410856C5833}" destId="{9D050C19-8D44-2F4E-9FB9-196E0BBDB322}" srcOrd="1" destOrd="0" presId="urn:microsoft.com/office/officeart/2017/3/layout/HorizontalLabelsTimeline"/>
    <dgm:cxn modelId="{E75DC7AC-B82F-914F-8131-14DE8A1019DA}" type="presParOf" srcId="{A586000F-C900-EB41-A8AF-D4AF43CD0E90}" destId="{43DEA6A2-2C50-F742-B5AC-D90EEE1A3438}" srcOrd="2" destOrd="0" presId="urn:microsoft.com/office/officeart/2017/3/layout/HorizontalLabelsTimeline"/>
    <dgm:cxn modelId="{53155C6D-91FD-4741-BE7F-5A2088FCA571}" type="presParOf" srcId="{A586000F-C900-EB41-A8AF-D4AF43CD0E90}" destId="{C6C157D7-3DE5-F041-8F95-5E2AE6A2D00B}" srcOrd="3" destOrd="0" presId="urn:microsoft.com/office/officeart/2017/3/layout/HorizontalLabelsTimeline"/>
    <dgm:cxn modelId="{AFEB1074-AD94-0B46-A106-D64BB32F066A}" type="presParOf" srcId="{A586000F-C900-EB41-A8AF-D4AF43CD0E90}" destId="{E5D974CF-144E-0A44-BB08-F444D5B54923}" srcOrd="4" destOrd="0" presId="urn:microsoft.com/office/officeart/2017/3/layout/HorizontalLabelsTimeline"/>
    <dgm:cxn modelId="{40DDDFAA-CD9E-9542-A3B2-C0DCB69F0ED7}" type="presParOf" srcId="{43A151AC-2FAB-4E4D-A4FA-EED586A72056}" destId="{D03BD2DD-6E27-DB47-862B-5AE657B9B81C}" srcOrd="3" destOrd="0" presId="urn:microsoft.com/office/officeart/2017/3/layout/HorizontalLabelsTimeline"/>
    <dgm:cxn modelId="{7A8EA0CD-B741-4544-AC9A-D165AB97DF6E}" type="presParOf" srcId="{43A151AC-2FAB-4E4D-A4FA-EED586A72056}" destId="{72F64516-53B6-D249-B19F-72A96301C06F}" srcOrd="4" destOrd="0" presId="urn:microsoft.com/office/officeart/2017/3/layout/HorizontalLabelsTimeline"/>
    <dgm:cxn modelId="{A751B063-BAF0-4840-B501-5CFBBFE1725D}" type="presParOf" srcId="{72F64516-53B6-D249-B19F-72A96301C06F}" destId="{39343CD7-6AB8-1E4E-8D3C-78059428B387}" srcOrd="0" destOrd="0" presId="urn:microsoft.com/office/officeart/2017/3/layout/HorizontalLabelsTimeline"/>
    <dgm:cxn modelId="{86C5E3E3-13C3-1A45-81DC-792AEB16386B}" type="presParOf" srcId="{72F64516-53B6-D249-B19F-72A96301C06F}" destId="{735256F3-DF9C-664B-8893-9CED40F0183C}" srcOrd="1" destOrd="0" presId="urn:microsoft.com/office/officeart/2017/3/layout/HorizontalLabelsTimeline"/>
    <dgm:cxn modelId="{35ED98F4-D0F5-554B-890F-1567661B94F0}" type="presParOf" srcId="{735256F3-DF9C-664B-8893-9CED40F0183C}" destId="{BE840A07-170C-2D4A-B5F9-59143C66C964}" srcOrd="0" destOrd="0" presId="urn:microsoft.com/office/officeart/2017/3/layout/HorizontalLabelsTimeline"/>
    <dgm:cxn modelId="{3076C45E-927E-8C45-A4CC-260EE90796C4}" type="presParOf" srcId="{735256F3-DF9C-664B-8893-9CED40F0183C}" destId="{FA64DD5C-5CD3-374A-8DD6-C80FB8446D76}" srcOrd="1" destOrd="0" presId="urn:microsoft.com/office/officeart/2017/3/layout/HorizontalLabelsTimeline"/>
    <dgm:cxn modelId="{F95C070A-C01A-294C-9105-36616E767503}" type="presParOf" srcId="{72F64516-53B6-D249-B19F-72A96301C06F}" destId="{5D7C0B3D-E8F3-7648-BEA7-A960B690F867}" srcOrd="2" destOrd="0" presId="urn:microsoft.com/office/officeart/2017/3/layout/HorizontalLabelsTimeline"/>
    <dgm:cxn modelId="{7714E2EC-1D26-9245-8770-5AAB0F6A6591}" type="presParOf" srcId="{72F64516-53B6-D249-B19F-72A96301C06F}" destId="{DE40A1DB-95AA-2143-A264-57D5D3D11240}" srcOrd="3" destOrd="0" presId="urn:microsoft.com/office/officeart/2017/3/layout/HorizontalLabelsTimeline"/>
    <dgm:cxn modelId="{720D7C5C-8A9E-9040-B671-979CB2DBEF3A}" type="presParOf" srcId="{72F64516-53B6-D249-B19F-72A96301C06F}" destId="{A8EBAD1B-B028-254E-B488-0B046CF5CF7A}" srcOrd="4" destOrd="0" presId="urn:microsoft.com/office/officeart/2017/3/layout/HorizontalLabelsTimeline"/>
    <dgm:cxn modelId="{D527B359-FF81-2A4A-AE4C-A8A9AD02E9AE}" type="presParOf" srcId="{43A151AC-2FAB-4E4D-A4FA-EED586A72056}" destId="{E9B827A3-D643-794C-AB09-F6FF41C67640}" srcOrd="5" destOrd="0" presId="urn:microsoft.com/office/officeart/2017/3/layout/HorizontalLabelsTimeline"/>
    <dgm:cxn modelId="{23E68C3A-7CC8-BA40-8001-9076D188409C}" type="presParOf" srcId="{43A151AC-2FAB-4E4D-A4FA-EED586A72056}" destId="{834682E5-176A-3641-99EB-BCD8345E36F2}" srcOrd="6" destOrd="0" presId="urn:microsoft.com/office/officeart/2017/3/layout/HorizontalLabelsTimeline"/>
    <dgm:cxn modelId="{80EE1513-C517-B14D-9CF8-9D32176743FF}" type="presParOf" srcId="{834682E5-176A-3641-99EB-BCD8345E36F2}" destId="{B1D47F55-8E6E-0D45-B532-73B7CAC0B1BD}" srcOrd="0" destOrd="0" presId="urn:microsoft.com/office/officeart/2017/3/layout/HorizontalLabelsTimeline"/>
    <dgm:cxn modelId="{4DCDFBD5-A0C1-C640-A2E1-D5D36038B78B}" type="presParOf" srcId="{834682E5-176A-3641-99EB-BCD8345E36F2}" destId="{0CF8A2F6-CFE1-384F-8F43-980F15586E1E}" srcOrd="1" destOrd="0" presId="urn:microsoft.com/office/officeart/2017/3/layout/HorizontalLabelsTimeline"/>
    <dgm:cxn modelId="{6767FEF3-01E0-D94A-9047-C5240338DC97}" type="presParOf" srcId="{0CF8A2F6-CFE1-384F-8F43-980F15586E1E}" destId="{1B8A9CF3-3B1C-2343-89B5-1AAB77D53214}" srcOrd="0" destOrd="0" presId="urn:microsoft.com/office/officeart/2017/3/layout/HorizontalLabelsTimeline"/>
    <dgm:cxn modelId="{CA353E8F-BB46-7746-89A2-8E5A1755E906}" type="presParOf" srcId="{0CF8A2F6-CFE1-384F-8F43-980F15586E1E}" destId="{CAC28F17-8D62-3A43-B9D5-C97CEA20D0FE}" srcOrd="1" destOrd="0" presId="urn:microsoft.com/office/officeart/2017/3/layout/HorizontalLabelsTimeline"/>
    <dgm:cxn modelId="{C084887F-E5F2-E146-B733-266FD271D4EE}" type="presParOf" srcId="{834682E5-176A-3641-99EB-BCD8345E36F2}" destId="{F5D3EBB3-8C11-DD4D-B45A-9B9537321A65}" srcOrd="2" destOrd="0" presId="urn:microsoft.com/office/officeart/2017/3/layout/HorizontalLabelsTimeline"/>
    <dgm:cxn modelId="{17C601DD-BAA8-6C4D-8859-B00D7515772D}" type="presParOf" srcId="{834682E5-176A-3641-99EB-BCD8345E36F2}" destId="{7612B1FA-0B30-2E4D-91AA-7B7C7329515B}" srcOrd="3" destOrd="0" presId="urn:microsoft.com/office/officeart/2017/3/layout/HorizontalLabelsTimeline"/>
    <dgm:cxn modelId="{AC7FE5AD-92E4-5E46-8B2E-EEBE88BEA997}" type="presParOf" srcId="{834682E5-176A-3641-99EB-BCD8345E36F2}" destId="{00E97312-93E6-5145-8886-4101E61E73E4}"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33AF6E-AC95-4F4D-8286-423B29301FAD}" type="doc">
      <dgm:prSet loTypeId="urn:microsoft.com/office/officeart/2017/3/layout/HorizontalLabelsTimeline" loCatId="process" qsTypeId="urn:microsoft.com/office/officeart/2005/8/quickstyle/simple1" qsCatId="simple" csTypeId="urn:microsoft.com/office/officeart/2005/8/colors/accent5_2" csCatId="accent5" phldr="1"/>
      <dgm:spPr/>
      <dgm:t>
        <a:bodyPr/>
        <a:lstStyle/>
        <a:p>
          <a:endParaRPr lang="en-US"/>
        </a:p>
      </dgm:t>
    </dgm:pt>
    <dgm:pt modelId="{AF553788-7861-4E6E-8DF3-0805CAE9F472}">
      <dgm:prSet/>
      <dgm:spPr/>
      <dgm:t>
        <a:bodyPr/>
        <a:lstStyle/>
        <a:p>
          <a:pPr>
            <a:defRPr b="1"/>
          </a:pPr>
          <a:r>
            <a:rPr lang="en-US" dirty="0"/>
            <a:t>3:00 (3:15-3:40)</a:t>
          </a:r>
        </a:p>
      </dgm:t>
    </dgm:pt>
    <dgm:pt modelId="{481126BC-F47D-4A68-B924-833DADE5E7EC}" type="parTrans" cxnId="{76821F87-DDB1-475B-9F07-34EAD82E4840}">
      <dgm:prSet/>
      <dgm:spPr/>
      <dgm:t>
        <a:bodyPr/>
        <a:lstStyle/>
        <a:p>
          <a:endParaRPr lang="en-US"/>
        </a:p>
      </dgm:t>
    </dgm:pt>
    <dgm:pt modelId="{EE2A239D-BCDB-4CD4-B930-093C9849B28C}" type="sibTrans" cxnId="{76821F87-DDB1-475B-9F07-34EAD82E4840}">
      <dgm:prSet/>
      <dgm:spPr/>
      <dgm:t>
        <a:bodyPr/>
        <a:lstStyle/>
        <a:p>
          <a:endParaRPr lang="en-US"/>
        </a:p>
      </dgm:t>
    </dgm:pt>
    <dgm:pt modelId="{F294BAC4-FB84-47AE-9E8A-CC14D6D2D5A0}">
      <dgm:prSet/>
      <dgm:spPr/>
      <dgm:t>
        <a:bodyPr/>
        <a:lstStyle/>
        <a:p>
          <a:r>
            <a:rPr lang="en-US"/>
            <a:t>Planned f/u after 2 weeks</a:t>
          </a:r>
        </a:p>
      </dgm:t>
    </dgm:pt>
    <dgm:pt modelId="{FA5A1648-5267-4E03-BC19-86ADB44B4036}" type="parTrans" cxnId="{47918321-C985-4BAB-BD16-74C0291A3356}">
      <dgm:prSet/>
      <dgm:spPr/>
      <dgm:t>
        <a:bodyPr/>
        <a:lstStyle/>
        <a:p>
          <a:endParaRPr lang="en-US"/>
        </a:p>
      </dgm:t>
    </dgm:pt>
    <dgm:pt modelId="{91ECA4CF-3FB9-4235-9059-D0DCD7F5B0A2}" type="sibTrans" cxnId="{47918321-C985-4BAB-BD16-74C0291A3356}">
      <dgm:prSet/>
      <dgm:spPr/>
      <dgm:t>
        <a:bodyPr/>
        <a:lstStyle/>
        <a:p>
          <a:endParaRPr lang="en-US"/>
        </a:p>
      </dgm:t>
    </dgm:pt>
    <dgm:pt modelId="{4938E661-7653-45CE-9B1E-7731CBFDF9B1}">
      <dgm:prSet/>
      <dgm:spPr/>
      <dgm:t>
        <a:bodyPr/>
        <a:lstStyle/>
        <a:p>
          <a:r>
            <a:rPr lang="en-US"/>
            <a:t>47 y/o homeless, MDD w/ psychosis, acute SI due to meds</a:t>
          </a:r>
        </a:p>
      </dgm:t>
    </dgm:pt>
    <dgm:pt modelId="{43CDDF88-586E-4E68-BA4F-14F42CAA6F45}" type="parTrans" cxnId="{2CEEC009-257E-45A0-A25D-C4DC01B9226B}">
      <dgm:prSet/>
      <dgm:spPr/>
      <dgm:t>
        <a:bodyPr/>
        <a:lstStyle/>
        <a:p>
          <a:endParaRPr lang="en-US"/>
        </a:p>
      </dgm:t>
    </dgm:pt>
    <dgm:pt modelId="{3CCAC12B-E5CA-485C-998C-4BFF2D920976}" type="sibTrans" cxnId="{2CEEC009-257E-45A0-A25D-C4DC01B9226B}">
      <dgm:prSet/>
      <dgm:spPr/>
      <dgm:t>
        <a:bodyPr/>
        <a:lstStyle/>
        <a:p>
          <a:endParaRPr lang="en-US"/>
        </a:p>
      </dgm:t>
    </dgm:pt>
    <dgm:pt modelId="{1638484C-6DA8-49F5-805C-529EEB45E65D}">
      <dgm:prSet/>
      <dgm:spPr/>
      <dgm:t>
        <a:bodyPr/>
        <a:lstStyle/>
        <a:p>
          <a:pPr>
            <a:defRPr b="1"/>
          </a:pPr>
          <a:r>
            <a:rPr lang="en-US" dirty="0"/>
            <a:t>3:30 (3:40-3:55)</a:t>
          </a:r>
        </a:p>
      </dgm:t>
    </dgm:pt>
    <dgm:pt modelId="{DF7310B1-2ECE-463B-B7DB-1562E8F659D6}" type="parTrans" cxnId="{4F9782BA-23F5-4E77-B78E-4C78A26E765E}">
      <dgm:prSet/>
      <dgm:spPr/>
      <dgm:t>
        <a:bodyPr/>
        <a:lstStyle/>
        <a:p>
          <a:endParaRPr lang="en-US"/>
        </a:p>
      </dgm:t>
    </dgm:pt>
    <dgm:pt modelId="{4370DE2F-F742-41F2-93E4-25C6C6E6F796}" type="sibTrans" cxnId="{4F9782BA-23F5-4E77-B78E-4C78A26E765E}">
      <dgm:prSet/>
      <dgm:spPr/>
      <dgm:t>
        <a:bodyPr/>
        <a:lstStyle/>
        <a:p>
          <a:endParaRPr lang="en-US"/>
        </a:p>
      </dgm:t>
    </dgm:pt>
    <dgm:pt modelId="{03C16CC5-61C0-4A9E-AFC1-0F414F9E2253}">
      <dgm:prSet/>
      <dgm:spPr/>
      <dgm:t>
        <a:bodyPr/>
        <a:lstStyle/>
        <a:p>
          <a:r>
            <a:rPr lang="en-US" dirty="0"/>
            <a:t>Planned f/u after 1 month</a:t>
          </a:r>
        </a:p>
      </dgm:t>
    </dgm:pt>
    <dgm:pt modelId="{974ACC99-FD6A-40AF-A52E-0D8CD2F4DA45}" type="parTrans" cxnId="{301C91F1-0739-4045-812D-D9E64D03288D}">
      <dgm:prSet/>
      <dgm:spPr/>
      <dgm:t>
        <a:bodyPr/>
        <a:lstStyle/>
        <a:p>
          <a:endParaRPr lang="en-US"/>
        </a:p>
      </dgm:t>
    </dgm:pt>
    <dgm:pt modelId="{151C1F0C-970B-4B67-AFAC-BCA4845A87A2}" type="sibTrans" cxnId="{301C91F1-0739-4045-812D-D9E64D03288D}">
      <dgm:prSet/>
      <dgm:spPr/>
      <dgm:t>
        <a:bodyPr/>
        <a:lstStyle/>
        <a:p>
          <a:endParaRPr lang="en-US"/>
        </a:p>
      </dgm:t>
    </dgm:pt>
    <dgm:pt modelId="{78D7028C-8C38-4C41-93B0-1372A9F2659C}">
      <dgm:prSet/>
      <dgm:spPr/>
      <dgm:t>
        <a:bodyPr/>
        <a:lstStyle/>
        <a:p>
          <a:r>
            <a:rPr lang="en-US"/>
            <a:t>45 y/o homeless, MDD, trying to get disability</a:t>
          </a:r>
        </a:p>
      </dgm:t>
    </dgm:pt>
    <dgm:pt modelId="{A4B65B2E-6E36-4A9A-BC47-93EEE31614DF}" type="parTrans" cxnId="{AC6816DB-C821-47E4-B7C5-CAFDB3430E29}">
      <dgm:prSet/>
      <dgm:spPr/>
      <dgm:t>
        <a:bodyPr/>
        <a:lstStyle/>
        <a:p>
          <a:endParaRPr lang="en-US"/>
        </a:p>
      </dgm:t>
    </dgm:pt>
    <dgm:pt modelId="{B422D5E6-FB0D-477B-AAB1-78C6295C760D}" type="sibTrans" cxnId="{AC6816DB-C821-47E4-B7C5-CAFDB3430E29}">
      <dgm:prSet/>
      <dgm:spPr/>
      <dgm:t>
        <a:bodyPr/>
        <a:lstStyle/>
        <a:p>
          <a:endParaRPr lang="en-US"/>
        </a:p>
      </dgm:t>
    </dgm:pt>
    <dgm:pt modelId="{5DE4D9CF-559B-4518-B881-C2BE1C75A809}">
      <dgm:prSet/>
      <dgm:spPr/>
      <dgm:t>
        <a:bodyPr/>
        <a:lstStyle/>
        <a:p>
          <a:pPr>
            <a:defRPr b="1"/>
          </a:pPr>
          <a:r>
            <a:rPr lang="en-US" dirty="0"/>
            <a:t>4:00 (4:10-4:40)</a:t>
          </a:r>
        </a:p>
      </dgm:t>
    </dgm:pt>
    <dgm:pt modelId="{15484006-3928-47E3-8D92-0936EFC56F51}" type="parTrans" cxnId="{76F5434E-DF33-4C6F-8C51-5558765F2C82}">
      <dgm:prSet/>
      <dgm:spPr/>
      <dgm:t>
        <a:bodyPr/>
        <a:lstStyle/>
        <a:p>
          <a:endParaRPr lang="en-US"/>
        </a:p>
      </dgm:t>
    </dgm:pt>
    <dgm:pt modelId="{5F28FD52-B81A-46D3-8282-BE1E9A0773DC}" type="sibTrans" cxnId="{76F5434E-DF33-4C6F-8C51-5558765F2C82}">
      <dgm:prSet/>
      <dgm:spPr/>
      <dgm:t>
        <a:bodyPr/>
        <a:lstStyle/>
        <a:p>
          <a:endParaRPr lang="en-US"/>
        </a:p>
      </dgm:t>
    </dgm:pt>
    <dgm:pt modelId="{FE2E766D-661C-47C3-9325-75AC054ED4E2}">
      <dgm:prSet/>
      <dgm:spPr/>
      <dgm:t>
        <a:bodyPr/>
        <a:lstStyle/>
        <a:p>
          <a:r>
            <a:rPr lang="en-US" dirty="0" err="1"/>
            <a:t>Cx</a:t>
          </a:r>
          <a:r>
            <a:rPr lang="en-US" dirty="0"/>
            <a:t> → Warm-handoff to assist with PCP visit</a:t>
          </a:r>
        </a:p>
      </dgm:t>
    </dgm:pt>
    <dgm:pt modelId="{76E4B9FC-DD36-44E6-83EA-440F8C87FA37}" type="parTrans" cxnId="{21D84680-EC16-4642-AC4D-6140E0778F01}">
      <dgm:prSet/>
      <dgm:spPr/>
      <dgm:t>
        <a:bodyPr/>
        <a:lstStyle/>
        <a:p>
          <a:endParaRPr lang="en-US"/>
        </a:p>
      </dgm:t>
    </dgm:pt>
    <dgm:pt modelId="{75A1EAF3-D057-45C1-B892-498A81C7F3F9}" type="sibTrans" cxnId="{21D84680-EC16-4642-AC4D-6140E0778F01}">
      <dgm:prSet/>
      <dgm:spPr/>
      <dgm:t>
        <a:bodyPr/>
        <a:lstStyle/>
        <a:p>
          <a:endParaRPr lang="en-US"/>
        </a:p>
      </dgm:t>
    </dgm:pt>
    <dgm:pt modelId="{9BC16131-B95A-4666-B72B-2AE9327D169C}">
      <dgm:prSet/>
      <dgm:spPr/>
      <dgm:t>
        <a:bodyPr/>
        <a:lstStyle/>
        <a:p>
          <a:r>
            <a:rPr lang="en-US"/>
            <a:t>16 y/o expelled from school, needs risk assessmt</a:t>
          </a:r>
        </a:p>
      </dgm:t>
    </dgm:pt>
    <dgm:pt modelId="{C6901068-B085-4A0C-8480-11A57313BB5B}" type="parTrans" cxnId="{838B3A7A-2540-4D34-993E-7010478BDF7F}">
      <dgm:prSet/>
      <dgm:spPr/>
      <dgm:t>
        <a:bodyPr/>
        <a:lstStyle/>
        <a:p>
          <a:endParaRPr lang="en-US"/>
        </a:p>
      </dgm:t>
    </dgm:pt>
    <dgm:pt modelId="{D85AA6C6-E45D-4573-ADC9-6A0BBDD089E9}" type="sibTrans" cxnId="{838B3A7A-2540-4D34-993E-7010478BDF7F}">
      <dgm:prSet/>
      <dgm:spPr/>
      <dgm:t>
        <a:bodyPr/>
        <a:lstStyle/>
        <a:p>
          <a:endParaRPr lang="en-US"/>
        </a:p>
      </dgm:t>
    </dgm:pt>
    <dgm:pt modelId="{967F2159-418E-4C76-B90A-97A332496A01}">
      <dgm:prSet/>
      <dgm:spPr/>
      <dgm:t>
        <a:bodyPr/>
        <a:lstStyle/>
        <a:p>
          <a:pPr>
            <a:defRPr b="1"/>
          </a:pPr>
          <a:r>
            <a:rPr lang="en-US" dirty="0"/>
            <a:t>4:30 (4:45-5:10)</a:t>
          </a:r>
        </a:p>
      </dgm:t>
    </dgm:pt>
    <dgm:pt modelId="{F77CE6F5-75D1-4658-8181-7D7822618C9E}" type="parTrans" cxnId="{1051D7A7-B962-4F3F-A5B6-242254A04277}">
      <dgm:prSet/>
      <dgm:spPr/>
      <dgm:t>
        <a:bodyPr/>
        <a:lstStyle/>
        <a:p>
          <a:endParaRPr lang="en-US"/>
        </a:p>
      </dgm:t>
    </dgm:pt>
    <dgm:pt modelId="{9BAFE35E-B9DE-4AB5-87D5-75AC67B7081D}" type="sibTrans" cxnId="{1051D7A7-B962-4F3F-A5B6-242254A04277}">
      <dgm:prSet/>
      <dgm:spPr/>
      <dgm:t>
        <a:bodyPr/>
        <a:lstStyle/>
        <a:p>
          <a:endParaRPr lang="en-US"/>
        </a:p>
      </dgm:t>
    </dgm:pt>
    <dgm:pt modelId="{EF1BB31F-C0AE-4C35-BB7E-B60062D2B96C}">
      <dgm:prSet/>
      <dgm:spPr/>
      <dgm:t>
        <a:bodyPr/>
        <a:lstStyle/>
        <a:p>
          <a:r>
            <a:rPr lang="en-US" dirty="0"/>
            <a:t>Open → Same-day f/u after 4 </a:t>
          </a:r>
          <a:r>
            <a:rPr lang="en-US" dirty="0" err="1"/>
            <a:t>mos</a:t>
          </a:r>
          <a:endParaRPr lang="en-US" dirty="0"/>
        </a:p>
      </dgm:t>
    </dgm:pt>
    <dgm:pt modelId="{8B469A46-1016-42C9-A8E2-259E6517C2FB}" type="parTrans" cxnId="{394E5FD4-324B-49C7-BBE8-835F7DC181CB}">
      <dgm:prSet/>
      <dgm:spPr/>
      <dgm:t>
        <a:bodyPr/>
        <a:lstStyle/>
        <a:p>
          <a:endParaRPr lang="en-US"/>
        </a:p>
      </dgm:t>
    </dgm:pt>
    <dgm:pt modelId="{DB8C6F84-13DC-402B-B55C-D397F7B413BF}" type="sibTrans" cxnId="{394E5FD4-324B-49C7-BBE8-835F7DC181CB}">
      <dgm:prSet/>
      <dgm:spPr/>
      <dgm:t>
        <a:bodyPr/>
        <a:lstStyle/>
        <a:p>
          <a:endParaRPr lang="en-US"/>
        </a:p>
      </dgm:t>
    </dgm:pt>
    <dgm:pt modelId="{F0376F3A-B45D-419D-872B-273FBE836328}">
      <dgm:prSet/>
      <dgm:spPr/>
      <dgm:t>
        <a:bodyPr/>
        <a:lstStyle/>
        <a:p>
          <a:r>
            <a:rPr lang="en-US"/>
            <a:t>20 y/o seeking disability for PTSD, dep</a:t>
          </a:r>
        </a:p>
      </dgm:t>
    </dgm:pt>
    <dgm:pt modelId="{3A33981C-5F49-40A6-9A07-7CDB84D836B5}" type="parTrans" cxnId="{69C93ADF-06DF-42A2-AD7A-B75EE66C2669}">
      <dgm:prSet/>
      <dgm:spPr/>
      <dgm:t>
        <a:bodyPr/>
        <a:lstStyle/>
        <a:p>
          <a:endParaRPr lang="en-US"/>
        </a:p>
      </dgm:t>
    </dgm:pt>
    <dgm:pt modelId="{B91861F3-A7B9-4E22-8C30-62A64F2B21BA}" type="sibTrans" cxnId="{69C93ADF-06DF-42A2-AD7A-B75EE66C2669}">
      <dgm:prSet/>
      <dgm:spPr/>
      <dgm:t>
        <a:bodyPr/>
        <a:lstStyle/>
        <a:p>
          <a:endParaRPr lang="en-US"/>
        </a:p>
      </dgm:t>
    </dgm:pt>
    <dgm:pt modelId="{F2A16FE4-656C-A740-A92E-178D7193FB8C}" type="pres">
      <dgm:prSet presAssocID="{0733AF6E-AC95-4F4D-8286-423B29301FAD}" presName="root" presStyleCnt="0">
        <dgm:presLayoutVars>
          <dgm:chMax/>
          <dgm:chPref/>
          <dgm:animLvl val="lvl"/>
        </dgm:presLayoutVars>
      </dgm:prSet>
      <dgm:spPr/>
      <dgm:t>
        <a:bodyPr/>
        <a:lstStyle/>
        <a:p>
          <a:endParaRPr lang="en-US"/>
        </a:p>
      </dgm:t>
    </dgm:pt>
    <dgm:pt modelId="{BC3A0761-95D5-2743-9D26-70DA65258510}" type="pres">
      <dgm:prSet presAssocID="{0733AF6E-AC95-4F4D-8286-423B29301FAD}" presName="divider" presStyleLbl="fgAcc1" presStyleIdx="0" presStyleCnt="1"/>
      <dgm:spPr/>
    </dgm:pt>
    <dgm:pt modelId="{20AB6D14-30FC-AD4C-A089-A926FA10066B}" type="pres">
      <dgm:prSet presAssocID="{0733AF6E-AC95-4F4D-8286-423B29301FAD}" presName="nodes" presStyleCnt="0">
        <dgm:presLayoutVars>
          <dgm:chMax/>
          <dgm:chPref/>
          <dgm:animLvl val="lvl"/>
        </dgm:presLayoutVars>
      </dgm:prSet>
      <dgm:spPr/>
    </dgm:pt>
    <dgm:pt modelId="{592C4FFA-C2F4-8948-824B-9C9D38DC1961}" type="pres">
      <dgm:prSet presAssocID="{AF553788-7861-4E6E-8DF3-0805CAE9F472}" presName="composite" presStyleCnt="0"/>
      <dgm:spPr/>
    </dgm:pt>
    <dgm:pt modelId="{716B75D3-E2D5-BF45-BECD-C08BEC707965}" type="pres">
      <dgm:prSet presAssocID="{AF553788-7861-4E6E-8DF3-0805CAE9F472}" presName="L1TextContainer" presStyleLbl="alignNode1" presStyleIdx="0" presStyleCnt="4">
        <dgm:presLayoutVars>
          <dgm:chMax val="1"/>
          <dgm:chPref val="1"/>
          <dgm:bulletEnabled val="1"/>
        </dgm:presLayoutVars>
      </dgm:prSet>
      <dgm:spPr/>
      <dgm:t>
        <a:bodyPr/>
        <a:lstStyle/>
        <a:p>
          <a:endParaRPr lang="en-US"/>
        </a:p>
      </dgm:t>
    </dgm:pt>
    <dgm:pt modelId="{98451CF5-70C0-8B44-BC78-5DDA60B713B3}" type="pres">
      <dgm:prSet presAssocID="{AF553788-7861-4E6E-8DF3-0805CAE9F472}" presName="L2TextContainerWrapper" presStyleCnt="0">
        <dgm:presLayoutVars>
          <dgm:bulletEnabled val="1"/>
        </dgm:presLayoutVars>
      </dgm:prSet>
      <dgm:spPr/>
    </dgm:pt>
    <dgm:pt modelId="{606CEFCE-DFB6-5048-B3F8-B49229629633}" type="pres">
      <dgm:prSet presAssocID="{AF553788-7861-4E6E-8DF3-0805CAE9F472}" presName="L2TextContainer" presStyleLbl="bgAccFollowNode1" presStyleIdx="0" presStyleCnt="4"/>
      <dgm:spPr/>
      <dgm:t>
        <a:bodyPr/>
        <a:lstStyle/>
        <a:p>
          <a:endParaRPr lang="en-US"/>
        </a:p>
      </dgm:t>
    </dgm:pt>
    <dgm:pt modelId="{33C73615-56EF-2940-9485-3CDB1BC4AA12}" type="pres">
      <dgm:prSet presAssocID="{AF553788-7861-4E6E-8DF3-0805CAE9F472}" presName="FlexibleEmptyPlaceHolder" presStyleCnt="0"/>
      <dgm:spPr/>
    </dgm:pt>
    <dgm:pt modelId="{B5C9D57E-884B-8049-8170-658E07D3E907}" type="pres">
      <dgm:prSet presAssocID="{AF553788-7861-4E6E-8DF3-0805CAE9F472}" presName="ConnectLine" presStyleLbl="sibTrans1D1" presStyleIdx="0" presStyleCnt="4"/>
      <dgm:spPr/>
    </dgm:pt>
    <dgm:pt modelId="{0EDCDDB0-CA72-8C44-824B-33A5A1DC51A3}" type="pres">
      <dgm:prSet presAssocID="{AF553788-7861-4E6E-8DF3-0805CAE9F472}"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217F4A0-8C25-FA4F-8135-A3C1604BBE5B}" type="pres">
      <dgm:prSet presAssocID="{AF553788-7861-4E6E-8DF3-0805CAE9F472}" presName="EmptyPlaceHolder" presStyleCnt="0"/>
      <dgm:spPr/>
    </dgm:pt>
    <dgm:pt modelId="{C98D87C0-CEC6-F246-A105-DF31E96256D2}" type="pres">
      <dgm:prSet presAssocID="{EE2A239D-BCDB-4CD4-B930-093C9849B28C}" presName="spaceBetweenRectangles" presStyleCnt="0"/>
      <dgm:spPr/>
    </dgm:pt>
    <dgm:pt modelId="{C0A90464-A49D-114C-8E83-63C5F2979B84}" type="pres">
      <dgm:prSet presAssocID="{1638484C-6DA8-49F5-805C-529EEB45E65D}" presName="composite" presStyleCnt="0"/>
      <dgm:spPr/>
    </dgm:pt>
    <dgm:pt modelId="{B98C3FDC-A975-154A-96B1-A568A8A5A835}" type="pres">
      <dgm:prSet presAssocID="{1638484C-6DA8-49F5-805C-529EEB45E65D}" presName="L1TextContainer" presStyleLbl="alignNode1" presStyleIdx="1" presStyleCnt="4">
        <dgm:presLayoutVars>
          <dgm:chMax val="1"/>
          <dgm:chPref val="1"/>
          <dgm:bulletEnabled val="1"/>
        </dgm:presLayoutVars>
      </dgm:prSet>
      <dgm:spPr/>
      <dgm:t>
        <a:bodyPr/>
        <a:lstStyle/>
        <a:p>
          <a:endParaRPr lang="en-US"/>
        </a:p>
      </dgm:t>
    </dgm:pt>
    <dgm:pt modelId="{C7D4E2AB-C22B-0548-AC35-06020BBD2525}" type="pres">
      <dgm:prSet presAssocID="{1638484C-6DA8-49F5-805C-529EEB45E65D}" presName="L2TextContainerWrapper" presStyleCnt="0">
        <dgm:presLayoutVars>
          <dgm:bulletEnabled val="1"/>
        </dgm:presLayoutVars>
      </dgm:prSet>
      <dgm:spPr/>
    </dgm:pt>
    <dgm:pt modelId="{AA3FBDDF-CE1F-4846-AC16-4CEFA0B21FFA}" type="pres">
      <dgm:prSet presAssocID="{1638484C-6DA8-49F5-805C-529EEB45E65D}" presName="L2TextContainer" presStyleLbl="bgAccFollowNode1" presStyleIdx="1" presStyleCnt="4"/>
      <dgm:spPr/>
      <dgm:t>
        <a:bodyPr/>
        <a:lstStyle/>
        <a:p>
          <a:endParaRPr lang="en-US"/>
        </a:p>
      </dgm:t>
    </dgm:pt>
    <dgm:pt modelId="{67CFEE70-375C-4442-88BA-E3DA51074DA1}" type="pres">
      <dgm:prSet presAssocID="{1638484C-6DA8-49F5-805C-529EEB45E65D}" presName="FlexibleEmptyPlaceHolder" presStyleCnt="0"/>
      <dgm:spPr/>
    </dgm:pt>
    <dgm:pt modelId="{B7F23E2F-06FE-6E47-9FC4-FCF95E53AEA9}" type="pres">
      <dgm:prSet presAssocID="{1638484C-6DA8-49F5-805C-529EEB45E65D}" presName="ConnectLine" presStyleLbl="sibTrans1D1" presStyleIdx="1" presStyleCnt="4"/>
      <dgm:spPr/>
    </dgm:pt>
    <dgm:pt modelId="{F8999088-8F75-4041-9FA3-E80705B65050}" type="pres">
      <dgm:prSet presAssocID="{1638484C-6DA8-49F5-805C-529EEB45E65D}" presName="ConnectorPoint" presStyleLbl="node1" presStyleIdx="1"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7B5C128-B184-1C4C-BE67-68708C0B7C8C}" type="pres">
      <dgm:prSet presAssocID="{1638484C-6DA8-49F5-805C-529EEB45E65D}" presName="EmptyPlaceHolder" presStyleCnt="0"/>
      <dgm:spPr/>
    </dgm:pt>
    <dgm:pt modelId="{C9023E68-FAAD-8A43-84C6-8451DEEBFA1D}" type="pres">
      <dgm:prSet presAssocID="{4370DE2F-F742-41F2-93E4-25C6C6E6F796}" presName="spaceBetweenRectangles" presStyleCnt="0"/>
      <dgm:spPr/>
    </dgm:pt>
    <dgm:pt modelId="{5AB506E0-8A78-F04D-BA34-DAA1A62A68E7}" type="pres">
      <dgm:prSet presAssocID="{5DE4D9CF-559B-4518-B881-C2BE1C75A809}" presName="composite" presStyleCnt="0"/>
      <dgm:spPr/>
    </dgm:pt>
    <dgm:pt modelId="{F5710B92-A201-EB46-896D-53741E62BF4D}" type="pres">
      <dgm:prSet presAssocID="{5DE4D9CF-559B-4518-B881-C2BE1C75A809}" presName="L1TextContainer" presStyleLbl="alignNode1" presStyleIdx="2" presStyleCnt="4">
        <dgm:presLayoutVars>
          <dgm:chMax val="1"/>
          <dgm:chPref val="1"/>
          <dgm:bulletEnabled val="1"/>
        </dgm:presLayoutVars>
      </dgm:prSet>
      <dgm:spPr/>
      <dgm:t>
        <a:bodyPr/>
        <a:lstStyle/>
        <a:p>
          <a:endParaRPr lang="en-US"/>
        </a:p>
      </dgm:t>
    </dgm:pt>
    <dgm:pt modelId="{4BC287EF-BA1E-EF47-A3F8-317B846C373E}" type="pres">
      <dgm:prSet presAssocID="{5DE4D9CF-559B-4518-B881-C2BE1C75A809}" presName="L2TextContainerWrapper" presStyleCnt="0">
        <dgm:presLayoutVars>
          <dgm:bulletEnabled val="1"/>
        </dgm:presLayoutVars>
      </dgm:prSet>
      <dgm:spPr/>
    </dgm:pt>
    <dgm:pt modelId="{85D32586-8785-5A42-BCDA-A6BAC905A000}" type="pres">
      <dgm:prSet presAssocID="{5DE4D9CF-559B-4518-B881-C2BE1C75A809}" presName="L2TextContainer" presStyleLbl="bgAccFollowNode1" presStyleIdx="2" presStyleCnt="4"/>
      <dgm:spPr/>
      <dgm:t>
        <a:bodyPr/>
        <a:lstStyle/>
        <a:p>
          <a:endParaRPr lang="en-US"/>
        </a:p>
      </dgm:t>
    </dgm:pt>
    <dgm:pt modelId="{2DD1A376-051D-6E41-A3BF-860A9C589CD9}" type="pres">
      <dgm:prSet presAssocID="{5DE4D9CF-559B-4518-B881-C2BE1C75A809}" presName="FlexibleEmptyPlaceHolder" presStyleCnt="0"/>
      <dgm:spPr/>
    </dgm:pt>
    <dgm:pt modelId="{92E0AF24-9D9A-F042-AEC6-5E5316A40493}" type="pres">
      <dgm:prSet presAssocID="{5DE4D9CF-559B-4518-B881-C2BE1C75A809}" presName="ConnectLine" presStyleLbl="sibTrans1D1" presStyleIdx="2" presStyleCnt="4"/>
      <dgm:spPr/>
    </dgm:pt>
    <dgm:pt modelId="{342430CD-DA08-A14E-9C86-E3EA09AE3A50}" type="pres">
      <dgm:prSet presAssocID="{5DE4D9CF-559B-4518-B881-C2BE1C75A809}" presName="ConnectorPoint" presStyleLbl="node1" presStyleIdx="2"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824B826-F898-E64A-955E-52E50BFD5710}" type="pres">
      <dgm:prSet presAssocID="{5DE4D9CF-559B-4518-B881-C2BE1C75A809}" presName="EmptyPlaceHolder" presStyleCnt="0"/>
      <dgm:spPr/>
    </dgm:pt>
    <dgm:pt modelId="{4EE85017-9B5F-9045-A261-18AE926E63A5}" type="pres">
      <dgm:prSet presAssocID="{5F28FD52-B81A-46D3-8282-BE1E9A0773DC}" presName="spaceBetweenRectangles" presStyleCnt="0"/>
      <dgm:spPr/>
    </dgm:pt>
    <dgm:pt modelId="{B5DEE090-59C3-4B4C-B827-B3B7DBC1FB05}" type="pres">
      <dgm:prSet presAssocID="{967F2159-418E-4C76-B90A-97A332496A01}" presName="composite" presStyleCnt="0"/>
      <dgm:spPr/>
    </dgm:pt>
    <dgm:pt modelId="{73BC809F-D507-6842-9879-A239A4E54FEE}" type="pres">
      <dgm:prSet presAssocID="{967F2159-418E-4C76-B90A-97A332496A01}" presName="L1TextContainer" presStyleLbl="alignNode1" presStyleIdx="3" presStyleCnt="4">
        <dgm:presLayoutVars>
          <dgm:chMax val="1"/>
          <dgm:chPref val="1"/>
          <dgm:bulletEnabled val="1"/>
        </dgm:presLayoutVars>
      </dgm:prSet>
      <dgm:spPr/>
      <dgm:t>
        <a:bodyPr/>
        <a:lstStyle/>
        <a:p>
          <a:endParaRPr lang="en-US"/>
        </a:p>
      </dgm:t>
    </dgm:pt>
    <dgm:pt modelId="{A74FE7D3-21C0-0A46-BD6F-FF17301852F3}" type="pres">
      <dgm:prSet presAssocID="{967F2159-418E-4C76-B90A-97A332496A01}" presName="L2TextContainerWrapper" presStyleCnt="0">
        <dgm:presLayoutVars>
          <dgm:bulletEnabled val="1"/>
        </dgm:presLayoutVars>
      </dgm:prSet>
      <dgm:spPr/>
    </dgm:pt>
    <dgm:pt modelId="{363DD4C4-5FA7-534E-A3E4-E875E3849D8D}" type="pres">
      <dgm:prSet presAssocID="{967F2159-418E-4C76-B90A-97A332496A01}" presName="L2TextContainer" presStyleLbl="bgAccFollowNode1" presStyleIdx="3" presStyleCnt="4"/>
      <dgm:spPr/>
      <dgm:t>
        <a:bodyPr/>
        <a:lstStyle/>
        <a:p>
          <a:endParaRPr lang="en-US"/>
        </a:p>
      </dgm:t>
    </dgm:pt>
    <dgm:pt modelId="{B2146393-DD57-4A49-920D-EF46D37E44D8}" type="pres">
      <dgm:prSet presAssocID="{967F2159-418E-4C76-B90A-97A332496A01}" presName="FlexibleEmptyPlaceHolder" presStyleCnt="0"/>
      <dgm:spPr/>
    </dgm:pt>
    <dgm:pt modelId="{ECBDB208-6515-FB44-B2BA-5112B688ED34}" type="pres">
      <dgm:prSet presAssocID="{967F2159-418E-4C76-B90A-97A332496A01}" presName="ConnectLine" presStyleLbl="sibTrans1D1" presStyleIdx="3" presStyleCnt="4"/>
      <dgm:spPr/>
    </dgm:pt>
    <dgm:pt modelId="{8E127525-427A-DA4A-9A4E-0EFB9C14A946}" type="pres">
      <dgm:prSet presAssocID="{967F2159-418E-4C76-B90A-97A332496A01}" presName="ConnectorPoint" presStyleLbl="node1" presStyleIdx="3"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D634F63-697E-BC4E-BDCB-76AA5198ADAA}" type="pres">
      <dgm:prSet presAssocID="{967F2159-418E-4C76-B90A-97A332496A01}" presName="EmptyPlaceHolder" presStyleCnt="0"/>
      <dgm:spPr/>
    </dgm:pt>
  </dgm:ptLst>
  <dgm:cxnLst>
    <dgm:cxn modelId="{1051D7A7-B962-4F3F-A5B6-242254A04277}" srcId="{0733AF6E-AC95-4F4D-8286-423B29301FAD}" destId="{967F2159-418E-4C76-B90A-97A332496A01}" srcOrd="3" destOrd="0" parTransId="{F77CE6F5-75D1-4658-8181-7D7822618C9E}" sibTransId="{9BAFE35E-B9DE-4AB5-87D5-75AC67B7081D}"/>
    <dgm:cxn modelId="{4F9782BA-23F5-4E77-B78E-4C78A26E765E}" srcId="{0733AF6E-AC95-4F4D-8286-423B29301FAD}" destId="{1638484C-6DA8-49F5-805C-529EEB45E65D}" srcOrd="1" destOrd="0" parTransId="{DF7310B1-2ECE-463B-B7DB-1562E8F659D6}" sibTransId="{4370DE2F-F742-41F2-93E4-25C6C6E6F796}"/>
    <dgm:cxn modelId="{21D84680-EC16-4642-AC4D-6140E0778F01}" srcId="{5DE4D9CF-559B-4518-B881-C2BE1C75A809}" destId="{FE2E766D-661C-47C3-9325-75AC054ED4E2}" srcOrd="0" destOrd="0" parTransId="{76E4B9FC-DD36-44E6-83EA-440F8C87FA37}" sibTransId="{75A1EAF3-D057-45C1-B892-498A81C7F3F9}"/>
    <dgm:cxn modelId="{AC6816DB-C821-47E4-B7C5-CAFDB3430E29}" srcId="{03C16CC5-61C0-4A9E-AFC1-0F414F9E2253}" destId="{78D7028C-8C38-4C41-93B0-1372A9F2659C}" srcOrd="0" destOrd="0" parTransId="{A4B65B2E-6E36-4A9A-BC47-93EEE31614DF}" sibTransId="{B422D5E6-FB0D-477B-AAB1-78C6295C760D}"/>
    <dgm:cxn modelId="{000031BD-5384-424D-AF0C-4CF04A208711}" type="presOf" srcId="{03C16CC5-61C0-4A9E-AFC1-0F414F9E2253}" destId="{AA3FBDDF-CE1F-4846-AC16-4CEFA0B21FFA}" srcOrd="0" destOrd="0" presId="urn:microsoft.com/office/officeart/2017/3/layout/HorizontalLabelsTimeline"/>
    <dgm:cxn modelId="{394E5FD4-324B-49C7-BBE8-835F7DC181CB}" srcId="{967F2159-418E-4C76-B90A-97A332496A01}" destId="{EF1BB31F-C0AE-4C35-BB7E-B60062D2B96C}" srcOrd="0" destOrd="0" parTransId="{8B469A46-1016-42C9-A8E2-259E6517C2FB}" sibTransId="{DB8C6F84-13DC-402B-B55C-D397F7B413BF}"/>
    <dgm:cxn modelId="{2CEEC009-257E-45A0-A25D-C4DC01B9226B}" srcId="{F294BAC4-FB84-47AE-9E8A-CC14D6D2D5A0}" destId="{4938E661-7653-45CE-9B1E-7731CBFDF9B1}" srcOrd="0" destOrd="0" parTransId="{43CDDF88-586E-4E68-BA4F-14F42CAA6F45}" sibTransId="{3CCAC12B-E5CA-485C-998C-4BFF2D920976}"/>
    <dgm:cxn modelId="{C64879ED-88C9-BE4F-B567-688AB8318BCF}" type="presOf" srcId="{EF1BB31F-C0AE-4C35-BB7E-B60062D2B96C}" destId="{363DD4C4-5FA7-534E-A3E4-E875E3849D8D}" srcOrd="0" destOrd="0" presId="urn:microsoft.com/office/officeart/2017/3/layout/HorizontalLabelsTimeline"/>
    <dgm:cxn modelId="{76F5434E-DF33-4C6F-8C51-5558765F2C82}" srcId="{0733AF6E-AC95-4F4D-8286-423B29301FAD}" destId="{5DE4D9CF-559B-4518-B881-C2BE1C75A809}" srcOrd="2" destOrd="0" parTransId="{15484006-3928-47E3-8D92-0936EFC56F51}" sibTransId="{5F28FD52-B81A-46D3-8282-BE1E9A0773DC}"/>
    <dgm:cxn modelId="{69C93ADF-06DF-42A2-AD7A-B75EE66C2669}" srcId="{EF1BB31F-C0AE-4C35-BB7E-B60062D2B96C}" destId="{F0376F3A-B45D-419D-872B-273FBE836328}" srcOrd="0" destOrd="0" parTransId="{3A33981C-5F49-40A6-9A07-7CDB84D836B5}" sibTransId="{B91861F3-A7B9-4E22-8C30-62A64F2B21BA}"/>
    <dgm:cxn modelId="{9F7296D5-825A-074F-8DA0-BE5932AB6568}" type="presOf" srcId="{1638484C-6DA8-49F5-805C-529EEB45E65D}" destId="{B98C3FDC-A975-154A-96B1-A568A8A5A835}" srcOrd="0" destOrd="0" presId="urn:microsoft.com/office/officeart/2017/3/layout/HorizontalLabelsTimeline"/>
    <dgm:cxn modelId="{76821F87-DDB1-475B-9F07-34EAD82E4840}" srcId="{0733AF6E-AC95-4F4D-8286-423B29301FAD}" destId="{AF553788-7861-4E6E-8DF3-0805CAE9F472}" srcOrd="0" destOrd="0" parTransId="{481126BC-F47D-4A68-B924-833DADE5E7EC}" sibTransId="{EE2A239D-BCDB-4CD4-B930-093C9849B28C}"/>
    <dgm:cxn modelId="{301C91F1-0739-4045-812D-D9E64D03288D}" srcId="{1638484C-6DA8-49F5-805C-529EEB45E65D}" destId="{03C16CC5-61C0-4A9E-AFC1-0F414F9E2253}" srcOrd="0" destOrd="0" parTransId="{974ACC99-FD6A-40AF-A52E-0D8CD2F4DA45}" sibTransId="{151C1F0C-970B-4B67-AFAC-BCA4845A87A2}"/>
    <dgm:cxn modelId="{8C86C17B-A2F8-124B-9FA7-B11382739BCC}" type="presOf" srcId="{5DE4D9CF-559B-4518-B881-C2BE1C75A809}" destId="{F5710B92-A201-EB46-896D-53741E62BF4D}" srcOrd="0" destOrd="0" presId="urn:microsoft.com/office/officeart/2017/3/layout/HorizontalLabelsTimeline"/>
    <dgm:cxn modelId="{09F0B7A6-017C-FD4F-ACEE-704888717D57}" type="presOf" srcId="{78D7028C-8C38-4C41-93B0-1372A9F2659C}" destId="{AA3FBDDF-CE1F-4846-AC16-4CEFA0B21FFA}" srcOrd="0" destOrd="1" presId="urn:microsoft.com/office/officeart/2017/3/layout/HorizontalLabelsTimeline"/>
    <dgm:cxn modelId="{8659CF4D-8A5F-3246-BE54-0CBFDEB40CC3}" type="presOf" srcId="{0733AF6E-AC95-4F4D-8286-423B29301FAD}" destId="{F2A16FE4-656C-A740-A92E-178D7193FB8C}" srcOrd="0" destOrd="0" presId="urn:microsoft.com/office/officeart/2017/3/layout/HorizontalLabelsTimeline"/>
    <dgm:cxn modelId="{E3771CEB-1AF5-BD4B-9495-1B5B694B3876}" type="presOf" srcId="{4938E661-7653-45CE-9B1E-7731CBFDF9B1}" destId="{606CEFCE-DFB6-5048-B3F8-B49229629633}" srcOrd="0" destOrd="1" presId="urn:microsoft.com/office/officeart/2017/3/layout/HorizontalLabelsTimeline"/>
    <dgm:cxn modelId="{838B3A7A-2540-4D34-993E-7010478BDF7F}" srcId="{FE2E766D-661C-47C3-9325-75AC054ED4E2}" destId="{9BC16131-B95A-4666-B72B-2AE9327D169C}" srcOrd="0" destOrd="0" parTransId="{C6901068-B085-4A0C-8480-11A57313BB5B}" sibTransId="{D85AA6C6-E45D-4573-ADC9-6A0BBDD089E9}"/>
    <dgm:cxn modelId="{082913D3-7E7D-844A-8461-7156228CB70A}" type="presOf" srcId="{9BC16131-B95A-4666-B72B-2AE9327D169C}" destId="{85D32586-8785-5A42-BCDA-A6BAC905A000}" srcOrd="0" destOrd="1" presId="urn:microsoft.com/office/officeart/2017/3/layout/HorizontalLabelsTimeline"/>
    <dgm:cxn modelId="{2E9178EF-D07C-A74C-95F7-31F55073BC15}" type="presOf" srcId="{F294BAC4-FB84-47AE-9E8A-CC14D6D2D5A0}" destId="{606CEFCE-DFB6-5048-B3F8-B49229629633}" srcOrd="0" destOrd="0" presId="urn:microsoft.com/office/officeart/2017/3/layout/HorizontalLabelsTimeline"/>
    <dgm:cxn modelId="{46F0D2ED-0219-4B47-9DA3-71A2FDD19DE5}" type="presOf" srcId="{FE2E766D-661C-47C3-9325-75AC054ED4E2}" destId="{85D32586-8785-5A42-BCDA-A6BAC905A000}" srcOrd="0" destOrd="0" presId="urn:microsoft.com/office/officeart/2017/3/layout/HorizontalLabelsTimeline"/>
    <dgm:cxn modelId="{E3E7EB17-4139-794A-A185-9081B557E8AB}" type="presOf" srcId="{AF553788-7861-4E6E-8DF3-0805CAE9F472}" destId="{716B75D3-E2D5-BF45-BECD-C08BEC707965}" srcOrd="0" destOrd="0" presId="urn:microsoft.com/office/officeart/2017/3/layout/HorizontalLabelsTimeline"/>
    <dgm:cxn modelId="{BE34DB81-BEAD-8245-9349-56E81FF1FBE6}" type="presOf" srcId="{967F2159-418E-4C76-B90A-97A332496A01}" destId="{73BC809F-D507-6842-9879-A239A4E54FEE}" srcOrd="0" destOrd="0" presId="urn:microsoft.com/office/officeart/2017/3/layout/HorizontalLabelsTimeline"/>
    <dgm:cxn modelId="{47918321-C985-4BAB-BD16-74C0291A3356}" srcId="{AF553788-7861-4E6E-8DF3-0805CAE9F472}" destId="{F294BAC4-FB84-47AE-9E8A-CC14D6D2D5A0}" srcOrd="0" destOrd="0" parTransId="{FA5A1648-5267-4E03-BC19-86ADB44B4036}" sibTransId="{91ECA4CF-3FB9-4235-9059-D0DCD7F5B0A2}"/>
    <dgm:cxn modelId="{E2420BCD-0A3A-9847-AEC8-F26E6943CE1D}" type="presOf" srcId="{F0376F3A-B45D-419D-872B-273FBE836328}" destId="{363DD4C4-5FA7-534E-A3E4-E875E3849D8D}" srcOrd="0" destOrd="1" presId="urn:microsoft.com/office/officeart/2017/3/layout/HorizontalLabelsTimeline"/>
    <dgm:cxn modelId="{1355F697-545D-474E-80ED-698821E10034}" type="presParOf" srcId="{F2A16FE4-656C-A740-A92E-178D7193FB8C}" destId="{BC3A0761-95D5-2743-9D26-70DA65258510}" srcOrd="0" destOrd="0" presId="urn:microsoft.com/office/officeart/2017/3/layout/HorizontalLabelsTimeline"/>
    <dgm:cxn modelId="{560EB149-4E76-E54D-A5A7-A2C9E98E94F9}" type="presParOf" srcId="{F2A16FE4-656C-A740-A92E-178D7193FB8C}" destId="{20AB6D14-30FC-AD4C-A089-A926FA10066B}" srcOrd="1" destOrd="0" presId="urn:microsoft.com/office/officeart/2017/3/layout/HorizontalLabelsTimeline"/>
    <dgm:cxn modelId="{4EA5C3E7-7816-9349-9006-2666D08CD371}" type="presParOf" srcId="{20AB6D14-30FC-AD4C-A089-A926FA10066B}" destId="{592C4FFA-C2F4-8948-824B-9C9D38DC1961}" srcOrd="0" destOrd="0" presId="urn:microsoft.com/office/officeart/2017/3/layout/HorizontalLabelsTimeline"/>
    <dgm:cxn modelId="{EE244044-2807-1141-8339-B4CE450F78C0}" type="presParOf" srcId="{592C4FFA-C2F4-8948-824B-9C9D38DC1961}" destId="{716B75D3-E2D5-BF45-BECD-C08BEC707965}" srcOrd="0" destOrd="0" presId="urn:microsoft.com/office/officeart/2017/3/layout/HorizontalLabelsTimeline"/>
    <dgm:cxn modelId="{AE630D24-897B-064E-AB4C-F93ADF04276E}" type="presParOf" srcId="{592C4FFA-C2F4-8948-824B-9C9D38DC1961}" destId="{98451CF5-70C0-8B44-BC78-5DDA60B713B3}" srcOrd="1" destOrd="0" presId="urn:microsoft.com/office/officeart/2017/3/layout/HorizontalLabelsTimeline"/>
    <dgm:cxn modelId="{A63ABB97-9B9B-7A41-9EA3-2EDD33CED556}" type="presParOf" srcId="{98451CF5-70C0-8B44-BC78-5DDA60B713B3}" destId="{606CEFCE-DFB6-5048-B3F8-B49229629633}" srcOrd="0" destOrd="0" presId="urn:microsoft.com/office/officeart/2017/3/layout/HorizontalLabelsTimeline"/>
    <dgm:cxn modelId="{AB3FC864-2C53-FB47-B264-DCFA0932CF37}" type="presParOf" srcId="{98451CF5-70C0-8B44-BC78-5DDA60B713B3}" destId="{33C73615-56EF-2940-9485-3CDB1BC4AA12}" srcOrd="1" destOrd="0" presId="urn:microsoft.com/office/officeart/2017/3/layout/HorizontalLabelsTimeline"/>
    <dgm:cxn modelId="{2DF2DE14-6343-DB40-962A-878842D7994B}" type="presParOf" srcId="{592C4FFA-C2F4-8948-824B-9C9D38DC1961}" destId="{B5C9D57E-884B-8049-8170-658E07D3E907}" srcOrd="2" destOrd="0" presId="urn:microsoft.com/office/officeart/2017/3/layout/HorizontalLabelsTimeline"/>
    <dgm:cxn modelId="{BD22D9A6-8758-DF4A-ACBA-43BCE6D9084B}" type="presParOf" srcId="{592C4FFA-C2F4-8948-824B-9C9D38DC1961}" destId="{0EDCDDB0-CA72-8C44-824B-33A5A1DC51A3}" srcOrd="3" destOrd="0" presId="urn:microsoft.com/office/officeart/2017/3/layout/HorizontalLabelsTimeline"/>
    <dgm:cxn modelId="{FCA56852-575F-BC4F-8DAA-28327B486253}" type="presParOf" srcId="{592C4FFA-C2F4-8948-824B-9C9D38DC1961}" destId="{F217F4A0-8C25-FA4F-8135-A3C1604BBE5B}" srcOrd="4" destOrd="0" presId="urn:microsoft.com/office/officeart/2017/3/layout/HorizontalLabelsTimeline"/>
    <dgm:cxn modelId="{B55E921A-5983-3546-9E7A-C4A2041E0854}" type="presParOf" srcId="{20AB6D14-30FC-AD4C-A089-A926FA10066B}" destId="{C98D87C0-CEC6-F246-A105-DF31E96256D2}" srcOrd="1" destOrd="0" presId="urn:microsoft.com/office/officeart/2017/3/layout/HorizontalLabelsTimeline"/>
    <dgm:cxn modelId="{02AD1F7D-8762-B448-BF9B-E57B2D692B32}" type="presParOf" srcId="{20AB6D14-30FC-AD4C-A089-A926FA10066B}" destId="{C0A90464-A49D-114C-8E83-63C5F2979B84}" srcOrd="2" destOrd="0" presId="urn:microsoft.com/office/officeart/2017/3/layout/HorizontalLabelsTimeline"/>
    <dgm:cxn modelId="{8B8D5BF4-2464-3D4F-AA9C-B2BAA91C23EF}" type="presParOf" srcId="{C0A90464-A49D-114C-8E83-63C5F2979B84}" destId="{B98C3FDC-A975-154A-96B1-A568A8A5A835}" srcOrd="0" destOrd="0" presId="urn:microsoft.com/office/officeart/2017/3/layout/HorizontalLabelsTimeline"/>
    <dgm:cxn modelId="{F6A719ED-7118-7C48-BF25-9A89615586FB}" type="presParOf" srcId="{C0A90464-A49D-114C-8E83-63C5F2979B84}" destId="{C7D4E2AB-C22B-0548-AC35-06020BBD2525}" srcOrd="1" destOrd="0" presId="urn:microsoft.com/office/officeart/2017/3/layout/HorizontalLabelsTimeline"/>
    <dgm:cxn modelId="{2D258965-6AC1-4E44-991D-7BB15CD80831}" type="presParOf" srcId="{C7D4E2AB-C22B-0548-AC35-06020BBD2525}" destId="{AA3FBDDF-CE1F-4846-AC16-4CEFA0B21FFA}" srcOrd="0" destOrd="0" presId="urn:microsoft.com/office/officeart/2017/3/layout/HorizontalLabelsTimeline"/>
    <dgm:cxn modelId="{D8B20CBF-A774-994D-B33A-E7A3D5A97A2E}" type="presParOf" srcId="{C7D4E2AB-C22B-0548-AC35-06020BBD2525}" destId="{67CFEE70-375C-4442-88BA-E3DA51074DA1}" srcOrd="1" destOrd="0" presId="urn:microsoft.com/office/officeart/2017/3/layout/HorizontalLabelsTimeline"/>
    <dgm:cxn modelId="{00E61BAB-F745-C54D-981C-D58716C788AC}" type="presParOf" srcId="{C0A90464-A49D-114C-8E83-63C5F2979B84}" destId="{B7F23E2F-06FE-6E47-9FC4-FCF95E53AEA9}" srcOrd="2" destOrd="0" presId="urn:microsoft.com/office/officeart/2017/3/layout/HorizontalLabelsTimeline"/>
    <dgm:cxn modelId="{D299B171-4A88-7740-8BD2-DCE01E9EA4D2}" type="presParOf" srcId="{C0A90464-A49D-114C-8E83-63C5F2979B84}" destId="{F8999088-8F75-4041-9FA3-E80705B65050}" srcOrd="3" destOrd="0" presId="urn:microsoft.com/office/officeart/2017/3/layout/HorizontalLabelsTimeline"/>
    <dgm:cxn modelId="{14C3F279-1F74-4D48-AD97-4D674D6E17CD}" type="presParOf" srcId="{C0A90464-A49D-114C-8E83-63C5F2979B84}" destId="{77B5C128-B184-1C4C-BE67-68708C0B7C8C}" srcOrd="4" destOrd="0" presId="urn:microsoft.com/office/officeart/2017/3/layout/HorizontalLabelsTimeline"/>
    <dgm:cxn modelId="{76FA0C71-2C54-2C43-8583-7D55052843CF}" type="presParOf" srcId="{20AB6D14-30FC-AD4C-A089-A926FA10066B}" destId="{C9023E68-FAAD-8A43-84C6-8451DEEBFA1D}" srcOrd="3" destOrd="0" presId="urn:microsoft.com/office/officeart/2017/3/layout/HorizontalLabelsTimeline"/>
    <dgm:cxn modelId="{4714368A-9395-9A48-A450-A5185EDD803D}" type="presParOf" srcId="{20AB6D14-30FC-AD4C-A089-A926FA10066B}" destId="{5AB506E0-8A78-F04D-BA34-DAA1A62A68E7}" srcOrd="4" destOrd="0" presId="urn:microsoft.com/office/officeart/2017/3/layout/HorizontalLabelsTimeline"/>
    <dgm:cxn modelId="{40111D58-1CAE-2C43-8EC1-742FE643FB5B}" type="presParOf" srcId="{5AB506E0-8A78-F04D-BA34-DAA1A62A68E7}" destId="{F5710B92-A201-EB46-896D-53741E62BF4D}" srcOrd="0" destOrd="0" presId="urn:microsoft.com/office/officeart/2017/3/layout/HorizontalLabelsTimeline"/>
    <dgm:cxn modelId="{71977417-EE02-1B45-8349-4DC9A339C860}" type="presParOf" srcId="{5AB506E0-8A78-F04D-BA34-DAA1A62A68E7}" destId="{4BC287EF-BA1E-EF47-A3F8-317B846C373E}" srcOrd="1" destOrd="0" presId="urn:microsoft.com/office/officeart/2017/3/layout/HorizontalLabelsTimeline"/>
    <dgm:cxn modelId="{52BA8458-3791-3E46-8CD7-1ECCA16CD861}" type="presParOf" srcId="{4BC287EF-BA1E-EF47-A3F8-317B846C373E}" destId="{85D32586-8785-5A42-BCDA-A6BAC905A000}" srcOrd="0" destOrd="0" presId="urn:microsoft.com/office/officeart/2017/3/layout/HorizontalLabelsTimeline"/>
    <dgm:cxn modelId="{1229F59F-604A-1F4E-96AF-0281AD0428DD}" type="presParOf" srcId="{4BC287EF-BA1E-EF47-A3F8-317B846C373E}" destId="{2DD1A376-051D-6E41-A3BF-860A9C589CD9}" srcOrd="1" destOrd="0" presId="urn:microsoft.com/office/officeart/2017/3/layout/HorizontalLabelsTimeline"/>
    <dgm:cxn modelId="{DEF6EAC1-9974-B94D-A26F-4D78AB0405C9}" type="presParOf" srcId="{5AB506E0-8A78-F04D-BA34-DAA1A62A68E7}" destId="{92E0AF24-9D9A-F042-AEC6-5E5316A40493}" srcOrd="2" destOrd="0" presId="urn:microsoft.com/office/officeart/2017/3/layout/HorizontalLabelsTimeline"/>
    <dgm:cxn modelId="{E00425A8-FC01-6E46-8F03-71BF875AFCDC}" type="presParOf" srcId="{5AB506E0-8A78-F04D-BA34-DAA1A62A68E7}" destId="{342430CD-DA08-A14E-9C86-E3EA09AE3A50}" srcOrd="3" destOrd="0" presId="urn:microsoft.com/office/officeart/2017/3/layout/HorizontalLabelsTimeline"/>
    <dgm:cxn modelId="{EB431416-78DB-5542-8DCE-648649707798}" type="presParOf" srcId="{5AB506E0-8A78-F04D-BA34-DAA1A62A68E7}" destId="{2824B826-F898-E64A-955E-52E50BFD5710}" srcOrd="4" destOrd="0" presId="urn:microsoft.com/office/officeart/2017/3/layout/HorizontalLabelsTimeline"/>
    <dgm:cxn modelId="{DB3FB109-1925-E34B-8138-3F24829B6568}" type="presParOf" srcId="{20AB6D14-30FC-AD4C-A089-A926FA10066B}" destId="{4EE85017-9B5F-9045-A261-18AE926E63A5}" srcOrd="5" destOrd="0" presId="urn:microsoft.com/office/officeart/2017/3/layout/HorizontalLabelsTimeline"/>
    <dgm:cxn modelId="{AC30D7EE-588A-8747-95A7-9D5A0D6F2B5E}" type="presParOf" srcId="{20AB6D14-30FC-AD4C-A089-A926FA10066B}" destId="{B5DEE090-59C3-4B4C-B827-B3B7DBC1FB05}" srcOrd="6" destOrd="0" presId="urn:microsoft.com/office/officeart/2017/3/layout/HorizontalLabelsTimeline"/>
    <dgm:cxn modelId="{BABCE1B5-9161-7046-BC4A-569F54968FD6}" type="presParOf" srcId="{B5DEE090-59C3-4B4C-B827-B3B7DBC1FB05}" destId="{73BC809F-D507-6842-9879-A239A4E54FEE}" srcOrd="0" destOrd="0" presId="urn:microsoft.com/office/officeart/2017/3/layout/HorizontalLabelsTimeline"/>
    <dgm:cxn modelId="{7A803A28-E46E-1644-88D8-CF76164B576C}" type="presParOf" srcId="{B5DEE090-59C3-4B4C-B827-B3B7DBC1FB05}" destId="{A74FE7D3-21C0-0A46-BD6F-FF17301852F3}" srcOrd="1" destOrd="0" presId="urn:microsoft.com/office/officeart/2017/3/layout/HorizontalLabelsTimeline"/>
    <dgm:cxn modelId="{B8D1703C-8BB4-7F4D-B32D-A415055474D3}" type="presParOf" srcId="{A74FE7D3-21C0-0A46-BD6F-FF17301852F3}" destId="{363DD4C4-5FA7-534E-A3E4-E875E3849D8D}" srcOrd="0" destOrd="0" presId="urn:microsoft.com/office/officeart/2017/3/layout/HorizontalLabelsTimeline"/>
    <dgm:cxn modelId="{0D6C18DD-B06F-4D4F-92AA-764BF948F685}" type="presParOf" srcId="{A74FE7D3-21C0-0A46-BD6F-FF17301852F3}" destId="{B2146393-DD57-4A49-920D-EF46D37E44D8}" srcOrd="1" destOrd="0" presId="urn:microsoft.com/office/officeart/2017/3/layout/HorizontalLabelsTimeline"/>
    <dgm:cxn modelId="{BCF68162-6D71-734D-A751-D3BFE130A2F2}" type="presParOf" srcId="{B5DEE090-59C3-4B4C-B827-B3B7DBC1FB05}" destId="{ECBDB208-6515-FB44-B2BA-5112B688ED34}" srcOrd="2" destOrd="0" presId="urn:microsoft.com/office/officeart/2017/3/layout/HorizontalLabelsTimeline"/>
    <dgm:cxn modelId="{82F394D0-0CCC-354F-8A71-647B41B9C902}" type="presParOf" srcId="{B5DEE090-59C3-4B4C-B827-B3B7DBC1FB05}" destId="{8E127525-427A-DA4A-9A4E-0EFB9C14A946}" srcOrd="3" destOrd="0" presId="urn:microsoft.com/office/officeart/2017/3/layout/HorizontalLabelsTimeline"/>
    <dgm:cxn modelId="{90C12D0B-BEDA-4241-A955-9130502BE3EB}" type="presParOf" srcId="{B5DEE090-59C3-4B4C-B827-B3B7DBC1FB05}" destId="{6D634F63-697E-BC4E-BDCB-76AA5198ADAA}"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5B094E-0F70-4A04-B56D-4CD3C64FA9A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DF31536F-FC1F-489B-B280-515BE0F9FE13}">
      <dgm:prSet/>
      <dgm:spPr/>
      <dgm:t>
        <a:bodyPr/>
        <a:lstStyle/>
        <a:p>
          <a:r>
            <a:rPr lang="en-US"/>
            <a:t>Remember the goal of making primary care better</a:t>
          </a:r>
        </a:p>
      </dgm:t>
    </dgm:pt>
    <dgm:pt modelId="{7EB9DFD1-FAFE-44BA-A113-DFFA8C7AAA3A}" type="parTrans" cxnId="{CC0E5952-EC26-42D7-A3C7-73D316EBF85E}">
      <dgm:prSet/>
      <dgm:spPr/>
      <dgm:t>
        <a:bodyPr/>
        <a:lstStyle/>
        <a:p>
          <a:endParaRPr lang="en-US"/>
        </a:p>
      </dgm:t>
    </dgm:pt>
    <dgm:pt modelId="{FD746CC9-8311-4F00-8593-1A4C72E5E4C1}" type="sibTrans" cxnId="{CC0E5952-EC26-42D7-A3C7-73D316EBF85E}">
      <dgm:prSet/>
      <dgm:spPr/>
      <dgm:t>
        <a:bodyPr/>
        <a:lstStyle/>
        <a:p>
          <a:endParaRPr lang="en-US"/>
        </a:p>
      </dgm:t>
    </dgm:pt>
    <dgm:pt modelId="{D530D71B-ED61-4075-B843-51C1DBB9DE7B}">
      <dgm:prSet/>
      <dgm:spPr/>
      <dgm:t>
        <a:bodyPr/>
        <a:lstStyle/>
        <a:p>
          <a:r>
            <a:rPr lang="en-US"/>
            <a:t>(for everyone)</a:t>
          </a:r>
        </a:p>
      </dgm:t>
    </dgm:pt>
    <dgm:pt modelId="{346CA8F3-61B3-4EE7-8C47-36546ED8C936}" type="parTrans" cxnId="{8550E8A5-BCF5-42FF-8665-35E59091EB17}">
      <dgm:prSet/>
      <dgm:spPr/>
      <dgm:t>
        <a:bodyPr/>
        <a:lstStyle/>
        <a:p>
          <a:endParaRPr lang="en-US"/>
        </a:p>
      </dgm:t>
    </dgm:pt>
    <dgm:pt modelId="{BAF7FEF6-04A0-4A9C-9FCC-E4EE7E7BBE2C}" type="sibTrans" cxnId="{8550E8A5-BCF5-42FF-8665-35E59091EB17}">
      <dgm:prSet/>
      <dgm:spPr/>
      <dgm:t>
        <a:bodyPr/>
        <a:lstStyle/>
        <a:p>
          <a:endParaRPr lang="en-US"/>
        </a:p>
      </dgm:t>
    </dgm:pt>
    <dgm:pt modelId="{DE59CCBE-83F5-4F7B-A934-88224431A514}">
      <dgm:prSet/>
      <dgm:spPr/>
      <dgm:t>
        <a:bodyPr/>
        <a:lstStyle/>
        <a:p>
          <a:r>
            <a:rPr lang="en-US"/>
            <a:t>Think like a primary care team member</a:t>
          </a:r>
        </a:p>
      </dgm:t>
    </dgm:pt>
    <dgm:pt modelId="{2547F3DA-3D54-41B3-8A93-C0F6BEF31192}" type="parTrans" cxnId="{9084794F-807D-4D22-A644-847284C4758E}">
      <dgm:prSet/>
      <dgm:spPr/>
      <dgm:t>
        <a:bodyPr/>
        <a:lstStyle/>
        <a:p>
          <a:endParaRPr lang="en-US"/>
        </a:p>
      </dgm:t>
    </dgm:pt>
    <dgm:pt modelId="{D8620B2C-47E9-48B9-B241-86416E701A02}" type="sibTrans" cxnId="{9084794F-807D-4D22-A644-847284C4758E}">
      <dgm:prSet/>
      <dgm:spPr/>
      <dgm:t>
        <a:bodyPr/>
        <a:lstStyle/>
        <a:p>
          <a:endParaRPr lang="en-US"/>
        </a:p>
      </dgm:t>
    </dgm:pt>
    <dgm:pt modelId="{46877505-A165-4606-B01D-CCA5F4ACEC5F}">
      <dgm:prSet/>
      <dgm:spPr/>
      <dgm:t>
        <a:bodyPr/>
        <a:lstStyle/>
        <a:p>
          <a:r>
            <a:rPr lang="en-US"/>
            <a:t>Population goals</a:t>
          </a:r>
        </a:p>
      </dgm:t>
    </dgm:pt>
    <dgm:pt modelId="{44FB8CD6-0B0B-4370-A5CB-7CC35B4F7205}" type="parTrans" cxnId="{C2F950D1-BCB0-4FBF-81CF-8D92C65721FE}">
      <dgm:prSet/>
      <dgm:spPr/>
      <dgm:t>
        <a:bodyPr/>
        <a:lstStyle/>
        <a:p>
          <a:endParaRPr lang="en-US"/>
        </a:p>
      </dgm:t>
    </dgm:pt>
    <dgm:pt modelId="{F7A34E01-D353-4872-ADFE-F558A3C0A4D1}" type="sibTrans" cxnId="{C2F950D1-BCB0-4FBF-81CF-8D92C65721FE}">
      <dgm:prSet/>
      <dgm:spPr/>
      <dgm:t>
        <a:bodyPr/>
        <a:lstStyle/>
        <a:p>
          <a:endParaRPr lang="en-US"/>
        </a:p>
      </dgm:t>
    </dgm:pt>
    <dgm:pt modelId="{55BAA5F7-E408-7248-A7CA-A41239CEAFED}" type="pres">
      <dgm:prSet presAssocID="{C75B094E-0F70-4A04-B56D-4CD3C64FA9A7}" presName="linear" presStyleCnt="0">
        <dgm:presLayoutVars>
          <dgm:animLvl val="lvl"/>
          <dgm:resizeHandles val="exact"/>
        </dgm:presLayoutVars>
      </dgm:prSet>
      <dgm:spPr/>
      <dgm:t>
        <a:bodyPr/>
        <a:lstStyle/>
        <a:p>
          <a:endParaRPr lang="en-US"/>
        </a:p>
      </dgm:t>
    </dgm:pt>
    <dgm:pt modelId="{2D927901-58D5-3D44-826B-91A57AB17B2D}" type="pres">
      <dgm:prSet presAssocID="{DF31536F-FC1F-489B-B280-515BE0F9FE13}" presName="parentText" presStyleLbl="node1" presStyleIdx="0" presStyleCnt="2">
        <dgm:presLayoutVars>
          <dgm:chMax val="0"/>
          <dgm:bulletEnabled val="1"/>
        </dgm:presLayoutVars>
      </dgm:prSet>
      <dgm:spPr/>
      <dgm:t>
        <a:bodyPr/>
        <a:lstStyle/>
        <a:p>
          <a:endParaRPr lang="en-US"/>
        </a:p>
      </dgm:t>
    </dgm:pt>
    <dgm:pt modelId="{03E1D948-0A65-E24F-9D72-5AE1CF34FA1D}" type="pres">
      <dgm:prSet presAssocID="{DF31536F-FC1F-489B-B280-515BE0F9FE13}" presName="childText" presStyleLbl="revTx" presStyleIdx="0" presStyleCnt="2">
        <dgm:presLayoutVars>
          <dgm:bulletEnabled val="1"/>
        </dgm:presLayoutVars>
      </dgm:prSet>
      <dgm:spPr/>
      <dgm:t>
        <a:bodyPr/>
        <a:lstStyle/>
        <a:p>
          <a:endParaRPr lang="en-US"/>
        </a:p>
      </dgm:t>
    </dgm:pt>
    <dgm:pt modelId="{865A42ED-371B-8F49-9CA8-2DA8767CB436}" type="pres">
      <dgm:prSet presAssocID="{DE59CCBE-83F5-4F7B-A934-88224431A514}" presName="parentText" presStyleLbl="node1" presStyleIdx="1" presStyleCnt="2">
        <dgm:presLayoutVars>
          <dgm:chMax val="0"/>
          <dgm:bulletEnabled val="1"/>
        </dgm:presLayoutVars>
      </dgm:prSet>
      <dgm:spPr/>
      <dgm:t>
        <a:bodyPr/>
        <a:lstStyle/>
        <a:p>
          <a:endParaRPr lang="en-US"/>
        </a:p>
      </dgm:t>
    </dgm:pt>
    <dgm:pt modelId="{B0060A2C-DF32-204A-8796-8103CA3F501F}" type="pres">
      <dgm:prSet presAssocID="{DE59CCBE-83F5-4F7B-A934-88224431A514}" presName="childText" presStyleLbl="revTx" presStyleIdx="1" presStyleCnt="2">
        <dgm:presLayoutVars>
          <dgm:bulletEnabled val="1"/>
        </dgm:presLayoutVars>
      </dgm:prSet>
      <dgm:spPr/>
      <dgm:t>
        <a:bodyPr/>
        <a:lstStyle/>
        <a:p>
          <a:endParaRPr lang="en-US"/>
        </a:p>
      </dgm:t>
    </dgm:pt>
  </dgm:ptLst>
  <dgm:cxnLst>
    <dgm:cxn modelId="{82DE1E78-7E00-4B4E-A1EA-569E993383FD}" type="presOf" srcId="{DF31536F-FC1F-489B-B280-515BE0F9FE13}" destId="{2D927901-58D5-3D44-826B-91A57AB17B2D}" srcOrd="0" destOrd="0" presId="urn:microsoft.com/office/officeart/2005/8/layout/vList2"/>
    <dgm:cxn modelId="{CC0E5952-EC26-42D7-A3C7-73D316EBF85E}" srcId="{C75B094E-0F70-4A04-B56D-4CD3C64FA9A7}" destId="{DF31536F-FC1F-489B-B280-515BE0F9FE13}" srcOrd="0" destOrd="0" parTransId="{7EB9DFD1-FAFE-44BA-A113-DFFA8C7AAA3A}" sibTransId="{FD746CC9-8311-4F00-8593-1A4C72E5E4C1}"/>
    <dgm:cxn modelId="{8550E8A5-BCF5-42FF-8665-35E59091EB17}" srcId="{DF31536F-FC1F-489B-B280-515BE0F9FE13}" destId="{D530D71B-ED61-4075-B843-51C1DBB9DE7B}" srcOrd="0" destOrd="0" parTransId="{346CA8F3-61B3-4EE7-8C47-36546ED8C936}" sibTransId="{BAF7FEF6-04A0-4A9C-9FCC-E4EE7E7BBE2C}"/>
    <dgm:cxn modelId="{C80CA7AC-6BE4-1440-B164-F593C00B8DE2}" type="presOf" srcId="{46877505-A165-4606-B01D-CCA5F4ACEC5F}" destId="{B0060A2C-DF32-204A-8796-8103CA3F501F}" srcOrd="0" destOrd="0" presId="urn:microsoft.com/office/officeart/2005/8/layout/vList2"/>
    <dgm:cxn modelId="{33DEA83B-4B50-304C-9F9E-B0726243494C}" type="presOf" srcId="{C75B094E-0F70-4A04-B56D-4CD3C64FA9A7}" destId="{55BAA5F7-E408-7248-A7CA-A41239CEAFED}" srcOrd="0" destOrd="0" presId="urn:microsoft.com/office/officeart/2005/8/layout/vList2"/>
    <dgm:cxn modelId="{606518A5-C6BE-C34D-A2B2-81D67AE6A1C5}" type="presOf" srcId="{D530D71B-ED61-4075-B843-51C1DBB9DE7B}" destId="{03E1D948-0A65-E24F-9D72-5AE1CF34FA1D}" srcOrd="0" destOrd="0" presId="urn:microsoft.com/office/officeart/2005/8/layout/vList2"/>
    <dgm:cxn modelId="{C2F950D1-BCB0-4FBF-81CF-8D92C65721FE}" srcId="{DE59CCBE-83F5-4F7B-A934-88224431A514}" destId="{46877505-A165-4606-B01D-CCA5F4ACEC5F}" srcOrd="0" destOrd="0" parTransId="{44FB8CD6-0B0B-4370-A5CB-7CC35B4F7205}" sibTransId="{F7A34E01-D353-4872-ADFE-F558A3C0A4D1}"/>
    <dgm:cxn modelId="{A99B363B-BD3A-1342-8F44-EBA0940723C6}" type="presOf" srcId="{DE59CCBE-83F5-4F7B-A934-88224431A514}" destId="{865A42ED-371B-8F49-9CA8-2DA8767CB436}" srcOrd="0" destOrd="0" presId="urn:microsoft.com/office/officeart/2005/8/layout/vList2"/>
    <dgm:cxn modelId="{9084794F-807D-4D22-A644-847284C4758E}" srcId="{C75B094E-0F70-4A04-B56D-4CD3C64FA9A7}" destId="{DE59CCBE-83F5-4F7B-A934-88224431A514}" srcOrd="1" destOrd="0" parTransId="{2547F3DA-3D54-41B3-8A93-C0F6BEF31192}" sibTransId="{D8620B2C-47E9-48B9-B241-86416E701A02}"/>
    <dgm:cxn modelId="{FAF6CEE4-DD60-B643-B92B-C5D04F390805}" type="presParOf" srcId="{55BAA5F7-E408-7248-A7CA-A41239CEAFED}" destId="{2D927901-58D5-3D44-826B-91A57AB17B2D}" srcOrd="0" destOrd="0" presId="urn:microsoft.com/office/officeart/2005/8/layout/vList2"/>
    <dgm:cxn modelId="{591BC22F-7BEC-624C-8F9B-C0798D0B9D78}" type="presParOf" srcId="{55BAA5F7-E408-7248-A7CA-A41239CEAFED}" destId="{03E1D948-0A65-E24F-9D72-5AE1CF34FA1D}" srcOrd="1" destOrd="0" presId="urn:microsoft.com/office/officeart/2005/8/layout/vList2"/>
    <dgm:cxn modelId="{98387099-452E-6247-AC6D-F7CAFE4E421E}" type="presParOf" srcId="{55BAA5F7-E408-7248-A7CA-A41239CEAFED}" destId="{865A42ED-371B-8F49-9CA8-2DA8767CB436}" srcOrd="2" destOrd="0" presId="urn:microsoft.com/office/officeart/2005/8/layout/vList2"/>
    <dgm:cxn modelId="{F7637DCC-912B-294B-96C2-B641CB10CFC1}" type="presParOf" srcId="{55BAA5F7-E408-7248-A7CA-A41239CEAFED}" destId="{B0060A2C-DF32-204A-8796-8103CA3F501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9D5C9-2A1E-AD46-B396-5DAE444723AD}">
      <dsp:nvSpPr>
        <dsp:cNvPr id="0" name=""/>
        <dsp:cNvSpPr/>
      </dsp:nvSpPr>
      <dsp:spPr>
        <a:xfrm>
          <a:off x="0" y="43815"/>
          <a:ext cx="4296258" cy="755820"/>
        </a:xfrm>
        <a:prstGeom prst="roundRect">
          <a:avLst/>
        </a:prstGeom>
        <a:blipFill rotWithShape="0">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How can a BHC help primary care broadly?</a:t>
          </a:r>
        </a:p>
      </dsp:txBody>
      <dsp:txXfrm>
        <a:off x="36896" y="80711"/>
        <a:ext cx="4222466" cy="682028"/>
      </dsp:txXfrm>
    </dsp:sp>
    <dsp:sp modelId="{8A3C530F-88DB-5649-966F-0CD2C04E5A33}">
      <dsp:nvSpPr>
        <dsp:cNvPr id="0" name=""/>
        <dsp:cNvSpPr/>
      </dsp:nvSpPr>
      <dsp:spPr>
        <a:xfrm>
          <a:off x="0" y="799635"/>
          <a:ext cx="4296258" cy="3303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0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See patients before the PCP (reduce PCP visit time)</a:t>
          </a:r>
        </a:p>
        <a:p>
          <a:pPr marL="228600" lvl="2" indent="-114300" algn="l" defTabSz="666750">
            <a:lnSpc>
              <a:spcPct val="90000"/>
            </a:lnSpc>
            <a:spcBef>
              <a:spcPct val="0"/>
            </a:spcBef>
            <a:spcAft>
              <a:spcPct val="20000"/>
            </a:spcAft>
            <a:buChar char="••"/>
          </a:pPr>
          <a:r>
            <a:rPr lang="en-US" sz="1500" kern="1200"/>
            <a:t>Or assist during the visit</a:t>
          </a:r>
        </a:p>
        <a:p>
          <a:pPr marL="114300" lvl="1" indent="-114300" algn="l" defTabSz="666750">
            <a:lnSpc>
              <a:spcPct val="90000"/>
            </a:lnSpc>
            <a:spcBef>
              <a:spcPct val="0"/>
            </a:spcBef>
            <a:spcAft>
              <a:spcPct val="20000"/>
            </a:spcAft>
            <a:buChar char="••"/>
          </a:pPr>
          <a:r>
            <a:rPr lang="en-US" sz="1500" kern="1200"/>
            <a:t>See patients instead of the PCP (improve access)</a:t>
          </a:r>
        </a:p>
        <a:p>
          <a:pPr marL="114300" lvl="1" indent="-114300" algn="l" defTabSz="666750">
            <a:lnSpc>
              <a:spcPct val="90000"/>
            </a:lnSpc>
            <a:spcBef>
              <a:spcPct val="0"/>
            </a:spcBef>
            <a:spcAft>
              <a:spcPct val="20000"/>
            </a:spcAft>
            <a:buChar char="••"/>
          </a:pPr>
          <a:r>
            <a:rPr lang="en-US" sz="1500" kern="1200"/>
            <a:t>Complete certain activities such as anticipatory guidance, cognitive screens (improve PCP efficiency)</a:t>
          </a:r>
        </a:p>
        <a:p>
          <a:pPr marL="114300" lvl="1" indent="-114300" algn="l" defTabSz="666750">
            <a:lnSpc>
              <a:spcPct val="90000"/>
            </a:lnSpc>
            <a:spcBef>
              <a:spcPct val="0"/>
            </a:spcBef>
            <a:spcAft>
              <a:spcPct val="20000"/>
            </a:spcAft>
            <a:buChar char="••"/>
          </a:pPr>
          <a:r>
            <a:rPr lang="en-US" sz="1500" kern="1200"/>
            <a:t>Assist with miscellaneous care needs (reduce PCP stress)</a:t>
          </a:r>
        </a:p>
        <a:p>
          <a:pPr marL="114300" lvl="1" indent="-114300" algn="l" defTabSz="666750">
            <a:lnSpc>
              <a:spcPct val="90000"/>
            </a:lnSpc>
            <a:spcBef>
              <a:spcPct val="0"/>
            </a:spcBef>
            <a:spcAft>
              <a:spcPct val="20000"/>
            </a:spcAft>
            <a:buChar char="••"/>
          </a:pPr>
          <a:r>
            <a:rPr lang="en-US" sz="1500" kern="1200" dirty="0"/>
            <a:t>Co-lead group medical visits (improve PCP productivity)</a:t>
          </a:r>
        </a:p>
        <a:p>
          <a:pPr marL="114300" lvl="1" indent="-114300" algn="l" defTabSz="666750">
            <a:lnSpc>
              <a:spcPct val="90000"/>
            </a:lnSpc>
            <a:spcBef>
              <a:spcPct val="0"/>
            </a:spcBef>
            <a:spcAft>
              <a:spcPct val="20000"/>
            </a:spcAft>
            <a:buChar char="••"/>
          </a:pPr>
          <a:r>
            <a:rPr lang="en-US" sz="1500" kern="1200" dirty="0"/>
            <a:t>Help develop metrics to track disparities (ensure health equity)</a:t>
          </a:r>
        </a:p>
      </dsp:txBody>
      <dsp:txXfrm>
        <a:off x="0" y="799635"/>
        <a:ext cx="4296258" cy="3303719"/>
      </dsp:txXfrm>
    </dsp:sp>
    <dsp:sp modelId="{4D734D02-5295-724D-9B70-BDD59D3B4E65}">
      <dsp:nvSpPr>
        <dsp:cNvPr id="0" name=""/>
        <dsp:cNvSpPr/>
      </dsp:nvSpPr>
      <dsp:spPr>
        <a:xfrm>
          <a:off x="0" y="4103354"/>
          <a:ext cx="4296258" cy="755820"/>
        </a:xfrm>
        <a:prstGeom prst="roundRect">
          <a:avLst/>
        </a:prstGeom>
        <a:blipFill rotWithShape="0">
          <a:blip xmlns:r="http://schemas.openxmlformats.org/officeDocument/2006/relationships" r:embed="rId1">
            <a:duotone>
              <a:schemeClr val="accent2">
                <a:hueOff val="-3878375"/>
                <a:satOff val="-8771"/>
                <a:lumOff val="-5686"/>
                <a:alphaOff val="0"/>
                <a:tint val="98000"/>
                <a:lumMod val="102000"/>
              </a:schemeClr>
              <a:schemeClr val="accent2">
                <a:hueOff val="-3878375"/>
                <a:satOff val="-8771"/>
                <a:lumOff val="-5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i="1" kern="1200" dirty="0"/>
            <a:t>Remember the Quintuple Aim!</a:t>
          </a:r>
          <a:endParaRPr lang="en-US" sz="1900" kern="1200" dirty="0"/>
        </a:p>
      </dsp:txBody>
      <dsp:txXfrm>
        <a:off x="36896" y="4140250"/>
        <a:ext cx="4222466" cy="682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8890A-7203-4A49-8087-D69E364D99EA}">
      <dsp:nvSpPr>
        <dsp:cNvPr id="0" name=""/>
        <dsp:cNvSpPr/>
      </dsp:nvSpPr>
      <dsp:spPr>
        <a:xfrm>
          <a:off x="0" y="634620"/>
          <a:ext cx="4296258" cy="23940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3437" tIns="395732" rIns="333437" bIns="135128" numCol="1" spcCol="1270" anchor="t" anchorCtr="0">
          <a:noAutofit/>
        </a:bodyPr>
        <a:lstStyle/>
        <a:p>
          <a:pPr marL="171450" lvl="1" indent="-171450" algn="l" defTabSz="844550">
            <a:lnSpc>
              <a:spcPct val="90000"/>
            </a:lnSpc>
            <a:spcBef>
              <a:spcPct val="0"/>
            </a:spcBef>
            <a:spcAft>
              <a:spcPct val="15000"/>
            </a:spcAft>
            <a:buChar char="••"/>
          </a:pPr>
          <a:r>
            <a:rPr lang="en-US" sz="1900" u="sng" kern="1200"/>
            <a:t>G</a:t>
          </a:r>
          <a:r>
            <a:rPr lang="en-US" sz="1900" kern="1200"/>
            <a:t>eneralist</a:t>
          </a:r>
        </a:p>
        <a:p>
          <a:pPr marL="171450" lvl="1" indent="-171450" algn="l" defTabSz="844550">
            <a:lnSpc>
              <a:spcPct val="90000"/>
            </a:lnSpc>
            <a:spcBef>
              <a:spcPct val="0"/>
            </a:spcBef>
            <a:spcAft>
              <a:spcPct val="15000"/>
            </a:spcAft>
            <a:buChar char="••"/>
          </a:pPr>
          <a:r>
            <a:rPr lang="en-US" sz="1900" u="sng" kern="1200"/>
            <a:t>A</a:t>
          </a:r>
          <a:r>
            <a:rPr lang="en-US" sz="1900" kern="1200"/>
            <a:t>ccessible</a:t>
          </a:r>
        </a:p>
        <a:p>
          <a:pPr marL="171450" lvl="1" indent="-171450" algn="l" defTabSz="844550">
            <a:lnSpc>
              <a:spcPct val="90000"/>
            </a:lnSpc>
            <a:spcBef>
              <a:spcPct val="0"/>
            </a:spcBef>
            <a:spcAft>
              <a:spcPct val="15000"/>
            </a:spcAft>
            <a:buChar char="••"/>
          </a:pPr>
          <a:r>
            <a:rPr lang="en-US" sz="1900" u="sng" kern="1200"/>
            <a:t>T</a:t>
          </a:r>
          <a:r>
            <a:rPr lang="en-US" sz="1900" kern="1200"/>
            <a:t>eam-based</a:t>
          </a:r>
        </a:p>
        <a:p>
          <a:pPr marL="171450" lvl="1" indent="-171450" algn="l" defTabSz="844550">
            <a:lnSpc>
              <a:spcPct val="90000"/>
            </a:lnSpc>
            <a:spcBef>
              <a:spcPct val="0"/>
            </a:spcBef>
            <a:spcAft>
              <a:spcPct val="15000"/>
            </a:spcAft>
            <a:buChar char="••"/>
          </a:pPr>
          <a:r>
            <a:rPr lang="en-US" sz="1900" u="sng" kern="1200"/>
            <a:t>H</a:t>
          </a:r>
          <a:r>
            <a:rPr lang="en-US" sz="1900" kern="1200"/>
            <a:t>igh productivity</a:t>
          </a:r>
        </a:p>
        <a:p>
          <a:pPr marL="171450" lvl="1" indent="-171450" algn="l" defTabSz="844550">
            <a:lnSpc>
              <a:spcPct val="90000"/>
            </a:lnSpc>
            <a:spcBef>
              <a:spcPct val="0"/>
            </a:spcBef>
            <a:spcAft>
              <a:spcPct val="15000"/>
            </a:spcAft>
            <a:buChar char="••"/>
          </a:pPr>
          <a:r>
            <a:rPr lang="en-US" sz="1900" u="sng" kern="1200"/>
            <a:t>E</a:t>
          </a:r>
          <a:r>
            <a:rPr lang="en-US" sz="1900" kern="1200"/>
            <a:t>ducator</a:t>
          </a:r>
        </a:p>
        <a:p>
          <a:pPr marL="171450" lvl="1" indent="-171450" algn="l" defTabSz="844550">
            <a:lnSpc>
              <a:spcPct val="90000"/>
            </a:lnSpc>
            <a:spcBef>
              <a:spcPct val="0"/>
            </a:spcBef>
            <a:spcAft>
              <a:spcPct val="15000"/>
            </a:spcAft>
            <a:buChar char="••"/>
          </a:pPr>
          <a:r>
            <a:rPr lang="en-US" sz="1900" u="sng" kern="1200"/>
            <a:t>R</a:t>
          </a:r>
          <a:r>
            <a:rPr lang="en-US" sz="1900" kern="1200"/>
            <a:t>outine</a:t>
          </a:r>
        </a:p>
      </dsp:txBody>
      <dsp:txXfrm>
        <a:off x="0" y="634620"/>
        <a:ext cx="4296258" cy="2394000"/>
      </dsp:txXfrm>
    </dsp:sp>
    <dsp:sp modelId="{AA6E7B53-903D-664B-A31B-E2297580FB19}">
      <dsp:nvSpPr>
        <dsp:cNvPr id="0" name=""/>
        <dsp:cNvSpPr/>
      </dsp:nvSpPr>
      <dsp:spPr>
        <a:xfrm>
          <a:off x="214812" y="354180"/>
          <a:ext cx="3007380" cy="560879"/>
        </a:xfrm>
        <a:prstGeom prst="roundRect">
          <a:avLst/>
        </a:prstGeom>
        <a:blipFill rotWithShape="0">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672" tIns="0" rIns="113672" bIns="0" numCol="1" spcCol="1270" anchor="ctr" anchorCtr="0">
          <a:noAutofit/>
        </a:bodyPr>
        <a:lstStyle/>
        <a:p>
          <a:pPr lvl="0" algn="l" defTabSz="844550">
            <a:lnSpc>
              <a:spcPct val="90000"/>
            </a:lnSpc>
            <a:spcBef>
              <a:spcPct val="0"/>
            </a:spcBef>
            <a:spcAft>
              <a:spcPct val="35000"/>
            </a:spcAft>
          </a:pPr>
          <a:r>
            <a:rPr lang="en-US" sz="1900" kern="1200"/>
            <a:t>Components (GATHER)</a:t>
          </a:r>
        </a:p>
      </dsp:txBody>
      <dsp:txXfrm>
        <a:off x="242192" y="381560"/>
        <a:ext cx="2952620" cy="506119"/>
      </dsp:txXfrm>
    </dsp:sp>
    <dsp:sp modelId="{D17EB313-CE2B-9645-85BD-E286AECD81B7}">
      <dsp:nvSpPr>
        <dsp:cNvPr id="0" name=""/>
        <dsp:cNvSpPr/>
      </dsp:nvSpPr>
      <dsp:spPr>
        <a:xfrm>
          <a:off x="0" y="3411659"/>
          <a:ext cx="4296258" cy="1137150"/>
        </a:xfrm>
        <a:prstGeom prst="rect">
          <a:avLst/>
        </a:prstGeom>
        <a:solidFill>
          <a:schemeClr val="lt1">
            <a:alpha val="90000"/>
            <a:hueOff val="0"/>
            <a:satOff val="0"/>
            <a:lumOff val="0"/>
            <a:alphaOff val="0"/>
          </a:schemeClr>
        </a:solidFill>
        <a:ln w="9525" cap="rnd" cmpd="sng" algn="ctr">
          <a:solidFill>
            <a:schemeClr val="accent2">
              <a:hueOff val="-3878375"/>
              <a:satOff val="-8771"/>
              <a:lumOff val="-56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3437" tIns="395732" rIns="33343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30-minute visits</a:t>
          </a:r>
        </a:p>
        <a:p>
          <a:pPr marL="171450" lvl="1" indent="-171450" algn="l" defTabSz="844550">
            <a:lnSpc>
              <a:spcPct val="90000"/>
            </a:lnSpc>
            <a:spcBef>
              <a:spcPct val="0"/>
            </a:spcBef>
            <a:spcAft>
              <a:spcPct val="15000"/>
            </a:spcAft>
            <a:buChar char="••"/>
          </a:pPr>
          <a:r>
            <a:rPr lang="en-US" sz="1900" kern="1200"/>
            <a:t>Consultant follow-up</a:t>
          </a:r>
        </a:p>
      </dsp:txBody>
      <dsp:txXfrm>
        <a:off x="0" y="3411659"/>
        <a:ext cx="4296258" cy="1137150"/>
      </dsp:txXfrm>
    </dsp:sp>
    <dsp:sp modelId="{E1B3A1B7-7A99-2B43-8EA6-7BAFC9111F53}">
      <dsp:nvSpPr>
        <dsp:cNvPr id="0" name=""/>
        <dsp:cNvSpPr/>
      </dsp:nvSpPr>
      <dsp:spPr>
        <a:xfrm>
          <a:off x="214812" y="3131219"/>
          <a:ext cx="3007380" cy="560879"/>
        </a:xfrm>
        <a:prstGeom prst="roundRect">
          <a:avLst/>
        </a:prstGeom>
        <a:blipFill rotWithShape="0">
          <a:blip xmlns:r="http://schemas.openxmlformats.org/officeDocument/2006/relationships" r:embed="rId1">
            <a:duotone>
              <a:schemeClr val="accent2">
                <a:hueOff val="-3878375"/>
                <a:satOff val="-8771"/>
                <a:lumOff val="-5686"/>
                <a:alphaOff val="0"/>
                <a:tint val="98000"/>
                <a:lumMod val="102000"/>
              </a:schemeClr>
              <a:schemeClr val="accent2">
                <a:hueOff val="-3878375"/>
                <a:satOff val="-8771"/>
                <a:lumOff val="-5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672" tIns="0" rIns="113672" bIns="0" numCol="1" spcCol="1270" anchor="ctr" anchorCtr="0">
          <a:noAutofit/>
        </a:bodyPr>
        <a:lstStyle/>
        <a:p>
          <a:pPr lvl="0" algn="l" defTabSz="844550">
            <a:lnSpc>
              <a:spcPct val="90000"/>
            </a:lnSpc>
            <a:spcBef>
              <a:spcPct val="0"/>
            </a:spcBef>
            <a:spcAft>
              <a:spcPct val="35000"/>
            </a:spcAft>
          </a:pPr>
          <a:r>
            <a:rPr lang="en-US" sz="1900" kern="1200"/>
            <a:t>Clinical structure</a:t>
          </a:r>
        </a:p>
      </dsp:txBody>
      <dsp:txXfrm>
        <a:off x="242192" y="3158599"/>
        <a:ext cx="2952620" cy="506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32DA4-1724-2C45-9E79-58E0D6788D15}">
      <dsp:nvSpPr>
        <dsp:cNvPr id="0" name=""/>
        <dsp:cNvSpPr/>
      </dsp:nvSpPr>
      <dsp:spPr>
        <a:xfrm>
          <a:off x="0" y="298989"/>
          <a:ext cx="7886700" cy="778049"/>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270764" rIns="61209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Before, after and with PCP</a:t>
          </a:r>
        </a:p>
        <a:p>
          <a:pPr marL="114300" lvl="1" indent="-114300" algn="l" defTabSz="577850">
            <a:lnSpc>
              <a:spcPct val="90000"/>
            </a:lnSpc>
            <a:spcBef>
              <a:spcPct val="0"/>
            </a:spcBef>
            <a:spcAft>
              <a:spcPct val="15000"/>
            </a:spcAft>
            <a:buChar char="••"/>
          </a:pPr>
          <a:r>
            <a:rPr lang="en-US" sz="1300" kern="1200" dirty="0"/>
            <a:t>Mix of scheduled and same-day visits</a:t>
          </a:r>
        </a:p>
      </dsp:txBody>
      <dsp:txXfrm>
        <a:off x="0" y="298989"/>
        <a:ext cx="7886700" cy="778049"/>
      </dsp:txXfrm>
    </dsp:sp>
    <dsp:sp modelId="{CEFB5DCF-AC75-9643-AE40-5AC2F9CEAC73}">
      <dsp:nvSpPr>
        <dsp:cNvPr id="0" name=""/>
        <dsp:cNvSpPr/>
      </dsp:nvSpPr>
      <dsp:spPr>
        <a:xfrm>
          <a:off x="394335" y="107109"/>
          <a:ext cx="5520690" cy="38376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lvl="0" algn="l" defTabSz="577850">
            <a:lnSpc>
              <a:spcPct val="90000"/>
            </a:lnSpc>
            <a:spcBef>
              <a:spcPct val="0"/>
            </a:spcBef>
            <a:spcAft>
              <a:spcPct val="35000"/>
            </a:spcAft>
          </a:pPr>
          <a:r>
            <a:rPr lang="en-US" sz="1300" kern="1200" dirty="0"/>
            <a:t>Timing of BHC visit *</a:t>
          </a:r>
        </a:p>
      </dsp:txBody>
      <dsp:txXfrm>
        <a:off x="413069" y="125843"/>
        <a:ext cx="5483222" cy="346292"/>
      </dsp:txXfrm>
    </dsp:sp>
    <dsp:sp modelId="{A720C422-7240-4244-BB01-590E81DD0AEB}">
      <dsp:nvSpPr>
        <dsp:cNvPr id="0" name=""/>
        <dsp:cNvSpPr/>
      </dsp:nvSpPr>
      <dsp:spPr>
        <a:xfrm>
          <a:off x="0" y="1339119"/>
          <a:ext cx="7886700" cy="778049"/>
        </a:xfrm>
        <a:prstGeom prst="rect">
          <a:avLst/>
        </a:prstGeom>
        <a:solidFill>
          <a:schemeClr val="lt1">
            <a:alpha val="90000"/>
            <a:hueOff val="0"/>
            <a:satOff val="0"/>
            <a:lumOff val="0"/>
            <a:alphaOff val="0"/>
          </a:schemeClr>
        </a:solidFill>
        <a:ln w="15875" cap="rnd" cmpd="sng" algn="ctr">
          <a:solidFill>
            <a:schemeClr val="accent5">
              <a:hueOff val="10398092"/>
              <a:satOff val="-284"/>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270764" rIns="61209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Clinical (“mental” and “physical” conditions, all ages)</a:t>
          </a:r>
        </a:p>
        <a:p>
          <a:pPr marL="114300" lvl="1" indent="-114300" algn="l" defTabSz="577850">
            <a:lnSpc>
              <a:spcPct val="90000"/>
            </a:lnSpc>
            <a:spcBef>
              <a:spcPct val="0"/>
            </a:spcBef>
            <a:spcAft>
              <a:spcPct val="15000"/>
            </a:spcAft>
            <a:buChar char="••"/>
          </a:pPr>
          <a:r>
            <a:rPr lang="en-US" sz="1300" kern="1200" dirty="0"/>
            <a:t>Care management/coordination</a:t>
          </a:r>
        </a:p>
      </dsp:txBody>
      <dsp:txXfrm>
        <a:off x="0" y="1339119"/>
        <a:ext cx="7886700" cy="778049"/>
      </dsp:txXfrm>
    </dsp:sp>
    <dsp:sp modelId="{91A2D02D-D786-484B-92DB-4DE7BC18E8A8}">
      <dsp:nvSpPr>
        <dsp:cNvPr id="0" name=""/>
        <dsp:cNvSpPr/>
      </dsp:nvSpPr>
      <dsp:spPr>
        <a:xfrm>
          <a:off x="394335" y="1147239"/>
          <a:ext cx="5520690" cy="383760"/>
        </a:xfrm>
        <a:prstGeom prst="roundRect">
          <a:avLst/>
        </a:prstGeom>
        <a:solidFill>
          <a:schemeClr val="accent5">
            <a:hueOff val="10398092"/>
            <a:satOff val="-284"/>
            <a:lumOff val="-15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lvl="0" algn="l" defTabSz="577850">
            <a:lnSpc>
              <a:spcPct val="90000"/>
            </a:lnSpc>
            <a:spcBef>
              <a:spcPct val="0"/>
            </a:spcBef>
            <a:spcAft>
              <a:spcPct val="35000"/>
            </a:spcAft>
          </a:pPr>
          <a:r>
            <a:rPr lang="en-US" sz="1300" kern="1200"/>
            <a:t>Variety of problems and ages</a:t>
          </a:r>
        </a:p>
      </dsp:txBody>
      <dsp:txXfrm>
        <a:off x="413069" y="1165973"/>
        <a:ext cx="5483222" cy="346292"/>
      </dsp:txXfrm>
    </dsp:sp>
    <dsp:sp modelId="{230A9AC6-AE08-F548-90CD-CFD37B6F98A8}">
      <dsp:nvSpPr>
        <dsp:cNvPr id="0" name=""/>
        <dsp:cNvSpPr/>
      </dsp:nvSpPr>
      <dsp:spPr>
        <a:xfrm>
          <a:off x="0" y="2379249"/>
          <a:ext cx="7886700" cy="778049"/>
        </a:xfrm>
        <a:prstGeom prst="rect">
          <a:avLst/>
        </a:prstGeom>
        <a:solidFill>
          <a:schemeClr val="lt1">
            <a:alpha val="90000"/>
            <a:hueOff val="0"/>
            <a:satOff val="0"/>
            <a:lumOff val="0"/>
            <a:alphaOff val="0"/>
          </a:schemeClr>
        </a:solidFill>
        <a:ln w="15875" cap="rnd" cmpd="sng" algn="ctr">
          <a:solidFill>
            <a:schemeClr val="accent5">
              <a:hueOff val="20796183"/>
              <a:satOff val="-568"/>
              <a:lumOff val="-3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270764" rIns="61209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Helping manage the patient</a:t>
          </a:r>
        </a:p>
        <a:p>
          <a:pPr marL="114300" lvl="1" indent="-114300" algn="l" defTabSz="577850">
            <a:lnSpc>
              <a:spcPct val="90000"/>
            </a:lnSpc>
            <a:spcBef>
              <a:spcPct val="0"/>
            </a:spcBef>
            <a:spcAft>
              <a:spcPct val="15000"/>
            </a:spcAft>
            <a:buChar char="••"/>
          </a:pPr>
          <a:r>
            <a:rPr lang="en-US" sz="1300" kern="1200" dirty="0"/>
            <a:t>Helping treat the patient</a:t>
          </a:r>
        </a:p>
      </dsp:txBody>
      <dsp:txXfrm>
        <a:off x="0" y="2379249"/>
        <a:ext cx="7886700" cy="778049"/>
      </dsp:txXfrm>
    </dsp:sp>
    <dsp:sp modelId="{7C83143F-F3D1-874E-8184-167C490C6AC6}">
      <dsp:nvSpPr>
        <dsp:cNvPr id="0" name=""/>
        <dsp:cNvSpPr/>
      </dsp:nvSpPr>
      <dsp:spPr>
        <a:xfrm>
          <a:off x="394335" y="2187369"/>
          <a:ext cx="5520690" cy="383760"/>
        </a:xfrm>
        <a:prstGeom prst="roundRect">
          <a:avLst/>
        </a:prstGeom>
        <a:solidFill>
          <a:schemeClr val="accent5">
            <a:hueOff val="20796183"/>
            <a:satOff val="-568"/>
            <a:lumOff val="-313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lvl="0" algn="l" defTabSz="577850">
            <a:lnSpc>
              <a:spcPct val="90000"/>
            </a:lnSpc>
            <a:spcBef>
              <a:spcPct val="0"/>
            </a:spcBef>
            <a:spcAft>
              <a:spcPct val="35000"/>
            </a:spcAft>
          </a:pPr>
          <a:r>
            <a:rPr lang="en-US" sz="1300" kern="1200"/>
            <a:t>Variety in the goals of visits</a:t>
          </a:r>
        </a:p>
      </dsp:txBody>
      <dsp:txXfrm>
        <a:off x="413069" y="2206103"/>
        <a:ext cx="5483222"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F6C2B-4305-F84C-98E7-C641324D57EA}">
      <dsp:nvSpPr>
        <dsp:cNvPr id="0" name=""/>
        <dsp:cNvSpPr/>
      </dsp:nvSpPr>
      <dsp:spPr>
        <a:xfrm>
          <a:off x="0" y="1632204"/>
          <a:ext cx="7886700" cy="0"/>
        </a:xfrm>
        <a:prstGeom prst="line">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A3F94E-0C9F-A94A-9F70-5DABF9709C28}">
      <dsp:nvSpPr>
        <dsp:cNvPr id="0" name=""/>
        <dsp:cNvSpPr/>
      </dsp:nvSpPr>
      <dsp:spPr>
        <a:xfrm>
          <a:off x="190197" y="1011966"/>
          <a:ext cx="2775440" cy="391728"/>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9:00 (8:55-9:25)</a:t>
          </a:r>
        </a:p>
      </dsp:txBody>
      <dsp:txXfrm>
        <a:off x="190197" y="1011966"/>
        <a:ext cx="2775440" cy="391728"/>
      </dsp:txXfrm>
    </dsp:sp>
    <dsp:sp modelId="{75530F06-3FC5-9E4E-8EB6-0DED911E3669}">
      <dsp:nvSpPr>
        <dsp:cNvPr id="0" name=""/>
        <dsp:cNvSpPr/>
      </dsp:nvSpPr>
      <dsp:spPr>
        <a:xfrm>
          <a:off x="190197" y="632"/>
          <a:ext cx="2775440" cy="1011334"/>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a:t>PCP wants diagnostic guidance for medication selection</a:t>
          </a:r>
        </a:p>
        <a:p>
          <a:pPr marL="57150" lvl="1" indent="-57150" algn="l" defTabSz="444500">
            <a:lnSpc>
              <a:spcPct val="90000"/>
            </a:lnSpc>
            <a:spcBef>
              <a:spcPct val="0"/>
            </a:spcBef>
            <a:spcAft>
              <a:spcPct val="15000"/>
            </a:spcAft>
            <a:buChar char="••"/>
          </a:pPr>
          <a:r>
            <a:rPr lang="en-US" sz="1000" kern="1200"/>
            <a:t>52 y/o homeless, ? ADHD vs. bipolar</a:t>
          </a:r>
        </a:p>
      </dsp:txBody>
      <dsp:txXfrm>
        <a:off x="190197" y="632"/>
        <a:ext cx="2775440" cy="1011334"/>
      </dsp:txXfrm>
    </dsp:sp>
    <dsp:sp modelId="{E81F157D-BCC3-994C-B670-22710887651E}">
      <dsp:nvSpPr>
        <dsp:cNvPr id="0" name=""/>
        <dsp:cNvSpPr/>
      </dsp:nvSpPr>
      <dsp:spPr>
        <a:xfrm>
          <a:off x="1577917" y="1403695"/>
          <a:ext cx="0" cy="228508"/>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D43C33-BBD1-AA4D-A16A-9490B93CC763}">
      <dsp:nvSpPr>
        <dsp:cNvPr id="0" name=""/>
        <dsp:cNvSpPr/>
      </dsp:nvSpPr>
      <dsp:spPr>
        <a:xfrm>
          <a:off x="1767152" y="1860712"/>
          <a:ext cx="2775440" cy="391728"/>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9:30 (9:30-9:50)</a:t>
          </a:r>
        </a:p>
      </dsp:txBody>
      <dsp:txXfrm>
        <a:off x="1767152" y="1860712"/>
        <a:ext cx="2775440" cy="391728"/>
      </dsp:txXfrm>
    </dsp:sp>
    <dsp:sp modelId="{B211B7A1-0C49-B14B-9542-16E784389E92}">
      <dsp:nvSpPr>
        <dsp:cNvPr id="0" name=""/>
        <dsp:cNvSpPr/>
      </dsp:nvSpPr>
      <dsp:spPr>
        <a:xfrm>
          <a:off x="1767152" y="2252441"/>
          <a:ext cx="2775440" cy="641333"/>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a:t>Question re disability expiring</a:t>
          </a:r>
        </a:p>
        <a:p>
          <a:pPr marL="57150" lvl="1" indent="-57150" algn="l" defTabSz="444500">
            <a:lnSpc>
              <a:spcPct val="90000"/>
            </a:lnSpc>
            <a:spcBef>
              <a:spcPct val="0"/>
            </a:spcBef>
            <a:spcAft>
              <a:spcPct val="15000"/>
            </a:spcAft>
            <a:buChar char="••"/>
          </a:pPr>
          <a:r>
            <a:rPr lang="en-US" sz="1000" kern="1200"/>
            <a:t>64 y/o Russian-speaker, depression</a:t>
          </a:r>
        </a:p>
      </dsp:txBody>
      <dsp:txXfrm>
        <a:off x="1767152" y="2252441"/>
        <a:ext cx="2775440" cy="641333"/>
      </dsp:txXfrm>
    </dsp:sp>
    <dsp:sp modelId="{A9F66D07-FA8A-3B48-8492-C758A3F6383A}">
      <dsp:nvSpPr>
        <dsp:cNvPr id="0" name=""/>
        <dsp:cNvSpPr/>
      </dsp:nvSpPr>
      <dsp:spPr>
        <a:xfrm>
          <a:off x="3154872" y="1632204"/>
          <a:ext cx="0" cy="228508"/>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71A3515-A5EE-DF4D-8FDB-E3C7F434332E}">
      <dsp:nvSpPr>
        <dsp:cNvPr id="0" name=""/>
        <dsp:cNvSpPr/>
      </dsp:nvSpPr>
      <dsp:spPr>
        <a:xfrm rot="2700000">
          <a:off x="1552526" y="1606812"/>
          <a:ext cx="50782" cy="50782"/>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375757-5053-C34D-BB2D-564B720F1CE0}">
      <dsp:nvSpPr>
        <dsp:cNvPr id="0" name=""/>
        <dsp:cNvSpPr/>
      </dsp:nvSpPr>
      <dsp:spPr>
        <a:xfrm rot="2700000">
          <a:off x="3129481" y="1606812"/>
          <a:ext cx="50782" cy="50782"/>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D76551-BDEF-7E43-B3BC-5F0CD9B52A26}">
      <dsp:nvSpPr>
        <dsp:cNvPr id="0" name=""/>
        <dsp:cNvSpPr/>
      </dsp:nvSpPr>
      <dsp:spPr>
        <a:xfrm>
          <a:off x="3344107" y="1011966"/>
          <a:ext cx="2775440" cy="391728"/>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10:00 (9:55-10:30)</a:t>
          </a:r>
        </a:p>
      </dsp:txBody>
      <dsp:txXfrm>
        <a:off x="3344107" y="1011966"/>
        <a:ext cx="2775440" cy="391728"/>
      </dsp:txXfrm>
    </dsp:sp>
    <dsp:sp modelId="{A782FB90-FFA8-8E4E-A8E8-CB180E42C049}">
      <dsp:nvSpPr>
        <dsp:cNvPr id="0" name=""/>
        <dsp:cNvSpPr/>
      </dsp:nvSpPr>
      <dsp:spPr>
        <a:xfrm>
          <a:off x="3344107" y="25299"/>
          <a:ext cx="2775440" cy="986667"/>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a:t>PCP says “I don’t know her problem”</a:t>
          </a:r>
        </a:p>
        <a:p>
          <a:pPr marL="57150" lvl="1" indent="-57150" algn="l" defTabSz="444500">
            <a:lnSpc>
              <a:spcPct val="90000"/>
            </a:lnSpc>
            <a:spcBef>
              <a:spcPct val="0"/>
            </a:spcBef>
            <a:spcAft>
              <a:spcPct val="15000"/>
            </a:spcAft>
            <a:buChar char="••"/>
          </a:pPr>
          <a:r>
            <a:rPr lang="en-US" sz="1000" kern="1200"/>
            <a:t>62 y/o, psychiatrist d/c’d, on 3 meds from 3 Drs</a:t>
          </a:r>
        </a:p>
      </dsp:txBody>
      <dsp:txXfrm>
        <a:off x="3344107" y="25299"/>
        <a:ext cx="2775440" cy="986667"/>
      </dsp:txXfrm>
    </dsp:sp>
    <dsp:sp modelId="{6290A633-8812-684B-8D74-74FE7BA7B686}">
      <dsp:nvSpPr>
        <dsp:cNvPr id="0" name=""/>
        <dsp:cNvSpPr/>
      </dsp:nvSpPr>
      <dsp:spPr>
        <a:xfrm>
          <a:off x="4731827" y="1403695"/>
          <a:ext cx="0" cy="228508"/>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2E974E-B3B7-F046-B995-E992A40AE62E}">
      <dsp:nvSpPr>
        <dsp:cNvPr id="0" name=""/>
        <dsp:cNvSpPr/>
      </dsp:nvSpPr>
      <dsp:spPr>
        <a:xfrm>
          <a:off x="4921062" y="1860712"/>
          <a:ext cx="2775440" cy="391728"/>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10:30 (10:45-11:00)</a:t>
          </a:r>
        </a:p>
      </dsp:txBody>
      <dsp:txXfrm>
        <a:off x="4921062" y="1860712"/>
        <a:ext cx="2775440" cy="391728"/>
      </dsp:txXfrm>
    </dsp:sp>
    <dsp:sp modelId="{FDD32C8E-7EC8-DF47-AA02-0E6C23418357}">
      <dsp:nvSpPr>
        <dsp:cNvPr id="0" name=""/>
        <dsp:cNvSpPr/>
      </dsp:nvSpPr>
      <dsp:spPr>
        <a:xfrm>
          <a:off x="4921062" y="2252441"/>
          <a:ext cx="2775440" cy="986667"/>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err="1"/>
            <a:t>Open→Same-day</a:t>
          </a:r>
          <a:r>
            <a:rPr lang="en-US" sz="1300" kern="1200" dirty="0"/>
            <a:t> w/ PCP in exam room</a:t>
          </a:r>
        </a:p>
        <a:p>
          <a:pPr marL="57150" lvl="1" indent="-57150" algn="l" defTabSz="444500">
            <a:lnSpc>
              <a:spcPct val="90000"/>
            </a:lnSpc>
            <a:spcBef>
              <a:spcPct val="0"/>
            </a:spcBef>
            <a:spcAft>
              <a:spcPct val="15000"/>
            </a:spcAft>
            <a:buChar char="••"/>
          </a:pPr>
          <a:r>
            <a:rPr lang="en-US" sz="1000" kern="1200"/>
            <a:t>12 y/o autism, ADHD, recently showing tics, hallucinations</a:t>
          </a:r>
        </a:p>
      </dsp:txBody>
      <dsp:txXfrm>
        <a:off x="4921062" y="2252441"/>
        <a:ext cx="2775440" cy="986667"/>
      </dsp:txXfrm>
    </dsp:sp>
    <dsp:sp modelId="{F634F959-894E-544F-A5DC-70C7BB61071B}">
      <dsp:nvSpPr>
        <dsp:cNvPr id="0" name=""/>
        <dsp:cNvSpPr/>
      </dsp:nvSpPr>
      <dsp:spPr>
        <a:xfrm>
          <a:off x="6308782" y="1632204"/>
          <a:ext cx="0" cy="228508"/>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47BC2E8-CFA6-8441-A47F-7DFD305926DD}">
      <dsp:nvSpPr>
        <dsp:cNvPr id="0" name=""/>
        <dsp:cNvSpPr/>
      </dsp:nvSpPr>
      <dsp:spPr>
        <a:xfrm rot="2700000">
          <a:off x="4706436" y="1606812"/>
          <a:ext cx="50782" cy="50782"/>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035C5-D9CF-B346-BFCA-42099C50D1FB}">
      <dsp:nvSpPr>
        <dsp:cNvPr id="0" name=""/>
        <dsp:cNvSpPr/>
      </dsp:nvSpPr>
      <dsp:spPr>
        <a:xfrm rot="2700000">
          <a:off x="6283391" y="1606812"/>
          <a:ext cx="50782" cy="50782"/>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2FFD3-62B2-304D-949B-5CC078B4AEE9}">
      <dsp:nvSpPr>
        <dsp:cNvPr id="0" name=""/>
        <dsp:cNvSpPr/>
      </dsp:nvSpPr>
      <dsp:spPr>
        <a:xfrm>
          <a:off x="0" y="1632204"/>
          <a:ext cx="7886700" cy="0"/>
        </a:xfrm>
        <a:prstGeom prst="line">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9596BF-A46F-3E41-AE30-DC7B85B1733F}">
      <dsp:nvSpPr>
        <dsp:cNvPr id="0" name=""/>
        <dsp:cNvSpPr/>
      </dsp:nvSpPr>
      <dsp:spPr>
        <a:xfrm>
          <a:off x="190197" y="1011966"/>
          <a:ext cx="2775440" cy="391728"/>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11:00 (11:15-11:35)</a:t>
          </a:r>
        </a:p>
      </dsp:txBody>
      <dsp:txXfrm>
        <a:off x="190197" y="1011966"/>
        <a:ext cx="2775440" cy="391728"/>
      </dsp:txXfrm>
    </dsp:sp>
    <dsp:sp modelId="{A036A082-5C57-2540-A057-E951FB04DAB5}">
      <dsp:nvSpPr>
        <dsp:cNvPr id="0" name=""/>
        <dsp:cNvSpPr/>
      </dsp:nvSpPr>
      <dsp:spPr>
        <a:xfrm>
          <a:off x="190197" y="0"/>
          <a:ext cx="2775440" cy="1011966"/>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lvl="0" algn="l" defTabSz="755650">
            <a:lnSpc>
              <a:spcPct val="90000"/>
            </a:lnSpc>
            <a:spcBef>
              <a:spcPct val="0"/>
            </a:spcBef>
            <a:spcAft>
              <a:spcPct val="35000"/>
            </a:spcAft>
            <a:buNone/>
          </a:pPr>
          <a:r>
            <a:rPr lang="en-US" sz="1700" kern="1200" dirty="0"/>
            <a:t>N/S → Same-day to prep for PCP visit</a:t>
          </a:r>
        </a:p>
        <a:p>
          <a:pPr lvl="0" algn="l" defTabSz="755650">
            <a:lnSpc>
              <a:spcPct val="90000"/>
            </a:lnSpc>
            <a:spcBef>
              <a:spcPct val="0"/>
            </a:spcBef>
            <a:spcAft>
              <a:spcPct val="35000"/>
            </a:spcAft>
            <a:buNone/>
          </a:pPr>
          <a:r>
            <a:rPr lang="en-US" sz="1300" kern="1200" dirty="0"/>
            <a:t> 6 y/o ADHD, insomnia, enuresis</a:t>
          </a:r>
        </a:p>
      </dsp:txBody>
      <dsp:txXfrm>
        <a:off x="190197" y="0"/>
        <a:ext cx="2775440" cy="1011966"/>
      </dsp:txXfrm>
    </dsp:sp>
    <dsp:sp modelId="{AD7019CF-2B68-4A41-B618-1443B2C0FBC8}">
      <dsp:nvSpPr>
        <dsp:cNvPr id="0" name=""/>
        <dsp:cNvSpPr/>
      </dsp:nvSpPr>
      <dsp:spPr>
        <a:xfrm>
          <a:off x="1577917" y="1403695"/>
          <a:ext cx="0" cy="228508"/>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57F1F3-BC9D-044F-A454-A24EA05F6DF3}">
      <dsp:nvSpPr>
        <dsp:cNvPr id="0" name=""/>
        <dsp:cNvSpPr/>
      </dsp:nvSpPr>
      <dsp:spPr>
        <a:xfrm>
          <a:off x="1767152" y="1860712"/>
          <a:ext cx="2775440" cy="391728"/>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11:30 (11:40-12:10)</a:t>
          </a:r>
        </a:p>
      </dsp:txBody>
      <dsp:txXfrm>
        <a:off x="1767152" y="1860712"/>
        <a:ext cx="2775440" cy="391728"/>
      </dsp:txXfrm>
    </dsp:sp>
    <dsp:sp modelId="{A721F06B-875C-0942-8AA1-FE12F5863B9F}">
      <dsp:nvSpPr>
        <dsp:cNvPr id="0" name=""/>
        <dsp:cNvSpPr/>
      </dsp:nvSpPr>
      <dsp:spPr>
        <a:xfrm>
          <a:off x="1767152" y="2252441"/>
          <a:ext cx="2775440" cy="789333"/>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a:t>Planned f/u from 1 week earlier</a:t>
          </a:r>
        </a:p>
        <a:p>
          <a:pPr marL="57150" lvl="1" indent="-57150" algn="l" defTabSz="444500">
            <a:lnSpc>
              <a:spcPct val="90000"/>
            </a:lnSpc>
            <a:spcBef>
              <a:spcPct val="0"/>
            </a:spcBef>
            <a:spcAft>
              <a:spcPct val="15000"/>
            </a:spcAft>
            <a:buChar char="••"/>
          </a:pPr>
          <a:r>
            <a:rPr lang="en-US" sz="1000" kern="1200" dirty="0"/>
            <a:t>20 y/o Spanish-speaker, depressed w/ SI</a:t>
          </a:r>
        </a:p>
      </dsp:txBody>
      <dsp:txXfrm>
        <a:off x="1767152" y="2252441"/>
        <a:ext cx="2775440" cy="789333"/>
      </dsp:txXfrm>
    </dsp:sp>
    <dsp:sp modelId="{43DEA6A2-2C50-F742-B5AC-D90EEE1A3438}">
      <dsp:nvSpPr>
        <dsp:cNvPr id="0" name=""/>
        <dsp:cNvSpPr/>
      </dsp:nvSpPr>
      <dsp:spPr>
        <a:xfrm>
          <a:off x="3154872" y="1632204"/>
          <a:ext cx="0" cy="228508"/>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DCE513-6904-B64F-8B9E-A97680D5A210}">
      <dsp:nvSpPr>
        <dsp:cNvPr id="0" name=""/>
        <dsp:cNvSpPr/>
      </dsp:nvSpPr>
      <dsp:spPr>
        <a:xfrm rot="2700000">
          <a:off x="1552526" y="1606812"/>
          <a:ext cx="50782" cy="50782"/>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C157D7-3DE5-F041-8F95-5E2AE6A2D00B}">
      <dsp:nvSpPr>
        <dsp:cNvPr id="0" name=""/>
        <dsp:cNvSpPr/>
      </dsp:nvSpPr>
      <dsp:spPr>
        <a:xfrm rot="2700000">
          <a:off x="3129481" y="1606812"/>
          <a:ext cx="50782" cy="50782"/>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343CD7-6AB8-1E4E-8D3C-78059428B387}">
      <dsp:nvSpPr>
        <dsp:cNvPr id="0" name=""/>
        <dsp:cNvSpPr/>
      </dsp:nvSpPr>
      <dsp:spPr>
        <a:xfrm>
          <a:off x="3344107" y="1011966"/>
          <a:ext cx="2775440" cy="391728"/>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2:00 (2:05-2:25)</a:t>
          </a:r>
        </a:p>
      </dsp:txBody>
      <dsp:txXfrm>
        <a:off x="3344107" y="1011966"/>
        <a:ext cx="2775440" cy="391728"/>
      </dsp:txXfrm>
    </dsp:sp>
    <dsp:sp modelId="{BE840A07-170C-2D4A-B5F9-59143C66C964}">
      <dsp:nvSpPr>
        <dsp:cNvPr id="0" name=""/>
        <dsp:cNvSpPr/>
      </dsp:nvSpPr>
      <dsp:spPr>
        <a:xfrm>
          <a:off x="3344107" y="173299"/>
          <a:ext cx="2775440" cy="838667"/>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err="1"/>
            <a:t>Cx</a:t>
          </a:r>
          <a:r>
            <a:rPr lang="en-US" sz="1300" kern="1200" dirty="0"/>
            <a:t> → Same-day visit with BHC instead of PCP</a:t>
          </a:r>
        </a:p>
        <a:p>
          <a:pPr marL="57150" lvl="1" indent="-57150" algn="l" defTabSz="444500">
            <a:lnSpc>
              <a:spcPct val="90000"/>
            </a:lnSpc>
            <a:spcBef>
              <a:spcPct val="0"/>
            </a:spcBef>
            <a:spcAft>
              <a:spcPct val="15000"/>
            </a:spcAft>
            <a:buChar char="••"/>
          </a:pPr>
          <a:r>
            <a:rPr lang="en-US" sz="1000" kern="1200" dirty="0"/>
            <a:t>65 y/o for smoking cessation/NRT refill</a:t>
          </a:r>
        </a:p>
      </dsp:txBody>
      <dsp:txXfrm>
        <a:off x="3344107" y="173299"/>
        <a:ext cx="2775440" cy="838667"/>
      </dsp:txXfrm>
    </dsp:sp>
    <dsp:sp modelId="{5D7C0B3D-E8F3-7648-BEA7-A960B690F867}">
      <dsp:nvSpPr>
        <dsp:cNvPr id="0" name=""/>
        <dsp:cNvSpPr/>
      </dsp:nvSpPr>
      <dsp:spPr>
        <a:xfrm>
          <a:off x="4731827" y="1403695"/>
          <a:ext cx="0" cy="228508"/>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D47F55-8E6E-0D45-B532-73B7CAC0B1BD}">
      <dsp:nvSpPr>
        <dsp:cNvPr id="0" name=""/>
        <dsp:cNvSpPr/>
      </dsp:nvSpPr>
      <dsp:spPr>
        <a:xfrm>
          <a:off x="4921062" y="1860712"/>
          <a:ext cx="2775440" cy="391728"/>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2:30 (2:50-3:10)</a:t>
          </a:r>
        </a:p>
      </dsp:txBody>
      <dsp:txXfrm>
        <a:off x="4921062" y="1860712"/>
        <a:ext cx="2775440" cy="391728"/>
      </dsp:txXfrm>
    </dsp:sp>
    <dsp:sp modelId="{1B8A9CF3-3B1C-2343-89B5-1AAB77D53214}">
      <dsp:nvSpPr>
        <dsp:cNvPr id="0" name=""/>
        <dsp:cNvSpPr/>
      </dsp:nvSpPr>
      <dsp:spPr>
        <a:xfrm>
          <a:off x="4921062" y="2252441"/>
          <a:ext cx="2775440" cy="1011334"/>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a:t>Open → warm-handoff to complete medication agreement</a:t>
          </a:r>
        </a:p>
        <a:p>
          <a:pPr marL="57150" lvl="1" indent="-57150" algn="l" defTabSz="444500">
            <a:lnSpc>
              <a:spcPct val="90000"/>
            </a:lnSpc>
            <a:spcBef>
              <a:spcPct val="0"/>
            </a:spcBef>
            <a:spcAft>
              <a:spcPct val="15000"/>
            </a:spcAft>
            <a:buChar char="••"/>
          </a:pPr>
          <a:r>
            <a:rPr lang="en-US" sz="1000" kern="1200" dirty="0"/>
            <a:t>60 y/o severe </a:t>
          </a:r>
          <a:r>
            <a:rPr lang="en-US" sz="1000" kern="1200" dirty="0" err="1"/>
            <a:t>etoh</a:t>
          </a:r>
          <a:r>
            <a:rPr lang="en-US" sz="1000" kern="1200" dirty="0"/>
            <a:t>, chronic arm pain</a:t>
          </a:r>
        </a:p>
      </dsp:txBody>
      <dsp:txXfrm>
        <a:off x="4921062" y="2252441"/>
        <a:ext cx="2775440" cy="1011334"/>
      </dsp:txXfrm>
    </dsp:sp>
    <dsp:sp modelId="{F5D3EBB3-8C11-DD4D-B45A-9B9537321A65}">
      <dsp:nvSpPr>
        <dsp:cNvPr id="0" name=""/>
        <dsp:cNvSpPr/>
      </dsp:nvSpPr>
      <dsp:spPr>
        <a:xfrm>
          <a:off x="6308782" y="1632204"/>
          <a:ext cx="0" cy="228508"/>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40A1DB-95AA-2143-A264-57D5D3D11240}">
      <dsp:nvSpPr>
        <dsp:cNvPr id="0" name=""/>
        <dsp:cNvSpPr/>
      </dsp:nvSpPr>
      <dsp:spPr>
        <a:xfrm rot="2700000">
          <a:off x="4706436" y="1606812"/>
          <a:ext cx="50782" cy="50782"/>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2B1FA-0B30-2E4D-91AA-7B7C7329515B}">
      <dsp:nvSpPr>
        <dsp:cNvPr id="0" name=""/>
        <dsp:cNvSpPr/>
      </dsp:nvSpPr>
      <dsp:spPr>
        <a:xfrm rot="2700000">
          <a:off x="6283391" y="1606812"/>
          <a:ext cx="50782" cy="50782"/>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A0761-95D5-2743-9D26-70DA65258510}">
      <dsp:nvSpPr>
        <dsp:cNvPr id="0" name=""/>
        <dsp:cNvSpPr/>
      </dsp:nvSpPr>
      <dsp:spPr>
        <a:xfrm>
          <a:off x="0" y="1631752"/>
          <a:ext cx="7886700" cy="0"/>
        </a:xfrm>
        <a:prstGeom prst="line">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6B75D3-E2D5-BF45-BECD-C08BEC707965}">
      <dsp:nvSpPr>
        <dsp:cNvPr id="0" name=""/>
        <dsp:cNvSpPr/>
      </dsp:nvSpPr>
      <dsp:spPr>
        <a:xfrm>
          <a:off x="190197" y="1011686"/>
          <a:ext cx="2775440" cy="39162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3:00 (3:15-3:40)</a:t>
          </a:r>
        </a:p>
      </dsp:txBody>
      <dsp:txXfrm>
        <a:off x="190197" y="1011686"/>
        <a:ext cx="2775440" cy="391620"/>
      </dsp:txXfrm>
    </dsp:sp>
    <dsp:sp modelId="{606CEFCE-DFB6-5048-B3F8-B49229629633}">
      <dsp:nvSpPr>
        <dsp:cNvPr id="0" name=""/>
        <dsp:cNvSpPr/>
      </dsp:nvSpPr>
      <dsp:spPr>
        <a:xfrm>
          <a:off x="190197" y="222570"/>
          <a:ext cx="2775440" cy="789115"/>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a:t>Planned f/u after 2 weeks</a:t>
          </a:r>
        </a:p>
        <a:p>
          <a:pPr marL="57150" lvl="1" indent="-57150" algn="l" defTabSz="444500">
            <a:lnSpc>
              <a:spcPct val="90000"/>
            </a:lnSpc>
            <a:spcBef>
              <a:spcPct val="0"/>
            </a:spcBef>
            <a:spcAft>
              <a:spcPct val="15000"/>
            </a:spcAft>
            <a:buChar char="••"/>
          </a:pPr>
          <a:r>
            <a:rPr lang="en-US" sz="1000" kern="1200"/>
            <a:t>47 y/o homeless, MDD w/ psychosis, acute SI due to meds</a:t>
          </a:r>
        </a:p>
      </dsp:txBody>
      <dsp:txXfrm>
        <a:off x="190197" y="222570"/>
        <a:ext cx="2775440" cy="789115"/>
      </dsp:txXfrm>
    </dsp:sp>
    <dsp:sp modelId="{B5C9D57E-884B-8049-8170-658E07D3E907}">
      <dsp:nvSpPr>
        <dsp:cNvPr id="0" name=""/>
        <dsp:cNvSpPr/>
      </dsp:nvSpPr>
      <dsp:spPr>
        <a:xfrm>
          <a:off x="1577917" y="1403306"/>
          <a:ext cx="0" cy="228445"/>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98C3FDC-A975-154A-96B1-A568A8A5A835}">
      <dsp:nvSpPr>
        <dsp:cNvPr id="0" name=""/>
        <dsp:cNvSpPr/>
      </dsp:nvSpPr>
      <dsp:spPr>
        <a:xfrm>
          <a:off x="1767152" y="1860197"/>
          <a:ext cx="2775440" cy="39162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3:30 (3:40-3:55)</a:t>
          </a:r>
        </a:p>
      </dsp:txBody>
      <dsp:txXfrm>
        <a:off x="1767152" y="1860197"/>
        <a:ext cx="2775440" cy="391620"/>
      </dsp:txXfrm>
    </dsp:sp>
    <dsp:sp modelId="{AA3FBDDF-CE1F-4846-AC16-4CEFA0B21FFA}">
      <dsp:nvSpPr>
        <dsp:cNvPr id="0" name=""/>
        <dsp:cNvSpPr/>
      </dsp:nvSpPr>
      <dsp:spPr>
        <a:xfrm>
          <a:off x="1767152" y="2251817"/>
          <a:ext cx="2775440" cy="789115"/>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a:t>Planned f/u after 1 month</a:t>
          </a:r>
        </a:p>
        <a:p>
          <a:pPr marL="57150" lvl="1" indent="-57150" algn="l" defTabSz="444500">
            <a:lnSpc>
              <a:spcPct val="90000"/>
            </a:lnSpc>
            <a:spcBef>
              <a:spcPct val="0"/>
            </a:spcBef>
            <a:spcAft>
              <a:spcPct val="15000"/>
            </a:spcAft>
            <a:buChar char="••"/>
          </a:pPr>
          <a:r>
            <a:rPr lang="en-US" sz="1000" kern="1200"/>
            <a:t>45 y/o homeless, MDD, trying to get disability</a:t>
          </a:r>
        </a:p>
      </dsp:txBody>
      <dsp:txXfrm>
        <a:off x="1767152" y="2251817"/>
        <a:ext cx="2775440" cy="789115"/>
      </dsp:txXfrm>
    </dsp:sp>
    <dsp:sp modelId="{B7F23E2F-06FE-6E47-9FC4-FCF95E53AEA9}">
      <dsp:nvSpPr>
        <dsp:cNvPr id="0" name=""/>
        <dsp:cNvSpPr/>
      </dsp:nvSpPr>
      <dsp:spPr>
        <a:xfrm>
          <a:off x="3154872" y="1631752"/>
          <a:ext cx="0" cy="228445"/>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DCDDB0-CA72-8C44-824B-33A5A1DC51A3}">
      <dsp:nvSpPr>
        <dsp:cNvPr id="0" name=""/>
        <dsp:cNvSpPr/>
      </dsp:nvSpPr>
      <dsp:spPr>
        <a:xfrm rot="2700000">
          <a:off x="1552533" y="1606367"/>
          <a:ext cx="50768" cy="50768"/>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99088-8F75-4041-9FA3-E80705B65050}">
      <dsp:nvSpPr>
        <dsp:cNvPr id="0" name=""/>
        <dsp:cNvSpPr/>
      </dsp:nvSpPr>
      <dsp:spPr>
        <a:xfrm rot="2700000">
          <a:off x="3129488" y="1606367"/>
          <a:ext cx="50768" cy="50768"/>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710B92-A201-EB46-896D-53741E62BF4D}">
      <dsp:nvSpPr>
        <dsp:cNvPr id="0" name=""/>
        <dsp:cNvSpPr/>
      </dsp:nvSpPr>
      <dsp:spPr>
        <a:xfrm>
          <a:off x="3344107" y="1011686"/>
          <a:ext cx="2775440" cy="39162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4:00 (4:10-4:40)</a:t>
          </a:r>
        </a:p>
      </dsp:txBody>
      <dsp:txXfrm>
        <a:off x="3344107" y="1011686"/>
        <a:ext cx="2775440" cy="391620"/>
      </dsp:txXfrm>
    </dsp:sp>
    <dsp:sp modelId="{85D32586-8785-5A42-BCDA-A6BAC905A000}">
      <dsp:nvSpPr>
        <dsp:cNvPr id="0" name=""/>
        <dsp:cNvSpPr/>
      </dsp:nvSpPr>
      <dsp:spPr>
        <a:xfrm>
          <a:off x="3344107" y="25292"/>
          <a:ext cx="2775440" cy="986394"/>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err="1"/>
            <a:t>Cx</a:t>
          </a:r>
          <a:r>
            <a:rPr lang="en-US" sz="1300" kern="1200" dirty="0"/>
            <a:t> → Warm-handoff to assist with PCP visit</a:t>
          </a:r>
        </a:p>
        <a:p>
          <a:pPr marL="57150" lvl="1" indent="-57150" algn="l" defTabSz="444500">
            <a:lnSpc>
              <a:spcPct val="90000"/>
            </a:lnSpc>
            <a:spcBef>
              <a:spcPct val="0"/>
            </a:spcBef>
            <a:spcAft>
              <a:spcPct val="15000"/>
            </a:spcAft>
            <a:buChar char="••"/>
          </a:pPr>
          <a:r>
            <a:rPr lang="en-US" sz="1000" kern="1200"/>
            <a:t>16 y/o expelled from school, needs risk assessmt</a:t>
          </a:r>
        </a:p>
      </dsp:txBody>
      <dsp:txXfrm>
        <a:off x="3344107" y="25292"/>
        <a:ext cx="2775440" cy="986394"/>
      </dsp:txXfrm>
    </dsp:sp>
    <dsp:sp modelId="{92E0AF24-9D9A-F042-AEC6-5E5316A40493}">
      <dsp:nvSpPr>
        <dsp:cNvPr id="0" name=""/>
        <dsp:cNvSpPr/>
      </dsp:nvSpPr>
      <dsp:spPr>
        <a:xfrm>
          <a:off x="4731827" y="1403306"/>
          <a:ext cx="0" cy="228445"/>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809F-D507-6842-9879-A239A4E54FEE}">
      <dsp:nvSpPr>
        <dsp:cNvPr id="0" name=""/>
        <dsp:cNvSpPr/>
      </dsp:nvSpPr>
      <dsp:spPr>
        <a:xfrm>
          <a:off x="4921062" y="1860197"/>
          <a:ext cx="2775440" cy="39162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666750">
            <a:lnSpc>
              <a:spcPct val="90000"/>
            </a:lnSpc>
            <a:spcBef>
              <a:spcPct val="0"/>
            </a:spcBef>
            <a:spcAft>
              <a:spcPct val="35000"/>
            </a:spcAft>
            <a:defRPr b="1"/>
          </a:pPr>
          <a:r>
            <a:rPr lang="en-US" sz="1500" kern="1200" dirty="0"/>
            <a:t>4:30 (4:45-5:10)</a:t>
          </a:r>
        </a:p>
      </dsp:txBody>
      <dsp:txXfrm>
        <a:off x="4921062" y="1860197"/>
        <a:ext cx="2775440" cy="391620"/>
      </dsp:txXfrm>
    </dsp:sp>
    <dsp:sp modelId="{363DD4C4-5FA7-534E-A3E4-E875E3849D8D}">
      <dsp:nvSpPr>
        <dsp:cNvPr id="0" name=""/>
        <dsp:cNvSpPr/>
      </dsp:nvSpPr>
      <dsp:spPr>
        <a:xfrm>
          <a:off x="4921062" y="2251817"/>
          <a:ext cx="2775440" cy="838434"/>
        </a:xfrm>
        <a:prstGeom prst="rect">
          <a:avLst/>
        </a:prstGeom>
        <a:solidFill>
          <a:schemeClr val="accent5">
            <a:alpha val="90000"/>
            <a:tint val="40000"/>
            <a:hueOff val="0"/>
            <a:satOff val="0"/>
            <a:lumOff val="0"/>
            <a:alphaOff val="0"/>
          </a:schemeClr>
        </a:solidFill>
        <a:ln w="15875"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a:t>Open → Same-day f/u after 4 </a:t>
          </a:r>
          <a:r>
            <a:rPr lang="en-US" sz="1300" kern="1200" dirty="0" err="1"/>
            <a:t>mos</a:t>
          </a:r>
          <a:endParaRPr lang="en-US" sz="1300" kern="1200" dirty="0"/>
        </a:p>
        <a:p>
          <a:pPr marL="57150" lvl="1" indent="-57150" algn="l" defTabSz="444500">
            <a:lnSpc>
              <a:spcPct val="90000"/>
            </a:lnSpc>
            <a:spcBef>
              <a:spcPct val="0"/>
            </a:spcBef>
            <a:spcAft>
              <a:spcPct val="15000"/>
            </a:spcAft>
            <a:buChar char="••"/>
          </a:pPr>
          <a:r>
            <a:rPr lang="en-US" sz="1000" kern="1200"/>
            <a:t>20 y/o seeking disability for PTSD, dep</a:t>
          </a:r>
        </a:p>
      </dsp:txBody>
      <dsp:txXfrm>
        <a:off x="4921062" y="2251817"/>
        <a:ext cx="2775440" cy="838434"/>
      </dsp:txXfrm>
    </dsp:sp>
    <dsp:sp modelId="{ECBDB208-6515-FB44-B2BA-5112B688ED34}">
      <dsp:nvSpPr>
        <dsp:cNvPr id="0" name=""/>
        <dsp:cNvSpPr/>
      </dsp:nvSpPr>
      <dsp:spPr>
        <a:xfrm>
          <a:off x="6308782" y="1631752"/>
          <a:ext cx="0" cy="228445"/>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2430CD-DA08-A14E-9C86-E3EA09AE3A50}">
      <dsp:nvSpPr>
        <dsp:cNvPr id="0" name=""/>
        <dsp:cNvSpPr/>
      </dsp:nvSpPr>
      <dsp:spPr>
        <a:xfrm rot="2700000">
          <a:off x="4706443" y="1606367"/>
          <a:ext cx="50768" cy="50768"/>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127525-427A-DA4A-9A4E-0EFB9C14A946}">
      <dsp:nvSpPr>
        <dsp:cNvPr id="0" name=""/>
        <dsp:cNvSpPr/>
      </dsp:nvSpPr>
      <dsp:spPr>
        <a:xfrm rot="2700000">
          <a:off x="6283398" y="1606367"/>
          <a:ext cx="50768" cy="50768"/>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27901-58D5-3D44-826B-91A57AB17B2D}">
      <dsp:nvSpPr>
        <dsp:cNvPr id="0" name=""/>
        <dsp:cNvSpPr/>
      </dsp:nvSpPr>
      <dsp:spPr>
        <a:xfrm>
          <a:off x="0" y="124454"/>
          <a:ext cx="4296258" cy="1797120"/>
        </a:xfrm>
        <a:prstGeom prst="roundRect">
          <a:avLst/>
        </a:prstGeom>
        <a:blipFill rotWithShape="0">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Remember the goal of making primary care better</a:t>
          </a:r>
        </a:p>
      </dsp:txBody>
      <dsp:txXfrm>
        <a:off x="87728" y="212182"/>
        <a:ext cx="4120802" cy="1621664"/>
      </dsp:txXfrm>
    </dsp:sp>
    <dsp:sp modelId="{03E1D948-0A65-E24F-9D72-5AE1CF34FA1D}">
      <dsp:nvSpPr>
        <dsp:cNvPr id="0" name=""/>
        <dsp:cNvSpPr/>
      </dsp:nvSpPr>
      <dsp:spPr>
        <a:xfrm>
          <a:off x="0" y="1921575"/>
          <a:ext cx="4296258"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0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(for everyone)</a:t>
          </a:r>
        </a:p>
      </dsp:txBody>
      <dsp:txXfrm>
        <a:off x="0" y="1921575"/>
        <a:ext cx="4296258" cy="529920"/>
      </dsp:txXfrm>
    </dsp:sp>
    <dsp:sp modelId="{865A42ED-371B-8F49-9CA8-2DA8767CB436}">
      <dsp:nvSpPr>
        <dsp:cNvPr id="0" name=""/>
        <dsp:cNvSpPr/>
      </dsp:nvSpPr>
      <dsp:spPr>
        <a:xfrm>
          <a:off x="0" y="2451495"/>
          <a:ext cx="4296258" cy="1797120"/>
        </a:xfrm>
        <a:prstGeom prst="roundRect">
          <a:avLst/>
        </a:prstGeom>
        <a:blipFill rotWithShape="0">
          <a:blip xmlns:r="http://schemas.openxmlformats.org/officeDocument/2006/relationships" r:embed="rId1">
            <a:duotone>
              <a:schemeClr val="accent2">
                <a:hueOff val="-3878375"/>
                <a:satOff val="-8771"/>
                <a:lumOff val="-5686"/>
                <a:alphaOff val="0"/>
                <a:tint val="98000"/>
                <a:lumMod val="102000"/>
              </a:schemeClr>
              <a:schemeClr val="accent2">
                <a:hueOff val="-3878375"/>
                <a:satOff val="-8771"/>
                <a:lumOff val="-5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Think like a primary care team member</a:t>
          </a:r>
        </a:p>
      </dsp:txBody>
      <dsp:txXfrm>
        <a:off x="87728" y="2539223"/>
        <a:ext cx="4120802" cy="1621664"/>
      </dsp:txXfrm>
    </dsp:sp>
    <dsp:sp modelId="{B0060A2C-DF32-204A-8796-8103CA3F501F}">
      <dsp:nvSpPr>
        <dsp:cNvPr id="0" name=""/>
        <dsp:cNvSpPr/>
      </dsp:nvSpPr>
      <dsp:spPr>
        <a:xfrm>
          <a:off x="0" y="4248615"/>
          <a:ext cx="4296258"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0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Population goals</a:t>
          </a:r>
        </a:p>
      </dsp:txBody>
      <dsp:txXfrm>
        <a:off x="0" y="4248615"/>
        <a:ext cx="4296258" cy="5299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xmlns="">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xmlns="">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xmlns="">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56F8D8-83FD-744E-9A01-9C53D14BD1C6}" type="datetimeFigureOut">
              <a:rPr lang="en-US" smtClean="0"/>
              <a:t>9/20/2023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0C74C1-B744-D842-895C-61FFE71630C3}" type="slidenum">
              <a:rPr lang="en-US" smtClean="0"/>
              <a:t>‹#›</a:t>
            </a:fld>
            <a:endParaRPr lang="en-US"/>
          </a:p>
        </p:txBody>
      </p:sp>
    </p:spTree>
    <p:extLst>
      <p:ext uri="{BB962C8B-B14F-4D97-AF65-F5344CB8AC3E}">
        <p14:creationId xmlns:p14="http://schemas.microsoft.com/office/powerpoint/2010/main" val="23789963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1163336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9F3C8F23-5D53-F749-B90F-F7FBFD671B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FC3F92E9-CAD6-384E-99A0-EF29611094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Beasley, J.W., Hankey, T.H., Erickson, R., </a:t>
            </a:r>
            <a:r>
              <a:rPr lang="en-US" altLang="en-US" dirty="0" err="1"/>
              <a:t>Stange</a:t>
            </a:r>
            <a:r>
              <a:rPr lang="en-US" altLang="en-US" dirty="0"/>
              <a:t>, K. C., Mundt, M., et al. (2004). How many problems do family physicians manage at each encounter? </a:t>
            </a:r>
            <a:r>
              <a:rPr lang="en-US" altLang="en-US" i="1" dirty="0"/>
              <a:t>Annals of Family Medicine, </a:t>
            </a:r>
            <a:r>
              <a:rPr lang="en-US" altLang="en-US" dirty="0"/>
              <a:t>2, 405-410.</a:t>
            </a:r>
          </a:p>
          <a:p>
            <a:r>
              <a:rPr lang="en-US" altLang="en-US" dirty="0"/>
              <a:t>2. Foster, G., </a:t>
            </a:r>
            <a:r>
              <a:rPr lang="en-US" altLang="en-US" dirty="0" err="1"/>
              <a:t>Wadden</a:t>
            </a:r>
            <a:r>
              <a:rPr lang="en-US" altLang="en-US" dirty="0"/>
              <a:t>, T., Makris, A., Davidson, D., Sanderson, R., et al. (2003). Primary care physicians’ attitudes about obesity and its treatment. </a:t>
            </a:r>
            <a:r>
              <a:rPr lang="en-US" altLang="en-US" i="1" dirty="0"/>
              <a:t>Obesity Research, </a:t>
            </a:r>
            <a:r>
              <a:rPr lang="en-US" altLang="en-US" dirty="0"/>
              <a:t>11, 1168-1177.</a:t>
            </a:r>
          </a:p>
          <a:p>
            <a:r>
              <a:rPr lang="en-US" altLang="en-US" dirty="0"/>
              <a:t>3. Horwitz, S.M., </a:t>
            </a:r>
            <a:r>
              <a:rPr lang="en-US" altLang="en-US" dirty="0" err="1"/>
              <a:t>Storfer-Isser</a:t>
            </a:r>
            <a:r>
              <a:rPr lang="en-US" altLang="en-US" dirty="0"/>
              <a:t>, A., </a:t>
            </a:r>
            <a:r>
              <a:rPr lang="en-US" altLang="en-US" dirty="0" err="1"/>
              <a:t>Kerker</a:t>
            </a:r>
            <a:r>
              <a:rPr lang="en-US" altLang="en-US" dirty="0"/>
              <a:t>, B.D. et al. (2015). Barriers to the identification and management of psychosocial problems: changes from 2004 to 2013. Academic Pediatrics, 15(6), 613-620.</a:t>
            </a:r>
          </a:p>
          <a:p>
            <a:r>
              <a:rPr lang="en-US" altLang="en-US" dirty="0"/>
              <a:t>4. Baron, R.J. (2010). What’s keeping us so busy in primary care? New England Journal of Medicine, 362, 1632-1636.</a:t>
            </a:r>
          </a:p>
          <a:p>
            <a:r>
              <a:rPr lang="en-US" altLang="en-US" dirty="0"/>
              <a:t>5. Yarnall, K.S., Pollack, K.I., </a:t>
            </a:r>
            <a:r>
              <a:rPr lang="en-US" altLang="en-US" dirty="0" err="1"/>
              <a:t>Ostbye</a:t>
            </a:r>
            <a:r>
              <a:rPr lang="en-US" altLang="en-US" dirty="0"/>
              <a:t>, T., Kraus, K.M., Michener, J.L. (2003). Primary care: is there enough time for prevention? American Journal of Public Health, 93(4), 635-641.</a:t>
            </a:r>
          </a:p>
          <a:p>
            <a:r>
              <a:rPr lang="en-US" altLang="en-US" dirty="0"/>
              <a:t>6. Yarnall, K. S., Krause, K. M., </a:t>
            </a:r>
            <a:r>
              <a:rPr lang="en-US" altLang="en-US" dirty="0" err="1"/>
              <a:t>Ostbye</a:t>
            </a:r>
            <a:r>
              <a:rPr lang="en-US" altLang="en-US" dirty="0"/>
              <a:t>, T., Pollak, K. I., </a:t>
            </a:r>
            <a:r>
              <a:rPr lang="en-US" altLang="en-US" dirty="0" err="1"/>
              <a:t>Gradison</a:t>
            </a:r>
            <a:r>
              <a:rPr lang="en-US" altLang="en-US" dirty="0"/>
              <a:t>, M., et al. (2005). Is there time for management of patients with chronic diseases in primary care? Annals of Family Medicine, 3(3), 209-14.</a:t>
            </a:r>
          </a:p>
          <a:p>
            <a:r>
              <a:rPr lang="en-US" altLang="en-US" dirty="0"/>
              <a:t>7. Kroenke, K., &amp; </a:t>
            </a:r>
            <a:r>
              <a:rPr lang="en-US" altLang="en-US" dirty="0" err="1"/>
              <a:t>Mangelsdorff</a:t>
            </a:r>
            <a:r>
              <a:rPr lang="en-US" altLang="en-US" dirty="0"/>
              <a:t>, A. (1989).  Common symptoms in primary care: Incidence, evaluation, therapy and outcome.  American Journal of Medicine, 86, 262-266.</a:t>
            </a:r>
          </a:p>
          <a:p>
            <a:r>
              <a:rPr lang="en-US" altLang="en-US" dirty="0"/>
              <a:t>8. Bureau of Labor Statistics, U.S. Department of Labor (2014). Occupational Outlook Handbook, 2014-2015 Edition, Physicians and Surgeons. http://</a:t>
            </a:r>
            <a:r>
              <a:rPr lang="en-US" altLang="en-US" dirty="0" err="1"/>
              <a:t>www.bls.gov</a:t>
            </a:r>
            <a:r>
              <a:rPr lang="en-US" altLang="en-US" dirty="0"/>
              <a:t>/ooh/healthcare/physicians-and-</a:t>
            </a:r>
            <a:r>
              <a:rPr lang="en-US" altLang="en-US" dirty="0" err="1"/>
              <a:t>surgeons.htm</a:t>
            </a:r>
            <a:r>
              <a:rPr lang="en-US" altLang="en-US" dirty="0"/>
              <a:t>. Accessed 29 July 2014.</a:t>
            </a:r>
          </a:p>
          <a:p>
            <a:r>
              <a:rPr lang="en-US" altLang="en-US" dirty="0"/>
              <a:t>9. </a:t>
            </a:r>
            <a:r>
              <a:rPr lang="en-US" altLang="en-US" dirty="0" err="1"/>
              <a:t>Petterson</a:t>
            </a:r>
            <a:r>
              <a:rPr lang="en-US" altLang="en-US" dirty="0"/>
              <a:t> et al. (2012). Projecting US primary care physician workforce needs, 2010-2025. The Annals of Family Medicine, 10(6), 503-09.</a:t>
            </a:r>
          </a:p>
        </p:txBody>
      </p:sp>
      <p:sp>
        <p:nvSpPr>
          <p:cNvPr id="45059" name="Slide Number Placeholder 3">
            <a:extLst>
              <a:ext uri="{FF2B5EF4-FFF2-40B4-BE49-F238E27FC236}">
                <a16:creationId xmlns:a16="http://schemas.microsoft.com/office/drawing/2014/main" id="{340ADC90-EB83-B741-A8A7-20D1C17909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2CFE77D-3FA7-B44E-A117-33A0198A26B4}" type="slidenum">
              <a:rPr lang="en-US" altLang="en-US"/>
              <a:pPr/>
              <a:t>20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FAFD8261-BC63-F448-A46E-D66742C073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AEAC12C0-F19B-B943-8EB7-ACD490283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5" name="Slide Number Placeholder 3">
            <a:extLst>
              <a:ext uri="{FF2B5EF4-FFF2-40B4-BE49-F238E27FC236}">
                <a16:creationId xmlns:a16="http://schemas.microsoft.com/office/drawing/2014/main" id="{426A202B-ACD0-0547-8228-2BDB48BF11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40145D-52B5-6F41-A92D-B6008BCE2451}" type="slidenum">
              <a:rPr lang="en-US" altLang="en-US"/>
              <a:pPr/>
              <a:t>23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402F7D06-73F5-2A42-A734-7D678506B7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E40C7574-B2E4-464C-8AA5-A11139BE1A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eriod"/>
            </a:pPr>
            <a:endParaRPr lang="en-US" altLang="en-US">
              <a:ea typeface="ＭＳ Ｐゴシック" panose="020B0600070205080204" pitchFamily="34" charset="-128"/>
              <a:cs typeface="Arial" panose="020B0604020202020204" pitchFamily="34" charset="0"/>
            </a:endParaRPr>
          </a:p>
        </p:txBody>
      </p:sp>
      <p:sp>
        <p:nvSpPr>
          <p:cNvPr id="14339" name="Slide Number Placeholder 3">
            <a:extLst>
              <a:ext uri="{FF2B5EF4-FFF2-40B4-BE49-F238E27FC236}">
                <a16:creationId xmlns:a16="http://schemas.microsoft.com/office/drawing/2014/main" id="{4555850B-BC9F-B648-B066-D27C1D5E01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7CDD20C-BC7B-6841-9A61-C928B33D25E9}" type="slidenum">
              <a:rPr lang="en-US" altLang="en-US"/>
              <a:pPr/>
              <a:t>25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0C1FE7E-B332-2049-B6B2-BE622E650E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F066737-4BA8-8240-BB95-9299D1883A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 Robert Graham Center analysis of 2017 FM Medicare Physician Supplier data. The vast majority of FM physicians work in a clinic, and only in one clinic. A much smaller number work in more than one setting or in settings other than a clinic.</a:t>
            </a:r>
          </a:p>
        </p:txBody>
      </p:sp>
      <p:sp>
        <p:nvSpPr>
          <p:cNvPr id="17411" name="Slide Number Placeholder 3">
            <a:extLst>
              <a:ext uri="{FF2B5EF4-FFF2-40B4-BE49-F238E27FC236}">
                <a16:creationId xmlns:a16="http://schemas.microsoft.com/office/drawing/2014/main" id="{1559E522-4754-D142-AFC3-0452D09DEB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C14A797-7F76-5641-BAB3-5095FD65A27E}" type="slidenum">
              <a:rPr lang="en-US" altLang="en-US"/>
              <a:pPr/>
              <a:t>29</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445938CC-4F4D-2442-B250-479554AB1A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70AB5E7F-9BA7-4443-B231-8471BD55062A}"/>
              </a:ext>
            </a:extLst>
          </p:cNvPr>
          <p:cNvSpPr>
            <a:spLocks noGrp="1"/>
          </p:cNvSpPr>
          <p:nvPr>
            <p:ph type="body" idx="1"/>
          </p:nvPr>
        </p:nvSpPr>
        <p:spPr bwMode="auto"/>
        <p:txBody>
          <a:bodyPr wrap="square" numCol="1" anchor="t" anchorCtr="0" compatLnSpc="1">
            <a:prstTxWarp prst="textNoShape">
              <a:avLst/>
            </a:prstTxWarp>
          </a:bodyPr>
          <a:lstStyle/>
          <a:p>
            <a:pPr marL="228600" indent="-228600">
              <a:buFontTx/>
              <a:buAutoNum type="arabicPeriod"/>
              <a:defRPr/>
            </a:pPr>
            <a:r>
              <a:rPr lang="en-US" altLang="en-US" dirty="0"/>
              <a:t>The PCMH sometimes goes by other names, such as “Health Home”</a:t>
            </a:r>
            <a:endParaRPr lang="en-US" altLang="en-US" dirty="0">
              <a:latin typeface="Arial" panose="020B0604020202020204" pitchFamily="34" charset="0"/>
              <a:ea typeface="ＭＳ Ｐゴシック" panose="020B0600070205080204" pitchFamily="34" charset="-128"/>
            </a:endParaRPr>
          </a:p>
          <a:p>
            <a:pPr marL="228600" indent="-228600">
              <a:buFontTx/>
              <a:buAutoNum type="arabicPeriod"/>
              <a:defRPr/>
            </a:pPr>
            <a:r>
              <a:rPr lang="en-US" altLang="en-US" dirty="0">
                <a:latin typeface="Arial" panose="020B0604020202020204" pitchFamily="34" charset="0"/>
                <a:ea typeface="ＭＳ Ｐゴシック" panose="020B0600070205080204" pitchFamily="34" charset="-128"/>
              </a:rPr>
              <a:t>Note that members of a primary care team vary from clinic to clinic (see slide 7)</a:t>
            </a:r>
          </a:p>
          <a:p>
            <a:pPr marL="228600" indent="-228600">
              <a:buFontTx/>
              <a:buAutoNum type="arabicPeriod"/>
              <a:defRPr/>
            </a:pPr>
            <a:r>
              <a:rPr lang="en-US" altLang="en-US" dirty="0">
                <a:latin typeface="Arial" panose="020B0604020202020204" pitchFamily="34" charset="0"/>
                <a:ea typeface="ＭＳ Ｐゴシック" panose="020B0600070205080204" pitchFamily="34" charset="-128"/>
              </a:rPr>
              <a:t>Note that in the MHS, the PCMH also incorporates medical readiness and deployment health</a:t>
            </a:r>
          </a:p>
          <a:p>
            <a:pPr>
              <a:defRPr/>
            </a:pPr>
            <a:endParaRPr lang="en-US" altLang="en-US" dirty="0"/>
          </a:p>
        </p:txBody>
      </p:sp>
      <p:sp>
        <p:nvSpPr>
          <p:cNvPr id="51203" name="Slide Number Placeholder 3">
            <a:extLst>
              <a:ext uri="{FF2B5EF4-FFF2-40B4-BE49-F238E27FC236}">
                <a16:creationId xmlns:a16="http://schemas.microsoft.com/office/drawing/2014/main" id="{E650ABCE-C27F-D548-8E52-E46E534BDD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60556A0-061B-EA4C-9A73-B393E16EC785}" type="slidenum">
              <a:rPr lang="en-US" altLang="en-US"/>
              <a:pPr/>
              <a:t>30</a:t>
            </a:fld>
            <a:endParaRPr lang="en-US" altLang="en-US"/>
          </a:p>
        </p:txBody>
      </p:sp>
    </p:spTree>
    <p:extLst>
      <p:ext uri="{BB962C8B-B14F-4D97-AF65-F5344CB8AC3E}">
        <p14:creationId xmlns:p14="http://schemas.microsoft.com/office/powerpoint/2010/main" val="2602764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Kirk</a:t>
            </a:r>
          </a:p>
        </p:txBody>
      </p:sp>
      <p:sp>
        <p:nvSpPr>
          <p:cNvPr id="5" name="Footer Placeholder 4"/>
          <p:cNvSpPr>
            <a:spLocks noGrp="1"/>
          </p:cNvSpPr>
          <p:nvPr>
            <p:ph type="ftr" sz="quarter" idx="11"/>
          </p:nvPr>
        </p:nvSpPr>
        <p:spPr/>
        <p:txBody>
          <a:bodyPr/>
          <a:lstStyle/>
          <a:p>
            <a:r>
              <a:rPr lang="hu-HU"/>
              <a:t>APA 2016 </a:t>
            </a:r>
            <a:endParaRPr lang="en-US" dirty="0"/>
          </a:p>
        </p:txBody>
      </p:sp>
      <p:sp>
        <p:nvSpPr>
          <p:cNvPr id="6" name="Slide Number Placeholder 5"/>
          <p:cNvSpPr>
            <a:spLocks noGrp="1"/>
          </p:cNvSpPr>
          <p:nvPr>
            <p:ph type="sldNum" sz="quarter" idx="12"/>
          </p:nvPr>
        </p:nvSpPr>
        <p:spPr/>
        <p:txBody>
          <a:bodyPr/>
          <a:lstStyle/>
          <a:p>
            <a:fld id="{D9C53C36-68E9-4193-BA9C-80588C7BB85B}" type="slidenum">
              <a:rPr lang="en-US" smtClean="0"/>
              <a:pPr/>
              <a:t>48</a:t>
            </a:fld>
            <a:endParaRPr lang="en-US" dirty="0"/>
          </a:p>
        </p:txBody>
      </p:sp>
    </p:spTree>
    <p:extLst>
      <p:ext uri="{BB962C8B-B14F-4D97-AF65-F5344CB8AC3E}">
        <p14:creationId xmlns:p14="http://schemas.microsoft.com/office/powerpoint/2010/main" val="2295347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5" name="Footer Placeholder 4"/>
          <p:cNvSpPr>
            <a:spLocks noGrp="1"/>
          </p:cNvSpPr>
          <p:nvPr>
            <p:ph type="ftr" sz="quarter" idx="11"/>
          </p:nvPr>
        </p:nvSpPr>
        <p:spPr/>
        <p:txBody>
          <a:bodyPr/>
          <a:lstStyle/>
          <a:p>
            <a:r>
              <a:rPr lang="hu-HU"/>
              <a:t>APA 2016 </a:t>
            </a:r>
            <a:endParaRPr lang="en-US" dirty="0"/>
          </a:p>
        </p:txBody>
      </p:sp>
      <p:sp>
        <p:nvSpPr>
          <p:cNvPr id="6" name="Slide Number Placeholder 5"/>
          <p:cNvSpPr>
            <a:spLocks noGrp="1"/>
          </p:cNvSpPr>
          <p:nvPr>
            <p:ph type="sldNum" sz="quarter" idx="12"/>
          </p:nvPr>
        </p:nvSpPr>
        <p:spPr/>
        <p:txBody>
          <a:bodyPr/>
          <a:lstStyle/>
          <a:p>
            <a:fld id="{D9C53C36-68E9-4193-BA9C-80588C7BB85B}" type="slidenum">
              <a:rPr lang="en-US" smtClean="0"/>
              <a:pPr/>
              <a:t>49</a:t>
            </a:fld>
            <a:endParaRPr lang="en-US" dirty="0"/>
          </a:p>
        </p:txBody>
      </p:sp>
    </p:spTree>
    <p:extLst>
      <p:ext uri="{BB962C8B-B14F-4D97-AF65-F5344CB8AC3E}">
        <p14:creationId xmlns:p14="http://schemas.microsoft.com/office/powerpoint/2010/main" val="2330674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pPr>
              <a:defRPr/>
            </a:pPr>
            <a:fld id="{3FCFA674-8758-41E2-AC58-8B827598EFEB}" type="slidenum">
              <a:rPr lang="en-US" altLang="en-US" smtClean="0"/>
              <a:pPr>
                <a:defRPr/>
              </a:pPr>
              <a:t>50</a:t>
            </a:fld>
            <a:endParaRPr lang="en-US" altLang="en-US"/>
          </a:p>
        </p:txBody>
      </p:sp>
    </p:spTree>
    <p:extLst>
      <p:ext uri="{BB962C8B-B14F-4D97-AF65-F5344CB8AC3E}">
        <p14:creationId xmlns:p14="http://schemas.microsoft.com/office/powerpoint/2010/main" val="2091696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760C74C1-B744-D842-895C-61FFE71630C3}" type="slidenum">
              <a:rPr lang="en-US" smtClean="0"/>
              <a:t>51</a:t>
            </a:fld>
            <a:endParaRPr lang="en-US"/>
          </a:p>
        </p:txBody>
      </p:sp>
    </p:spTree>
    <p:extLst>
      <p:ext uri="{BB962C8B-B14F-4D97-AF65-F5344CB8AC3E}">
        <p14:creationId xmlns:p14="http://schemas.microsoft.com/office/powerpoint/2010/main" val="4008437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Calibri" charset="0"/>
              </a:rPr>
              <a:t>Jeff</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4"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5" indent="-228580" eaLnBrk="0" fontAlgn="base" hangingPunct="0">
              <a:spcBef>
                <a:spcPct val="0"/>
              </a:spcBef>
              <a:spcAft>
                <a:spcPct val="0"/>
              </a:spcAft>
              <a:defRPr sz="2400">
                <a:solidFill>
                  <a:schemeClr val="tx1"/>
                </a:solidFill>
                <a:latin typeface="Arial" charset="0"/>
                <a:ea typeface="ＭＳ Ｐゴシック" charset="0"/>
              </a:defRPr>
            </a:lvl7pPr>
            <a:lvl8pPr marL="3428695"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51132F-73B7-7040-90F0-9DF1EDF14E75}" type="slidenum">
              <a:rPr lang="en-US" sz="1200"/>
              <a:pPr eaLnBrk="1" hangingPunct="1"/>
              <a:t>52</a:t>
            </a:fld>
            <a:endParaRPr lang="en-US" sz="1200" dirty="0"/>
          </a:p>
        </p:txBody>
      </p:sp>
      <p:sp>
        <p:nvSpPr>
          <p:cNvPr id="3" name="Footer Placeholder 2"/>
          <p:cNvSpPr>
            <a:spLocks noGrp="1"/>
          </p:cNvSpPr>
          <p:nvPr>
            <p:ph type="ftr" sz="quarter" idx="11"/>
          </p:nvPr>
        </p:nvSpPr>
        <p:spPr/>
        <p:txBody>
          <a:bodyPr/>
          <a:lstStyle/>
          <a:p>
            <a:r>
              <a:rPr lang="hu-HU"/>
              <a:t>APA 2016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2489500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760C74C1-B744-D842-895C-61FFE71630C3}" type="slidenum">
              <a:rPr lang="en-US" smtClean="0"/>
              <a:t>53</a:t>
            </a:fld>
            <a:endParaRPr lang="en-US"/>
          </a:p>
        </p:txBody>
      </p:sp>
    </p:spTree>
    <p:extLst>
      <p:ext uri="{BB962C8B-B14F-4D97-AF65-F5344CB8AC3E}">
        <p14:creationId xmlns:p14="http://schemas.microsoft.com/office/powerpoint/2010/main" val="185597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pPr>
              <a:defRPr/>
            </a:pPr>
            <a:fld id="{3FCFA674-8758-41E2-AC58-8B827598EFEB}" type="slidenum">
              <a:rPr lang="en-US" altLang="en-US" smtClean="0"/>
              <a:pPr>
                <a:defRPr/>
              </a:pPr>
              <a:t>54</a:t>
            </a:fld>
            <a:endParaRPr lang="en-US" altLang="en-US"/>
          </a:p>
        </p:txBody>
      </p:sp>
    </p:spTree>
    <p:extLst>
      <p:ext uri="{BB962C8B-B14F-4D97-AF65-F5344CB8AC3E}">
        <p14:creationId xmlns:p14="http://schemas.microsoft.com/office/powerpoint/2010/main" val="3742821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4"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5" indent="-228580" eaLnBrk="0" fontAlgn="base" hangingPunct="0">
              <a:spcBef>
                <a:spcPct val="0"/>
              </a:spcBef>
              <a:spcAft>
                <a:spcPct val="0"/>
              </a:spcAft>
              <a:defRPr sz="2400">
                <a:solidFill>
                  <a:schemeClr val="tx1"/>
                </a:solidFill>
                <a:latin typeface="Arial" charset="0"/>
                <a:ea typeface="ＭＳ Ｐゴシック" charset="0"/>
              </a:defRPr>
            </a:lvl7pPr>
            <a:lvl8pPr marL="3428695"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E2407B-8F56-634D-A5A6-FCD99B2EC49F}" type="slidenum">
              <a:rPr lang="en-US" sz="1200"/>
              <a:pPr eaLnBrk="1" hangingPunct="1"/>
              <a:t>55</a:t>
            </a:fld>
            <a:endParaRPr lang="en-US" sz="1200" dirty="0"/>
          </a:p>
        </p:txBody>
      </p:sp>
      <p:sp>
        <p:nvSpPr>
          <p:cNvPr id="3" name="Footer Placeholder 2"/>
          <p:cNvSpPr>
            <a:spLocks noGrp="1"/>
          </p:cNvSpPr>
          <p:nvPr>
            <p:ph type="ftr" sz="quarter" idx="11"/>
          </p:nvPr>
        </p:nvSpPr>
        <p:spPr/>
        <p:txBody>
          <a:bodyPr/>
          <a:lstStyle/>
          <a:p>
            <a:r>
              <a:rPr lang="hu-HU"/>
              <a:t>APA 2016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Jeff (Kim add comment about talking in hall then ask if comments or questions)</a:t>
            </a:r>
          </a:p>
          <a:p>
            <a:endParaRPr lang="en-US" dirty="0"/>
          </a:p>
        </p:txBody>
      </p:sp>
      <p:sp>
        <p:nvSpPr>
          <p:cNvPr id="4" name="Slide Number Placeholder 3"/>
          <p:cNvSpPr>
            <a:spLocks noGrp="1"/>
          </p:cNvSpPr>
          <p:nvPr>
            <p:ph type="sldNum" sz="quarter" idx="5"/>
          </p:nvPr>
        </p:nvSpPr>
        <p:spPr/>
        <p:txBody>
          <a:bodyPr/>
          <a:lstStyle/>
          <a:p>
            <a:fld id="{760C74C1-B744-D842-895C-61FFE71630C3}" type="slidenum">
              <a:rPr lang="en-US" smtClean="0"/>
              <a:t>56</a:t>
            </a:fld>
            <a:endParaRPr lang="en-US"/>
          </a:p>
        </p:txBody>
      </p:sp>
    </p:spTree>
    <p:extLst>
      <p:ext uri="{BB962C8B-B14F-4D97-AF65-F5344CB8AC3E}">
        <p14:creationId xmlns:p14="http://schemas.microsoft.com/office/powerpoint/2010/main" val="2777997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5" name="Footer Placeholder 4"/>
          <p:cNvSpPr>
            <a:spLocks noGrp="1"/>
          </p:cNvSpPr>
          <p:nvPr>
            <p:ph type="ftr" sz="quarter" idx="11"/>
          </p:nvPr>
        </p:nvSpPr>
        <p:spPr/>
        <p:txBody>
          <a:bodyPr/>
          <a:lstStyle/>
          <a:p>
            <a:r>
              <a:rPr lang="hu-HU"/>
              <a:t>APA 2016 </a:t>
            </a:r>
            <a:endParaRPr lang="en-US" dirty="0"/>
          </a:p>
        </p:txBody>
      </p:sp>
      <p:sp>
        <p:nvSpPr>
          <p:cNvPr id="6" name="Slide Number Placeholder 5"/>
          <p:cNvSpPr>
            <a:spLocks noGrp="1"/>
          </p:cNvSpPr>
          <p:nvPr>
            <p:ph type="sldNum" sz="quarter" idx="12"/>
          </p:nvPr>
        </p:nvSpPr>
        <p:spPr/>
        <p:txBody>
          <a:bodyPr/>
          <a:lstStyle/>
          <a:p>
            <a:fld id="{D9C53C36-68E9-4193-BA9C-80588C7BB85B}" type="slidenum">
              <a:rPr lang="en-US" smtClean="0"/>
              <a:pPr/>
              <a:t>57</a:t>
            </a:fld>
            <a:endParaRPr lang="en-US" dirty="0"/>
          </a:p>
        </p:txBody>
      </p:sp>
    </p:spTree>
    <p:extLst>
      <p:ext uri="{BB962C8B-B14F-4D97-AF65-F5344CB8AC3E}">
        <p14:creationId xmlns:p14="http://schemas.microsoft.com/office/powerpoint/2010/main" val="788746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5"/>
          </p:nvPr>
        </p:nvSpPr>
        <p:spPr/>
        <p:txBody>
          <a:bodyPr/>
          <a:lstStyle/>
          <a:p>
            <a:fld id="{760C74C1-B744-D842-895C-61FFE71630C3}" type="slidenum">
              <a:rPr lang="en-US" smtClean="0"/>
              <a:t>58</a:t>
            </a:fld>
            <a:endParaRPr lang="en-US"/>
          </a:p>
        </p:txBody>
      </p:sp>
    </p:spTree>
    <p:extLst>
      <p:ext uri="{BB962C8B-B14F-4D97-AF65-F5344CB8AC3E}">
        <p14:creationId xmlns:p14="http://schemas.microsoft.com/office/powerpoint/2010/main" val="1551602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5" name="Footer Placeholder 4"/>
          <p:cNvSpPr>
            <a:spLocks noGrp="1"/>
          </p:cNvSpPr>
          <p:nvPr>
            <p:ph type="ftr" sz="quarter" idx="11"/>
          </p:nvPr>
        </p:nvSpPr>
        <p:spPr/>
        <p:txBody>
          <a:bodyPr/>
          <a:lstStyle/>
          <a:p>
            <a:r>
              <a:rPr lang="hu-HU"/>
              <a:t>APA 2016 </a:t>
            </a:r>
            <a:endParaRPr lang="en-US" dirty="0"/>
          </a:p>
        </p:txBody>
      </p:sp>
      <p:sp>
        <p:nvSpPr>
          <p:cNvPr id="6" name="Slide Number Placeholder 5"/>
          <p:cNvSpPr>
            <a:spLocks noGrp="1"/>
          </p:cNvSpPr>
          <p:nvPr>
            <p:ph type="sldNum" sz="quarter" idx="12"/>
          </p:nvPr>
        </p:nvSpPr>
        <p:spPr/>
        <p:txBody>
          <a:bodyPr/>
          <a:lstStyle/>
          <a:p>
            <a:fld id="{D9C53C36-68E9-4193-BA9C-80588C7BB85B}" type="slidenum">
              <a:rPr lang="en-US" smtClean="0"/>
              <a:pPr/>
              <a:t>59</a:t>
            </a:fld>
            <a:endParaRPr lang="en-US" dirty="0"/>
          </a:p>
        </p:txBody>
      </p:sp>
    </p:spTree>
    <p:extLst>
      <p:ext uri="{BB962C8B-B14F-4D97-AF65-F5344CB8AC3E}">
        <p14:creationId xmlns:p14="http://schemas.microsoft.com/office/powerpoint/2010/main" val="1942855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latin typeface="Calibri" charset="0"/>
              </a:rPr>
              <a:t>Jeff</a:t>
            </a:r>
          </a:p>
        </p:txBody>
      </p:sp>
      <p:sp>
        <p:nvSpPr>
          <p:cNvPr id="593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4"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5" indent="-228580" eaLnBrk="0" fontAlgn="base" hangingPunct="0">
              <a:spcBef>
                <a:spcPct val="0"/>
              </a:spcBef>
              <a:spcAft>
                <a:spcPct val="0"/>
              </a:spcAft>
              <a:defRPr sz="2400">
                <a:solidFill>
                  <a:schemeClr val="tx1"/>
                </a:solidFill>
                <a:latin typeface="Arial" charset="0"/>
                <a:ea typeface="ＭＳ Ｐゴシック" charset="0"/>
              </a:defRPr>
            </a:lvl7pPr>
            <a:lvl8pPr marL="3428695"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130510-D984-0E40-A274-8FB07E11590B}" type="slidenum">
              <a:rPr lang="en-US" sz="1200"/>
              <a:pPr eaLnBrk="1" hangingPunct="1"/>
              <a:t>60</a:t>
            </a:fld>
            <a:endParaRPr lang="en-US" sz="1200" dirty="0"/>
          </a:p>
        </p:txBody>
      </p:sp>
      <p:sp>
        <p:nvSpPr>
          <p:cNvPr id="3" name="Footer Placeholder 2"/>
          <p:cNvSpPr>
            <a:spLocks noGrp="1"/>
          </p:cNvSpPr>
          <p:nvPr>
            <p:ph type="ftr" sz="quarter" idx="11"/>
          </p:nvPr>
        </p:nvSpPr>
        <p:spPr/>
        <p:txBody>
          <a:bodyPr/>
          <a:lstStyle/>
          <a:p>
            <a:r>
              <a:rPr lang="hu-HU"/>
              <a:t>APA 2016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4"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5" indent="-228580" eaLnBrk="0" fontAlgn="base" hangingPunct="0">
              <a:spcBef>
                <a:spcPct val="0"/>
              </a:spcBef>
              <a:spcAft>
                <a:spcPct val="0"/>
              </a:spcAft>
              <a:defRPr sz="2400">
                <a:solidFill>
                  <a:schemeClr val="tx1"/>
                </a:solidFill>
                <a:latin typeface="Arial" charset="0"/>
                <a:ea typeface="ＭＳ Ｐゴシック" charset="0"/>
              </a:defRPr>
            </a:lvl7pPr>
            <a:lvl8pPr marL="3428695"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130510-D984-0E40-A274-8FB07E11590B}" type="slidenum">
              <a:rPr lang="en-US" sz="1200"/>
              <a:pPr eaLnBrk="1" hangingPunct="1"/>
              <a:t>61</a:t>
            </a:fld>
            <a:endParaRPr lang="en-US" sz="1200" dirty="0"/>
          </a:p>
        </p:txBody>
      </p:sp>
      <p:sp>
        <p:nvSpPr>
          <p:cNvPr id="3" name="Footer Placeholder 2"/>
          <p:cNvSpPr>
            <a:spLocks noGrp="1"/>
          </p:cNvSpPr>
          <p:nvPr>
            <p:ph type="ftr" sz="quarter" idx="11"/>
          </p:nvPr>
        </p:nvSpPr>
        <p:spPr/>
        <p:txBody>
          <a:bodyPr/>
          <a:lstStyle/>
          <a:p>
            <a:r>
              <a:rPr lang="hu-HU"/>
              <a:t>APA 2016 </a:t>
            </a:r>
            <a:endParaRPr lang="en-US" dirty="0"/>
          </a:p>
        </p:txBody>
      </p:sp>
    </p:spTree>
    <p:extLst>
      <p:ext uri="{BB962C8B-B14F-4D97-AF65-F5344CB8AC3E}">
        <p14:creationId xmlns:p14="http://schemas.microsoft.com/office/powerpoint/2010/main" val="666249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634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4"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5" indent="-228580" eaLnBrk="0" fontAlgn="base" hangingPunct="0">
              <a:spcBef>
                <a:spcPct val="0"/>
              </a:spcBef>
              <a:spcAft>
                <a:spcPct val="0"/>
              </a:spcAft>
              <a:defRPr sz="2400">
                <a:solidFill>
                  <a:schemeClr val="tx1"/>
                </a:solidFill>
                <a:latin typeface="Arial" charset="0"/>
                <a:ea typeface="ＭＳ Ｐゴシック" charset="0"/>
              </a:defRPr>
            </a:lvl7pPr>
            <a:lvl8pPr marL="3428695"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89E867-986D-5B4B-B192-B9AE7E7F3412}" type="slidenum">
              <a:rPr lang="en-US" sz="1200"/>
              <a:pPr eaLnBrk="1" hangingPunct="1"/>
              <a:t>62</a:t>
            </a:fld>
            <a:endParaRPr lang="en-US" sz="1200" dirty="0"/>
          </a:p>
        </p:txBody>
      </p:sp>
      <p:sp>
        <p:nvSpPr>
          <p:cNvPr id="3" name="Footer Placeholder 2"/>
          <p:cNvSpPr>
            <a:spLocks noGrp="1"/>
          </p:cNvSpPr>
          <p:nvPr>
            <p:ph type="ftr" sz="quarter" idx="11"/>
          </p:nvPr>
        </p:nvSpPr>
        <p:spPr/>
        <p:txBody>
          <a:bodyPr/>
          <a:lstStyle/>
          <a:p>
            <a:r>
              <a:rPr lang="hu-HU"/>
              <a:t>APA 2016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51C7074C-ED4E-FF4D-B2B7-7DEE20B259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B648DFA1-C3A5-FF4C-BDA3-17A2CD05A1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eriod"/>
            </a:pPr>
            <a:r>
              <a:rPr lang="en-US" altLang="en-US"/>
              <a:t>REFERENCE:  Robert Graham Center analysis of Medical Expenditure Panel Survey data (2008-2017), available at:  https://www.themedicalcareblog.com/primary-care-and-mental-health/</a:t>
            </a:r>
          </a:p>
          <a:p>
            <a:pPr marL="228600" indent="-228600">
              <a:buFontTx/>
              <a:buAutoNum type="arabicPeriod"/>
            </a:pPr>
            <a:r>
              <a:rPr lang="en-US" altLang="en-US"/>
              <a:t>The point here is that PCPs have visits with a lot of patients for depression and anxiety, far more even than psychiatrists.</a:t>
            </a:r>
          </a:p>
          <a:p>
            <a:pPr marL="228600" indent="-228600">
              <a:buFontTx/>
              <a:buAutoNum type="arabicPeriod"/>
            </a:pPr>
            <a:r>
              <a:rPr lang="en-US" altLang="en-US"/>
              <a:t>On the slide, PC stands for Primary Care, Psych stands for Psychiatry</a:t>
            </a:r>
          </a:p>
        </p:txBody>
      </p:sp>
      <p:sp>
        <p:nvSpPr>
          <p:cNvPr id="26627" name="Slide Number Placeholder 3">
            <a:extLst>
              <a:ext uri="{FF2B5EF4-FFF2-40B4-BE49-F238E27FC236}">
                <a16:creationId xmlns:a16="http://schemas.microsoft.com/office/drawing/2014/main" id="{C48D1DA8-9DE1-3549-8818-B28C2F63F6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59FFAA2-B0F6-104D-A2E5-BD4F2E3521D1}" type="slidenum">
              <a:rPr lang="en-US" altLang="en-US"/>
              <a:pPr/>
              <a:t>9</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D9B08EF-1A75-744E-BB0B-7A7B678FAF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6FBEC54-B3AC-5E44-A959-FDD7D56A77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  Teamwork like this can take some time to form. There must be a mutual understanding between BHC and PCP of roles and expectations; trust in each other; and clear communication. This is an example of teamwork to strive for. </a:t>
            </a:r>
          </a:p>
        </p:txBody>
      </p:sp>
      <p:sp>
        <p:nvSpPr>
          <p:cNvPr id="55300" name="Slide Number Placeholder 3">
            <a:extLst>
              <a:ext uri="{FF2B5EF4-FFF2-40B4-BE49-F238E27FC236}">
                <a16:creationId xmlns:a16="http://schemas.microsoft.com/office/drawing/2014/main" id="{E9B52E3F-B930-BB4A-8981-4939B1A3CF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3C24B76-CBC1-A443-81BF-B4FDAE08C0A9}" type="slidenum">
              <a:rPr lang="en-US" altLang="en-US"/>
              <a:pPr/>
              <a:t>73</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77</a:t>
            </a:fld>
            <a:endParaRPr lang="en-US"/>
          </a:p>
        </p:txBody>
      </p:sp>
    </p:spTree>
    <p:extLst>
      <p:ext uri="{BB962C8B-B14F-4D97-AF65-F5344CB8AC3E}">
        <p14:creationId xmlns:p14="http://schemas.microsoft.com/office/powerpoint/2010/main" val="1248980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78</a:t>
            </a:fld>
            <a:endParaRPr lang="en-US"/>
          </a:p>
        </p:txBody>
      </p:sp>
    </p:spTree>
    <p:extLst>
      <p:ext uri="{BB962C8B-B14F-4D97-AF65-F5344CB8AC3E}">
        <p14:creationId xmlns:p14="http://schemas.microsoft.com/office/powerpoint/2010/main" val="327798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A902E980-D13A-2F42-AEF4-746A214F4B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4BDBB810-1EE6-0943-9392-59C1621B88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eriod"/>
            </a:pPr>
            <a:r>
              <a:rPr lang="en-US" altLang="en-US" dirty="0"/>
              <a:t>REFERENCE:  Robert Graham Center analysis of Medical Expenditure Panel Survey data (2008-2017), available at:  https://</a:t>
            </a:r>
            <a:r>
              <a:rPr lang="en-US" altLang="en-US" dirty="0" err="1"/>
              <a:t>www.themedicalcareblog.com</a:t>
            </a:r>
            <a:r>
              <a:rPr lang="en-US" altLang="en-US" dirty="0"/>
              <a:t>/primary-care-and-mental-health/</a:t>
            </a:r>
          </a:p>
          <a:p>
            <a:pPr marL="228600" indent="-228600">
              <a:buFontTx/>
              <a:buAutoNum type="arabicPeriod"/>
            </a:pPr>
            <a:r>
              <a:rPr lang="en-US" altLang="en-US" dirty="0"/>
              <a:t>The point here is that PCPs prescribe a lot of medications for depression and anxiety, far more even than psychiatrists.</a:t>
            </a:r>
          </a:p>
        </p:txBody>
      </p:sp>
      <p:sp>
        <p:nvSpPr>
          <p:cNvPr id="28675" name="Slide Number Placeholder 3">
            <a:extLst>
              <a:ext uri="{FF2B5EF4-FFF2-40B4-BE49-F238E27FC236}">
                <a16:creationId xmlns:a16="http://schemas.microsoft.com/office/drawing/2014/main" id="{30EF5CFE-3B73-CD44-8645-5D71F6E1BE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27257C7-046A-1245-A043-9EF62F5A7699}" type="slidenum">
              <a:rPr lang="en-US" altLang="en-US"/>
              <a:pPr/>
              <a:t>10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E3AC1336-6CFF-D245-94D1-2723205757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E3796A0A-1C98-2F4F-BE3F-8DCD936685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eriod"/>
            </a:pPr>
            <a:endParaRPr lang="en-US" altLang="en-US"/>
          </a:p>
        </p:txBody>
      </p:sp>
      <p:sp>
        <p:nvSpPr>
          <p:cNvPr id="30723" name="Slide Number Placeholder 3">
            <a:extLst>
              <a:ext uri="{FF2B5EF4-FFF2-40B4-BE49-F238E27FC236}">
                <a16:creationId xmlns:a16="http://schemas.microsoft.com/office/drawing/2014/main" id="{BE1B081D-40AD-4647-A2EA-64A5154D9D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ABCB50D-E98B-A743-9964-3976E5418CEE}" type="slidenum">
              <a:rPr lang="en-US" altLang="en-US"/>
              <a:pPr/>
              <a:t>11</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71565960-DC2B-1342-88DD-6A84CFB53C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B245FB13-252B-DE45-9C61-2BC0573610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PRESENTER NOTE:  The next slide prompts you to ask attendees for their thoughts on why patients have such trouble accessing MH</a:t>
            </a:r>
            <a:endParaRPr lang="en-US" altLang="en-US">
              <a:latin typeface="Arial" panose="020B0604020202020204" pitchFamily="34" charset="0"/>
              <a:ea typeface="ＭＳ Ｐゴシック" panose="020B0600070205080204" pitchFamily="34" charset="-128"/>
            </a:endParaRPr>
          </a:p>
          <a:p>
            <a:endParaRPr lang="en-US" altLang="en-US"/>
          </a:p>
        </p:txBody>
      </p:sp>
      <p:sp>
        <p:nvSpPr>
          <p:cNvPr id="32771" name="Slide Number Placeholder 3">
            <a:extLst>
              <a:ext uri="{FF2B5EF4-FFF2-40B4-BE49-F238E27FC236}">
                <a16:creationId xmlns:a16="http://schemas.microsoft.com/office/drawing/2014/main" id="{68E6C2C0-E9D9-654F-98D4-1FAAF24909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1BA1056-41BF-FE49-9424-4F8049D61078}" type="slidenum">
              <a:rPr lang="en-US" altLang="en-US"/>
              <a:pPr/>
              <a:t>12</a:t>
            </a:fld>
            <a:endParaRPr lang="en-US" altLang="en-US"/>
          </a:p>
        </p:txBody>
      </p:sp>
    </p:spTree>
    <p:extLst>
      <p:ext uri="{BB962C8B-B14F-4D97-AF65-F5344CB8AC3E}">
        <p14:creationId xmlns:p14="http://schemas.microsoft.com/office/powerpoint/2010/main" val="336182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ED187B52-24B9-0B47-9AF8-47240B622A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E3F3B9E9-7A56-C74C-91B4-27C635A63D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PRESENTER:  The next slide gives answers to this question</a:t>
            </a:r>
          </a:p>
        </p:txBody>
      </p:sp>
      <p:sp>
        <p:nvSpPr>
          <p:cNvPr id="34819" name="Slide Number Placeholder 3">
            <a:extLst>
              <a:ext uri="{FF2B5EF4-FFF2-40B4-BE49-F238E27FC236}">
                <a16:creationId xmlns:a16="http://schemas.microsoft.com/office/drawing/2014/main" id="{BC9CC0DF-EAC0-D94A-B1A3-EF777E3CC0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D65C111-49AC-2A4B-A952-FC8D027B81F3}" type="slidenum">
              <a:rPr lang="en-US" altLang="en-US"/>
              <a:pPr/>
              <a:t>13</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7181DC0-C6E6-C442-BAB7-F35AEF9D54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C5BFD58-F67B-424D-BF88-A8D583A8D4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References (1,2) are on the next slide</a:t>
            </a:r>
          </a:p>
        </p:txBody>
      </p:sp>
      <p:sp>
        <p:nvSpPr>
          <p:cNvPr id="36867" name="Slide Number Placeholder 3">
            <a:extLst>
              <a:ext uri="{FF2B5EF4-FFF2-40B4-BE49-F238E27FC236}">
                <a16:creationId xmlns:a16="http://schemas.microsoft.com/office/drawing/2014/main" id="{6A695DAC-1302-E847-8269-254F289F55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CB623FA-AD4A-F148-8455-FEEC94A1ADC5}" type="slidenum">
              <a:rPr lang="en-US" altLang="en-US"/>
              <a:pPr/>
              <a:t>14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48B500B2-74A8-A749-9AA0-05404A556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22BEB32C-5804-1E4B-B1A2-6CCE2D22C2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PRESENTER:  This chart shows how much more expensive care becomes for various common chronic medical conditions when there is also a psychiatric co-morbidity. The point here is that if we can do better with treating psychiatric conditions, we can improve the cost of healthcare. IMPORTANT:  Data derived from a commercial pay population and does not include patients with substance abuse and/or severe, persistent mental illness </a:t>
            </a:r>
          </a:p>
          <a:p>
            <a:endParaRPr lang="en-US" altLang="en-US"/>
          </a:p>
        </p:txBody>
      </p:sp>
      <p:sp>
        <p:nvSpPr>
          <p:cNvPr id="43011" name="Slide Number Placeholder 3">
            <a:extLst>
              <a:ext uri="{FF2B5EF4-FFF2-40B4-BE49-F238E27FC236}">
                <a16:creationId xmlns:a16="http://schemas.microsoft.com/office/drawing/2014/main" id="{204E7641-6882-3640-95D0-8699821AB9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354F6F4-0929-2345-A579-710D265D62E9}" type="slidenum">
              <a:rPr lang="en-US" altLang="en-US"/>
              <a:pPr/>
              <a:t>19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FC1F30-AF08-4B4A-AF7F-A1CC0F4E6EF5}"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2168396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FC1F30-AF08-4B4A-AF7F-A1CC0F4E6EF5}"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219221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29FC1F30-AF08-4B4A-AF7F-A1CC0F4E6EF5}"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33512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29FC1F30-AF08-4B4A-AF7F-A1CC0F4E6EF5}"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787073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FC1F30-AF08-4B4A-AF7F-A1CC0F4E6EF5}"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488849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FC1F30-AF08-4B4A-AF7F-A1CC0F4E6EF5}"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3426783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6" y="2209804"/>
            <a:ext cx="7467601" cy="2197100"/>
          </a:xfrm>
          <a:prstGeom prst="rect">
            <a:avLst/>
          </a:prstGeom>
        </p:spPr>
        <p:txBody>
          <a:bodyPr vert="horz" anchor="t" anchorCtr="0"/>
          <a:lstStyle>
            <a:lvl1pPr marL="0" indent="0" algn="l">
              <a:buNone/>
              <a:defRPr sz="2000">
                <a:solidFill>
                  <a:schemeClr val="tx1">
                    <a:lumMod val="65000"/>
                    <a:lumOff val="3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915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dirty="0"/>
              <a:t>Click to edit Master title style</a:t>
            </a:r>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239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FC1F30-AF08-4B4A-AF7F-A1CC0F4E6EF5}"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389954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FC1F30-AF08-4B4A-AF7F-A1CC0F4E6EF5}"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357664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FC1F30-AF08-4B4A-AF7F-A1CC0F4E6EF5}"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404629595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FC1F30-AF08-4B4A-AF7F-A1CC0F4E6EF5}"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4158558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FC1F30-AF08-4B4A-AF7F-A1CC0F4E6EF5}"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961542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FC1F30-AF08-4B4A-AF7F-A1CC0F4E6EF5}"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93051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FC1F30-AF08-4B4A-AF7F-A1CC0F4E6EF5}"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39555682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29FC1F30-AF08-4B4A-AF7F-A1CC0F4E6EF5}" type="datetimeFigureOut">
              <a:rPr lang="en-US" smtClean="0"/>
              <a:t>9/20/2023</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5448794A-A792-4146-8C72-9F1EB37E5DBE}" type="slidenum">
              <a:rPr lang="en-US" smtClean="0"/>
              <a:t>‹#›</a:t>
            </a:fld>
            <a:endParaRPr lang="en-US"/>
          </a:p>
        </p:txBody>
      </p:sp>
    </p:spTree>
    <p:extLst>
      <p:ext uri="{BB962C8B-B14F-4D97-AF65-F5344CB8AC3E}">
        <p14:creationId xmlns:p14="http://schemas.microsoft.com/office/powerpoint/2010/main" val="349582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29FC1F30-AF08-4B4A-AF7F-A1CC0F4E6EF5}" type="datetimeFigureOut">
              <a:rPr lang="en-US" smtClean="0"/>
              <a:t>9/20/2023</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5448794A-A792-4146-8C72-9F1EB37E5DBE}" type="slidenum">
              <a:rPr lang="en-US" smtClean="0"/>
              <a:t>‹#›</a:t>
            </a:fld>
            <a:endParaRPr lang="en-US"/>
          </a:p>
        </p:txBody>
      </p:sp>
    </p:spTree>
    <p:extLst>
      <p:ext uri="{BB962C8B-B14F-4D97-AF65-F5344CB8AC3E}">
        <p14:creationId xmlns:p14="http://schemas.microsoft.com/office/powerpoint/2010/main" val="1051892940"/>
      </p:ext>
    </p:extLst>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6" r:id="rId15"/>
    <p:sldLayoutId id="2147483977" r:id="rId16"/>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https://open-stand.org/ogcs-sensor-web-enablement-standards-put-geo-locational-data-within-reach/"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s://pxhere.com/en/photo/1111937"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900" y="2021548"/>
            <a:ext cx="5423838" cy="2740561"/>
          </a:xfrm>
        </p:spPr>
        <p:txBody>
          <a:bodyPr anchor="ctr">
            <a:normAutofit/>
          </a:bodyPr>
          <a:lstStyle/>
          <a:p>
            <a:r>
              <a:rPr lang="en-US" sz="4050" dirty="0">
                <a:solidFill>
                  <a:schemeClr val="tx2"/>
                </a:solidFill>
              </a:rPr>
              <a:t>Primary Care Behavioral Health</a:t>
            </a:r>
          </a:p>
        </p:txBody>
      </p:sp>
      <p:sp>
        <p:nvSpPr>
          <p:cNvPr id="3" name="Content Placeholder 2"/>
          <p:cNvSpPr>
            <a:spLocks noGrp="1"/>
          </p:cNvSpPr>
          <p:nvPr>
            <p:ph type="subTitle" idx="1"/>
          </p:nvPr>
        </p:nvSpPr>
        <p:spPr>
          <a:xfrm>
            <a:off x="6097404" y="2021548"/>
            <a:ext cx="2707931" cy="2740562"/>
          </a:xfrm>
        </p:spPr>
        <p:txBody>
          <a:bodyPr anchor="ctr">
            <a:normAutofit/>
          </a:bodyPr>
          <a:lstStyle/>
          <a:p>
            <a:r>
              <a:rPr lang="en-US" sz="2400" dirty="0"/>
              <a:t>An introduction to integrated primary care</a:t>
            </a:r>
            <a:endParaRPr sz="2400" dirty="0"/>
          </a:p>
        </p:txBody>
      </p:sp>
      <p:sp>
        <p:nvSpPr>
          <p:cNvPr id="4" name="TextBox 3">
            <a:extLst>
              <a:ext uri="{FF2B5EF4-FFF2-40B4-BE49-F238E27FC236}">
                <a16:creationId xmlns:a16="http://schemas.microsoft.com/office/drawing/2014/main" id="{6563FF01-E2CD-B74A-8D2C-9384C74F8B74}"/>
              </a:ext>
            </a:extLst>
          </p:cNvPr>
          <p:cNvSpPr txBox="1"/>
          <p:nvPr/>
        </p:nvSpPr>
        <p:spPr>
          <a:xfrm>
            <a:off x="1682426" y="5415275"/>
            <a:ext cx="5779146" cy="646331"/>
          </a:xfrm>
          <a:prstGeom prst="rect">
            <a:avLst/>
          </a:prstGeom>
          <a:noFill/>
        </p:spPr>
        <p:txBody>
          <a:bodyPr wrap="none" rtlCol="0">
            <a:spAutoFit/>
          </a:bodyPr>
          <a:lstStyle/>
          <a:p>
            <a:pPr algn="ctr"/>
            <a:r>
              <a:rPr lang="en-US" dirty="0"/>
              <a:t>Jeff Reiter, PhD, ABPP					Sep 20, 2023</a:t>
            </a:r>
          </a:p>
          <a:p>
            <a:r>
              <a:rPr lang="en-US" dirty="0" err="1"/>
              <a:t>www.wholeteam.net</a:t>
            </a:r>
            <a:endParaRPr lang="en-US" dirty="0"/>
          </a:p>
        </p:txBody>
      </p:sp>
    </p:spTree>
    <p:extLst>
      <p:ext uri="{BB962C8B-B14F-4D97-AF65-F5344CB8AC3E}">
        <p14:creationId xmlns:p14="http://schemas.microsoft.com/office/powerpoint/2010/main" val="20732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D33E72E-1C30-5249-910B-EEFEF12EEB85}"/>
              </a:ext>
            </a:extLst>
          </p:cNvPr>
          <p:cNvSpPr>
            <a:spLocks noGrp="1"/>
          </p:cNvSpPr>
          <p:nvPr>
            <p:ph type="title"/>
          </p:nvPr>
        </p:nvSpPr>
        <p:spPr>
          <a:xfrm>
            <a:off x="442797" y="1146997"/>
            <a:ext cx="6858000" cy="1143000"/>
          </a:xfrm>
        </p:spPr>
        <p:txBody>
          <a:bodyPr/>
          <a:lstStyle/>
          <a:p>
            <a:r>
              <a:rPr lang="en-US" altLang="en-US" dirty="0"/>
              <a:t>Primary Care: </a:t>
            </a:r>
            <a:br>
              <a:rPr lang="en-US" altLang="en-US" dirty="0"/>
            </a:br>
            <a:r>
              <a:rPr lang="en-US" altLang="en-US" dirty="0"/>
              <a:t>The De Facto Mental Health System</a:t>
            </a:r>
            <a:r>
              <a:rPr lang="en-US" altLang="en-US" baseline="30000" dirty="0"/>
              <a:t> </a:t>
            </a:r>
            <a:r>
              <a:rPr lang="en-US" altLang="en-US" sz="1600" dirty="0"/>
              <a:t>(2/3)</a:t>
            </a:r>
            <a:r>
              <a:rPr lang="en-US" altLang="en-US" dirty="0"/>
              <a:t/>
            </a:r>
            <a:br>
              <a:rPr lang="en-US" altLang="en-US" dirty="0"/>
            </a:br>
            <a:endParaRPr lang="en-US" altLang="en-US" baseline="30000" dirty="0"/>
          </a:p>
        </p:txBody>
      </p:sp>
      <p:sp>
        <p:nvSpPr>
          <p:cNvPr id="4" name="Footer Placeholder 3">
            <a:extLst>
              <a:ext uri="{FF2B5EF4-FFF2-40B4-BE49-F238E27FC236}">
                <a16:creationId xmlns:a16="http://schemas.microsoft.com/office/drawing/2014/main" id="{0D69BB55-5952-2F41-8454-42B6445615B8}"/>
              </a:ext>
            </a:extLst>
          </p:cNvPr>
          <p:cNvSpPr>
            <a:spLocks noGrp="1"/>
          </p:cNvSpPr>
          <p:nvPr>
            <p:ph type="ftr" sz="quarter" idx="10"/>
          </p:nvPr>
        </p:nvSpPr>
        <p:spPr/>
        <p:txBody>
          <a:bodyPr/>
          <a:lstStyle/>
          <a:p>
            <a:pPr>
              <a:defRPr/>
            </a:pPr>
            <a:r>
              <a:rPr lang="en-US"/>
              <a:t>“Medically Ready Force…Ready Medical Force”</a:t>
            </a:r>
          </a:p>
        </p:txBody>
      </p:sp>
      <p:sp>
        <p:nvSpPr>
          <p:cNvPr id="27651" name="Slide Number Placeholder 4">
            <a:extLst>
              <a:ext uri="{FF2B5EF4-FFF2-40B4-BE49-F238E27FC236}">
                <a16:creationId xmlns:a16="http://schemas.microsoft.com/office/drawing/2014/main" id="{79B21A5C-6D5A-2947-9869-C3628C2E5C9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9A9B2D6C-9B36-8E4F-ABA3-0CF68DEDA4E7}" type="slidenum">
              <a:rPr lang="en-US" altLang="en-US" sz="1400">
                <a:solidFill>
                  <a:srgbClr val="898989"/>
                </a:solidFill>
              </a:rPr>
              <a:pPr>
                <a:spcBef>
                  <a:spcPct val="0"/>
                </a:spcBef>
                <a:buFontTx/>
                <a:buNone/>
              </a:pPr>
              <a:t>10</a:t>
            </a:fld>
            <a:endParaRPr lang="en-US" altLang="en-US" sz="1400">
              <a:solidFill>
                <a:srgbClr val="898989"/>
              </a:solidFill>
            </a:endParaRPr>
          </a:p>
        </p:txBody>
      </p:sp>
      <p:pic>
        <p:nvPicPr>
          <p:cNvPr id="27652" name="Content Placeholder 3">
            <a:extLst>
              <a:ext uri="{FF2B5EF4-FFF2-40B4-BE49-F238E27FC236}">
                <a16:creationId xmlns:a16="http://schemas.microsoft.com/office/drawing/2014/main" id="{92F56319-764D-DC42-A9AD-82DEA237A49B}"/>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56442" y="2125662"/>
            <a:ext cx="6873875" cy="44577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7DD0B2E2-74A3-E148-B4F1-7E72AA74F3D6}"/>
              </a:ext>
            </a:extLst>
          </p:cNvPr>
          <p:cNvSpPr>
            <a:spLocks noGrp="1"/>
          </p:cNvSpPr>
          <p:nvPr>
            <p:ph type="title"/>
          </p:nvPr>
        </p:nvSpPr>
        <p:spPr>
          <a:xfrm>
            <a:off x="228600" y="691774"/>
            <a:ext cx="8915400" cy="1143000"/>
          </a:xfrm>
        </p:spPr>
        <p:txBody>
          <a:bodyPr/>
          <a:lstStyle/>
          <a:p>
            <a:r>
              <a:rPr lang="en-US" altLang="en-US" dirty="0"/>
              <a:t>Primary Care:</a:t>
            </a:r>
            <a:br>
              <a:rPr lang="en-US" altLang="en-US" dirty="0"/>
            </a:br>
            <a:r>
              <a:rPr lang="en-US" altLang="en-US" dirty="0"/>
              <a:t>The De Facto Mental Health System </a:t>
            </a:r>
            <a:r>
              <a:rPr lang="en-US" altLang="en-US" sz="1600" dirty="0"/>
              <a:t>(3/3)</a:t>
            </a:r>
            <a:endParaRPr lang="en-US" altLang="en-US" sz="1600" baseline="30000" dirty="0"/>
          </a:p>
        </p:txBody>
      </p:sp>
      <p:sp>
        <p:nvSpPr>
          <p:cNvPr id="29699" name="Slide Number Placeholder 4">
            <a:extLst>
              <a:ext uri="{FF2B5EF4-FFF2-40B4-BE49-F238E27FC236}">
                <a16:creationId xmlns:a16="http://schemas.microsoft.com/office/drawing/2014/main" id="{76D2709B-2BC8-8146-A00B-49B8B455EA1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E21A3837-FBD6-E349-83DC-6EB2091E89DB}" type="slidenum">
              <a:rPr lang="en-US" altLang="en-US" sz="1400">
                <a:solidFill>
                  <a:srgbClr val="898989"/>
                </a:solidFill>
              </a:rPr>
              <a:pPr>
                <a:spcBef>
                  <a:spcPct val="0"/>
                </a:spcBef>
                <a:buFontTx/>
                <a:buNone/>
              </a:pPr>
              <a:t>11</a:t>
            </a:fld>
            <a:endParaRPr lang="en-US" altLang="en-US" sz="1400">
              <a:solidFill>
                <a:srgbClr val="898989"/>
              </a:solidFill>
            </a:endParaRPr>
          </a:p>
        </p:txBody>
      </p:sp>
      <p:sp>
        <p:nvSpPr>
          <p:cNvPr id="2" name="Content Placeholder 1">
            <a:extLst>
              <a:ext uri="{FF2B5EF4-FFF2-40B4-BE49-F238E27FC236}">
                <a16:creationId xmlns:a16="http://schemas.microsoft.com/office/drawing/2014/main" id="{294182F1-B85C-C54C-A0C5-A75694167EBF}"/>
              </a:ext>
            </a:extLst>
          </p:cNvPr>
          <p:cNvSpPr>
            <a:spLocks noGrp="1"/>
          </p:cNvSpPr>
          <p:nvPr>
            <p:ph idx="1"/>
          </p:nvPr>
        </p:nvSpPr>
        <p:spPr>
          <a:xfrm>
            <a:off x="228600" y="1766223"/>
            <a:ext cx="8790140" cy="4457700"/>
          </a:xfrm>
        </p:spPr>
        <p:txBody>
          <a:bodyPr/>
          <a:lstStyle/>
          <a:p>
            <a:pPr>
              <a:defRPr/>
            </a:pPr>
            <a:r>
              <a:rPr lang="en-US" dirty="0"/>
              <a:t>56% of all mental health care treatment is done in primary care </a:t>
            </a:r>
            <a:r>
              <a:rPr lang="en-US" baseline="30000" dirty="0"/>
              <a:t>1</a:t>
            </a:r>
          </a:p>
          <a:p>
            <a:pPr>
              <a:defRPr/>
            </a:pPr>
            <a:r>
              <a:rPr lang="en-US" dirty="0"/>
              <a:t>Visits for antidepressants, anxiolytics/hypnotics, antipsychotics, ADHD meds and bipolar disorder are increasing faster for PCPs than psychiatrists </a:t>
            </a:r>
            <a:r>
              <a:rPr lang="en-US" baseline="30000" dirty="0"/>
              <a:t>2</a:t>
            </a:r>
          </a:p>
          <a:p>
            <a:pPr>
              <a:defRPr/>
            </a:pPr>
            <a:r>
              <a:rPr lang="en-US" dirty="0"/>
              <a:t>75% of children with a mental health disorder are seen by a pediatrician </a:t>
            </a:r>
            <a:r>
              <a:rPr lang="en-US" baseline="30000" dirty="0"/>
              <a:t>3</a:t>
            </a:r>
          </a:p>
          <a:p>
            <a:pPr>
              <a:defRPr/>
            </a:pPr>
            <a:r>
              <a:rPr lang="en-US" dirty="0"/>
              <a:t>25% of pediatric primary care and ~ 50% of pediatric visits involve behavioral, developmental, emotional, educational and/or psychosocial concerns </a:t>
            </a:r>
            <a:r>
              <a:rPr lang="en-US" baseline="30000" dirty="0"/>
              <a:t>3</a:t>
            </a:r>
          </a:p>
          <a:p>
            <a:pPr>
              <a:defRPr/>
            </a:pPr>
            <a:endParaRPr lang="en-US" sz="800" dirty="0"/>
          </a:p>
          <a:p>
            <a:pPr marL="0" indent="0" algn="ctr">
              <a:buFont typeface="Arial" panose="020B0604020202020204" pitchFamily="34" charset="0"/>
              <a:buNone/>
              <a:defRPr/>
            </a:pPr>
            <a:r>
              <a:rPr lang="en-US" i="1" dirty="0"/>
              <a:t>Takeaways:  Primary care is the main source of mental health care, and integration must assist with the full range of ages and psychiatric conditions</a:t>
            </a:r>
          </a:p>
        </p:txBody>
      </p:sp>
      <p:sp>
        <p:nvSpPr>
          <p:cNvPr id="3" name="TextBox 2">
            <a:extLst>
              <a:ext uri="{FF2B5EF4-FFF2-40B4-BE49-F238E27FC236}">
                <a16:creationId xmlns:a16="http://schemas.microsoft.com/office/drawing/2014/main" id="{40F151EA-42CD-9041-9803-57D7C7E01A45}"/>
              </a:ext>
            </a:extLst>
          </p:cNvPr>
          <p:cNvSpPr txBox="1"/>
          <p:nvPr/>
        </p:nvSpPr>
        <p:spPr>
          <a:xfrm>
            <a:off x="523875" y="5895875"/>
            <a:ext cx="8391525" cy="830997"/>
          </a:xfrm>
          <a:prstGeom prst="rect">
            <a:avLst/>
          </a:prstGeom>
          <a:noFill/>
        </p:spPr>
        <p:txBody>
          <a:bodyPr>
            <a:spAutoFit/>
          </a:bodyPr>
          <a:lstStyle/>
          <a:p>
            <a:pPr marL="342900" indent="-342900">
              <a:buFontTx/>
              <a:buAutoNum type="arabicPeriod"/>
              <a:defRPr/>
            </a:pPr>
            <a:r>
              <a:rPr lang="en-US" sz="800" dirty="0">
                <a:latin typeface="+mn-lt"/>
              </a:rPr>
              <a:t>Wang, P.S., Lane, M., </a:t>
            </a:r>
            <a:r>
              <a:rPr lang="en-US" sz="800" dirty="0" err="1">
                <a:latin typeface="+mn-lt"/>
              </a:rPr>
              <a:t>Olfson</a:t>
            </a:r>
            <a:r>
              <a:rPr lang="en-US" sz="800" dirty="0">
                <a:latin typeface="+mn-lt"/>
              </a:rPr>
              <a:t>, M., Pincus, H.A., Wells, K.B., et al. (2005). Twelve-month use of mental health services in the United States: Results from the National Comorbidity Survey Replication. Archives of General Psychiatry, 62(6), 629-640.</a:t>
            </a:r>
          </a:p>
          <a:p>
            <a:pPr marL="342900" indent="-342900">
              <a:buFontTx/>
              <a:buAutoNum type="arabicPeriod"/>
              <a:defRPr/>
            </a:pPr>
            <a:r>
              <a:rPr lang="en-US" sz="800" dirty="0" err="1">
                <a:latin typeface="+mn-lt"/>
              </a:rPr>
              <a:t>Olfson</a:t>
            </a:r>
            <a:r>
              <a:rPr lang="en-US" sz="800" dirty="0">
                <a:latin typeface="+mn-lt"/>
              </a:rPr>
              <a:t>, Kroenke, Wan &amp; Blanco (2014). Trends in office-based mental health care provided by psychiatrists and primary care physicians. Journal of Clinical Psychiatry, 75(3), 247-253.</a:t>
            </a:r>
          </a:p>
          <a:p>
            <a:pPr marL="342900" indent="-342900">
              <a:buFontTx/>
              <a:buAutoNum type="arabicPeriod"/>
              <a:defRPr/>
            </a:pPr>
            <a:r>
              <a:rPr lang="en-US" sz="800" dirty="0">
                <a:latin typeface="+mn-lt"/>
              </a:rPr>
              <a:t>Martini R, Hilt R, Marx L, et al. (2012). Best principles for integration of child psychiatry into the pediatric health health. Guidelines developed for the American Academy of Child and Adolescent Psychiatry.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DF648A18-9919-D244-BBA9-C5339CB15C60}"/>
              </a:ext>
            </a:extLst>
          </p:cNvPr>
          <p:cNvSpPr>
            <a:spLocks noGrp="1"/>
          </p:cNvSpPr>
          <p:nvPr>
            <p:ph type="title"/>
          </p:nvPr>
        </p:nvSpPr>
        <p:spPr>
          <a:xfrm>
            <a:off x="228600" y="263525"/>
            <a:ext cx="6781800" cy="1143000"/>
          </a:xfrm>
        </p:spPr>
        <p:txBody>
          <a:bodyPr/>
          <a:lstStyle/>
          <a:p>
            <a:r>
              <a:rPr lang="en-US" altLang="en-US"/>
              <a:t>Mental Health (MH):</a:t>
            </a:r>
            <a:br>
              <a:rPr lang="en-US" altLang="en-US"/>
            </a:br>
            <a:r>
              <a:rPr lang="en-US" altLang="en-US"/>
              <a:t>The Access Problem </a:t>
            </a:r>
            <a:r>
              <a:rPr lang="en-US" altLang="en-US" sz="1400"/>
              <a:t>(1/2)</a:t>
            </a:r>
          </a:p>
        </p:txBody>
      </p:sp>
      <p:sp>
        <p:nvSpPr>
          <p:cNvPr id="31746" name="Content Placeholder 2">
            <a:extLst>
              <a:ext uri="{FF2B5EF4-FFF2-40B4-BE49-F238E27FC236}">
                <a16:creationId xmlns:a16="http://schemas.microsoft.com/office/drawing/2014/main" id="{44D911A7-1E1D-FE43-9FD1-D83C7D9FBFB0}"/>
              </a:ext>
            </a:extLst>
          </p:cNvPr>
          <p:cNvSpPr>
            <a:spLocks noGrp="1"/>
          </p:cNvSpPr>
          <p:nvPr>
            <p:ph idx="1"/>
          </p:nvPr>
        </p:nvSpPr>
        <p:spPr>
          <a:xfrm>
            <a:off x="304800" y="1697038"/>
            <a:ext cx="8229600" cy="3820219"/>
          </a:xfrm>
        </p:spPr>
        <p:txBody>
          <a:bodyPr/>
          <a:lstStyle/>
          <a:p>
            <a:r>
              <a:rPr lang="en-US" altLang="en-US" dirty="0"/>
              <a:t>66% of PCPs report having no access to specialty MH </a:t>
            </a:r>
            <a:r>
              <a:rPr lang="en-US" altLang="en-US" baseline="30000" dirty="0"/>
              <a:t>1</a:t>
            </a:r>
            <a:endParaRPr lang="en-US" altLang="en-US" dirty="0"/>
          </a:p>
          <a:p>
            <a:r>
              <a:rPr lang="en-US" altLang="en-US" dirty="0"/>
              <a:t>30% of US population has a MH disorder </a:t>
            </a:r>
            <a:r>
              <a:rPr lang="en-US" altLang="en-US" baseline="30000" dirty="0"/>
              <a:t>2</a:t>
            </a:r>
            <a:r>
              <a:rPr lang="en-US" altLang="en-US" dirty="0"/>
              <a:t>, but only 6% visit specialty MH </a:t>
            </a:r>
            <a:r>
              <a:rPr lang="en-US" altLang="en-US" baseline="30000" dirty="0"/>
              <a:t>3</a:t>
            </a:r>
            <a:endParaRPr lang="en-US" altLang="en-US" dirty="0"/>
          </a:p>
          <a:p>
            <a:r>
              <a:rPr lang="en-US" altLang="en-US" dirty="0"/>
              <a:t>Only 20% of children with a MH problem see a MH provider </a:t>
            </a:r>
            <a:r>
              <a:rPr lang="en-US" altLang="en-US" baseline="30000" dirty="0"/>
              <a:t>4</a:t>
            </a:r>
          </a:p>
          <a:p>
            <a:pPr lvl="1"/>
            <a:r>
              <a:rPr lang="en-US" altLang="en-US" dirty="0"/>
              <a:t>But 75% visit a pediatrician </a:t>
            </a:r>
            <a:r>
              <a:rPr lang="en-US" altLang="en-US" baseline="30000" dirty="0"/>
              <a:t>4</a:t>
            </a:r>
          </a:p>
          <a:p>
            <a:r>
              <a:rPr lang="en-US" altLang="en-US" dirty="0"/>
              <a:t>Only 34% of adults with a MH problem see a MH provider </a:t>
            </a:r>
            <a:r>
              <a:rPr lang="en-US" altLang="en-US" baseline="30000" dirty="0"/>
              <a:t>5</a:t>
            </a:r>
          </a:p>
          <a:p>
            <a:pPr lvl="1"/>
            <a:r>
              <a:rPr lang="en-US" altLang="en-US" dirty="0"/>
              <a:t>But 86% talk with a health care provider of some sort (e.g., a PCM) </a:t>
            </a:r>
            <a:r>
              <a:rPr lang="en-US" altLang="en-US" baseline="30000" dirty="0"/>
              <a:t>5</a:t>
            </a:r>
            <a:endParaRPr lang="en-US" altLang="en-US" sz="800" dirty="0"/>
          </a:p>
        </p:txBody>
      </p:sp>
      <p:sp>
        <p:nvSpPr>
          <p:cNvPr id="31748" name="Slide Number Placeholder 4">
            <a:extLst>
              <a:ext uri="{FF2B5EF4-FFF2-40B4-BE49-F238E27FC236}">
                <a16:creationId xmlns:a16="http://schemas.microsoft.com/office/drawing/2014/main" id="{070BD57D-E152-044E-854D-D5DC78455379}"/>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3D0E90A0-2DAF-4F40-AD9F-22D4472CFDB4}" type="slidenum">
              <a:rPr lang="en-US" altLang="en-US" sz="1400">
                <a:solidFill>
                  <a:srgbClr val="898989"/>
                </a:solidFill>
              </a:rPr>
              <a:pPr>
                <a:spcBef>
                  <a:spcPct val="0"/>
                </a:spcBef>
                <a:buFontTx/>
                <a:buNone/>
              </a:pPr>
              <a:t>12</a:t>
            </a:fld>
            <a:endParaRPr lang="en-US" altLang="en-US" sz="1400">
              <a:solidFill>
                <a:srgbClr val="898989"/>
              </a:solidFill>
            </a:endParaRPr>
          </a:p>
        </p:txBody>
      </p:sp>
      <p:sp>
        <p:nvSpPr>
          <p:cNvPr id="2" name="TextBox 1">
            <a:extLst>
              <a:ext uri="{FF2B5EF4-FFF2-40B4-BE49-F238E27FC236}">
                <a16:creationId xmlns:a16="http://schemas.microsoft.com/office/drawing/2014/main" id="{495C65CE-239A-5C42-A6AC-2E86F17984D4}"/>
              </a:ext>
            </a:extLst>
          </p:cNvPr>
          <p:cNvSpPr txBox="1"/>
          <p:nvPr/>
        </p:nvSpPr>
        <p:spPr>
          <a:xfrm>
            <a:off x="762000" y="5517257"/>
            <a:ext cx="8077200" cy="1077218"/>
          </a:xfrm>
          <a:prstGeom prst="rect">
            <a:avLst/>
          </a:prstGeom>
          <a:noFill/>
        </p:spPr>
        <p:txBody>
          <a:bodyPr>
            <a:spAutoFit/>
          </a:bodyPr>
          <a:lstStyle/>
          <a:p>
            <a:pPr marL="228600" indent="-228600">
              <a:buFontTx/>
              <a:buAutoNum type="arabicPeriod"/>
              <a:defRPr/>
            </a:pPr>
            <a:r>
              <a:rPr lang="en-US" sz="800" dirty="0">
                <a:latin typeface="+mn-lt"/>
                <a:ea typeface="ＭＳ Ｐゴシック" charset="0"/>
                <a:cs typeface="ＭＳ Ｐゴシック" charset="0"/>
              </a:rPr>
              <a:t>Cunningham, P. J. (2009). Beyond parity: Primary care physicians’ perspectives on access to mental health care. Health Affairs, 28, 490–501.</a:t>
            </a:r>
          </a:p>
          <a:p>
            <a:pPr marL="228600" indent="-228600">
              <a:buFontTx/>
              <a:buAutoNum type="arabicPeriod"/>
              <a:defRPr/>
            </a:pPr>
            <a:r>
              <a:rPr lang="en-US" sz="800" dirty="0">
                <a:latin typeface="+mn-lt"/>
                <a:ea typeface="ＭＳ Ｐゴシック" charset="0"/>
                <a:cs typeface="ＭＳ Ｐゴシック" charset="0"/>
              </a:rPr>
              <a:t>Kessler, R.C., </a:t>
            </a:r>
            <a:r>
              <a:rPr lang="en-US" sz="800" dirty="0" err="1">
                <a:latin typeface="+mn-lt"/>
                <a:ea typeface="ＭＳ Ｐゴシック" charset="0"/>
                <a:cs typeface="ＭＳ Ｐゴシック" charset="0"/>
              </a:rPr>
              <a:t>Demler</a:t>
            </a:r>
            <a:r>
              <a:rPr lang="en-US" sz="800" dirty="0">
                <a:latin typeface="+mn-lt"/>
                <a:ea typeface="ＭＳ Ｐゴシック" charset="0"/>
                <a:cs typeface="ＭＳ Ｐゴシック" charset="0"/>
              </a:rPr>
              <a:t>, O., Frank, R.G., </a:t>
            </a:r>
            <a:r>
              <a:rPr lang="en-US" sz="800" dirty="0" err="1">
                <a:latin typeface="+mn-lt"/>
                <a:ea typeface="ＭＳ Ｐゴシック" charset="0"/>
                <a:cs typeface="ＭＳ Ｐゴシック" charset="0"/>
              </a:rPr>
              <a:t>Olfson</a:t>
            </a:r>
            <a:r>
              <a:rPr lang="en-US" sz="800" dirty="0">
                <a:latin typeface="+mn-lt"/>
                <a:ea typeface="ＭＳ Ｐゴシック" charset="0"/>
                <a:cs typeface="ＭＳ Ｐゴシック" charset="0"/>
              </a:rPr>
              <a:t>, M., Pincus, H.A., et al. (2005). Prevalence and treatment of mental disorders, 1990-2003. New England Journal of Medicine, 352, 2515-2523.</a:t>
            </a:r>
          </a:p>
          <a:p>
            <a:pPr marL="228600" indent="-228600">
              <a:buFontTx/>
              <a:buAutoNum type="arabicPeriod"/>
              <a:defRPr/>
            </a:pPr>
            <a:r>
              <a:rPr lang="en-US" sz="800" dirty="0">
                <a:latin typeface="+mn-lt"/>
                <a:ea typeface="ＭＳ Ｐゴシック" charset="0"/>
                <a:cs typeface="ＭＳ Ｐゴシック" charset="0"/>
              </a:rPr>
              <a:t>Han, B., </a:t>
            </a:r>
            <a:r>
              <a:rPr lang="en-US" sz="800" dirty="0" err="1">
                <a:latin typeface="+mn-lt"/>
                <a:ea typeface="ＭＳ Ｐゴシック" charset="0"/>
                <a:cs typeface="ＭＳ Ｐゴシック" charset="0"/>
              </a:rPr>
              <a:t>Olfson</a:t>
            </a:r>
            <a:r>
              <a:rPr lang="en-US" sz="800" dirty="0">
                <a:latin typeface="+mn-lt"/>
                <a:ea typeface="ＭＳ Ｐゴシック" charset="0"/>
                <a:cs typeface="ＭＳ Ｐゴシック" charset="0"/>
              </a:rPr>
              <a:t>, M., Huang, L. &amp; </a:t>
            </a:r>
            <a:r>
              <a:rPr lang="en-US" sz="800" dirty="0" err="1">
                <a:latin typeface="+mn-lt"/>
                <a:ea typeface="ＭＳ Ｐゴシック" charset="0"/>
                <a:cs typeface="ＭＳ Ｐゴシック" charset="0"/>
              </a:rPr>
              <a:t>Mojtabai</a:t>
            </a:r>
            <a:r>
              <a:rPr lang="en-US" sz="800" dirty="0">
                <a:latin typeface="+mn-lt"/>
                <a:ea typeface="ＭＳ Ｐゴシック" charset="0"/>
                <a:cs typeface="ＭＳ Ｐゴシック" charset="0"/>
              </a:rPr>
              <a:t> (2017). National trends in specialty outpatient mental health care among adults. Health Affairs, 36(12), 2062-2068.</a:t>
            </a:r>
          </a:p>
          <a:p>
            <a:pPr marL="228600" indent="-228600">
              <a:buFontTx/>
              <a:buAutoNum type="arabicPeriod"/>
              <a:defRPr/>
            </a:pPr>
            <a:r>
              <a:rPr lang="en-US" sz="800" dirty="0">
                <a:latin typeface="+mn-lt"/>
                <a:ea typeface="ＭＳ Ｐゴシック" charset="0"/>
                <a:cs typeface="ＭＳ Ｐゴシック" charset="0"/>
              </a:rPr>
              <a:t>Martini R, Hilt R, Marx L, et al. (2012). Best principles for integration of child psychiatry into the pediatric health health. Guidelines developed for the American Academy of Child and Adolescent Psychiatry.</a:t>
            </a:r>
          </a:p>
          <a:p>
            <a:pPr marL="228600" indent="-228600">
              <a:buFontTx/>
              <a:buAutoNum type="arabicPeriod"/>
              <a:defRPr/>
            </a:pPr>
            <a:r>
              <a:rPr lang="en-US" sz="800" dirty="0">
                <a:latin typeface="+mn-lt"/>
                <a:ea typeface="ＭＳ Ｐゴシック" charset="0"/>
                <a:cs typeface="ＭＳ Ｐゴシック" charset="0"/>
              </a:rPr>
              <a:t>Cohen RA, </a:t>
            </a:r>
            <a:r>
              <a:rPr lang="en-US" sz="800" dirty="0" err="1">
                <a:latin typeface="+mn-lt"/>
                <a:ea typeface="ＭＳ Ｐゴシック" charset="0"/>
                <a:cs typeface="ＭＳ Ｐゴシック" charset="0"/>
              </a:rPr>
              <a:t>Zammitti</a:t>
            </a:r>
            <a:r>
              <a:rPr lang="en-US" sz="800" dirty="0">
                <a:latin typeface="+mn-lt"/>
                <a:ea typeface="ＭＳ Ｐゴシック" charset="0"/>
                <a:cs typeface="ＭＳ Ｐゴシック" charset="0"/>
              </a:rPr>
              <a:t> EP. (2016). Access to care among adults aged 18–64 with serious psychological distress: Early release of estimates from the National Health Interview Survey, 2012–September 2015.</a:t>
            </a:r>
          </a:p>
        </p:txBody>
      </p:sp>
    </p:spTree>
    <p:extLst>
      <p:ext uri="{BB962C8B-B14F-4D97-AF65-F5344CB8AC3E}">
        <p14:creationId xmlns:p14="http://schemas.microsoft.com/office/powerpoint/2010/main" val="166811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357611BC-2530-CC49-B548-0450FE3D00BD}"/>
              </a:ext>
            </a:extLst>
          </p:cNvPr>
          <p:cNvSpPr>
            <a:spLocks noGrp="1"/>
          </p:cNvSpPr>
          <p:nvPr>
            <p:ph type="title"/>
          </p:nvPr>
        </p:nvSpPr>
        <p:spPr/>
        <p:txBody>
          <a:bodyPr/>
          <a:lstStyle/>
          <a:p>
            <a:r>
              <a:rPr lang="en-US" altLang="en-US"/>
              <a:t>Mental Health (MH):</a:t>
            </a:r>
            <a:br>
              <a:rPr lang="en-US" altLang="en-US"/>
            </a:br>
            <a:r>
              <a:rPr lang="en-US" altLang="en-US"/>
              <a:t>The Access Problem </a:t>
            </a:r>
            <a:r>
              <a:rPr lang="en-US" altLang="en-US" sz="1400"/>
              <a:t>(2/2)</a:t>
            </a:r>
          </a:p>
        </p:txBody>
      </p:sp>
      <p:sp>
        <p:nvSpPr>
          <p:cNvPr id="33794" name="Content Placeholder 2">
            <a:extLst>
              <a:ext uri="{FF2B5EF4-FFF2-40B4-BE49-F238E27FC236}">
                <a16:creationId xmlns:a16="http://schemas.microsoft.com/office/drawing/2014/main" id="{E017625C-924B-834D-AF6E-C829D29476E7}"/>
              </a:ext>
            </a:extLst>
          </p:cNvPr>
          <p:cNvSpPr>
            <a:spLocks noGrp="1"/>
          </p:cNvSpPr>
          <p:nvPr>
            <p:ph idx="1"/>
          </p:nvPr>
        </p:nvSpPr>
        <p:spPr>
          <a:xfrm>
            <a:off x="304800" y="1752600"/>
            <a:ext cx="8610600" cy="4457700"/>
          </a:xfrm>
        </p:spPr>
        <p:txBody>
          <a:bodyPr/>
          <a:lstStyle/>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a:p>
            <a:pPr marL="0" indent="0" algn="ctr">
              <a:buFont typeface="Arial" panose="020B0604020202020204" pitchFamily="34" charset="0"/>
              <a:buNone/>
            </a:pPr>
            <a:r>
              <a:rPr lang="en-US" altLang="en-US" sz="2400" i="1"/>
              <a:t>Question: What are the barriers to patients accessing specialty MH?</a:t>
            </a:r>
          </a:p>
        </p:txBody>
      </p:sp>
      <p:sp>
        <p:nvSpPr>
          <p:cNvPr id="33796" name="Slide Number Placeholder 4">
            <a:extLst>
              <a:ext uri="{FF2B5EF4-FFF2-40B4-BE49-F238E27FC236}">
                <a16:creationId xmlns:a16="http://schemas.microsoft.com/office/drawing/2014/main" id="{7058A659-81F8-6448-9B73-D40E72BA266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578E3D54-89C5-144F-8F2C-0DCDCFB5F311}" type="slidenum">
              <a:rPr lang="en-US" altLang="en-US" sz="1400">
                <a:solidFill>
                  <a:srgbClr val="898989"/>
                </a:solidFill>
              </a:rPr>
              <a:pPr>
                <a:spcBef>
                  <a:spcPct val="0"/>
                </a:spcBef>
                <a:buFontTx/>
                <a:buNone/>
              </a:pPr>
              <a:t>13</a:t>
            </a:fld>
            <a:endParaRPr lang="en-US" altLang="en-US" sz="1400">
              <a:solidFill>
                <a:srgbClr val="89898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E939F49-92C6-C44A-9EC4-2C1BB303C32C}"/>
              </a:ext>
            </a:extLst>
          </p:cNvPr>
          <p:cNvSpPr>
            <a:spLocks noGrp="1"/>
          </p:cNvSpPr>
          <p:nvPr>
            <p:ph type="title"/>
          </p:nvPr>
        </p:nvSpPr>
        <p:spPr>
          <a:xfrm>
            <a:off x="723185" y="598664"/>
            <a:ext cx="7816837" cy="970450"/>
          </a:xfrm>
        </p:spPr>
        <p:txBody>
          <a:bodyPr/>
          <a:lstStyle/>
          <a:p>
            <a:r>
              <a:rPr lang="en-US" altLang="en-US" dirty="0"/>
              <a:t>Obstacles to MH Access:</a:t>
            </a:r>
            <a:br>
              <a:rPr lang="en-US" altLang="en-US" dirty="0"/>
            </a:br>
            <a:r>
              <a:rPr lang="en-US" altLang="en-US" dirty="0"/>
              <a:t>Systems and Patient Factors </a:t>
            </a:r>
            <a:r>
              <a:rPr lang="en-US" altLang="en-US" baseline="30000" dirty="0"/>
              <a:t>1/2</a:t>
            </a:r>
            <a:endParaRPr lang="en-US" altLang="en-US" sz="1600" dirty="0"/>
          </a:p>
        </p:txBody>
      </p:sp>
      <p:sp>
        <p:nvSpPr>
          <p:cNvPr id="35842" name="Content Placeholder 2">
            <a:extLst>
              <a:ext uri="{FF2B5EF4-FFF2-40B4-BE49-F238E27FC236}">
                <a16:creationId xmlns:a16="http://schemas.microsoft.com/office/drawing/2014/main" id="{2201AD94-EFE8-8645-82EB-EEB27C9FFA48}"/>
              </a:ext>
            </a:extLst>
          </p:cNvPr>
          <p:cNvSpPr>
            <a:spLocks noGrp="1"/>
          </p:cNvSpPr>
          <p:nvPr>
            <p:ph idx="1"/>
          </p:nvPr>
        </p:nvSpPr>
        <p:spPr>
          <a:xfrm>
            <a:off x="809997" y="2165625"/>
            <a:ext cx="8229600" cy="4457700"/>
          </a:xfrm>
        </p:spPr>
        <p:txBody>
          <a:bodyPr>
            <a:normAutofit lnSpcReduction="10000"/>
          </a:bodyPr>
          <a:lstStyle/>
          <a:p>
            <a:r>
              <a:rPr lang="en-US" altLang="en-US" dirty="0"/>
              <a:t>Long waitlists, due at least in part to:</a:t>
            </a:r>
          </a:p>
          <a:p>
            <a:pPr lvl="1"/>
            <a:r>
              <a:rPr lang="en-US" altLang="en-US" dirty="0"/>
              <a:t>Lengthy visits (typically one hour)</a:t>
            </a:r>
          </a:p>
          <a:p>
            <a:pPr lvl="1"/>
            <a:r>
              <a:rPr lang="en-US" altLang="en-US" dirty="0"/>
              <a:t>Extended follow-up</a:t>
            </a:r>
          </a:p>
          <a:p>
            <a:r>
              <a:rPr lang="en-US" altLang="en-US" dirty="0"/>
              <a:t>Limits on MHP’s scope of practice</a:t>
            </a:r>
          </a:p>
          <a:p>
            <a:pPr lvl="1"/>
            <a:r>
              <a:rPr lang="en-US" altLang="en-US" dirty="0"/>
              <a:t>Restrictions on ages seen</a:t>
            </a:r>
          </a:p>
          <a:p>
            <a:pPr lvl="1"/>
            <a:r>
              <a:rPr lang="en-US" altLang="en-US" dirty="0"/>
              <a:t>Restrictions on type of problem seen</a:t>
            </a:r>
          </a:p>
          <a:p>
            <a:r>
              <a:rPr lang="en-US" altLang="en-US" dirty="0"/>
              <a:t>Patient’s lack of resources</a:t>
            </a:r>
          </a:p>
          <a:p>
            <a:pPr lvl="1"/>
            <a:r>
              <a:rPr lang="en-US" altLang="en-US" dirty="0"/>
              <a:t>Insurance/Financial limitations (many MHPs are cash-only)</a:t>
            </a:r>
          </a:p>
          <a:p>
            <a:pPr lvl="1"/>
            <a:r>
              <a:rPr lang="en-US" altLang="en-US" dirty="0"/>
              <a:t>Patient lacks time for ongoing, frequent visits</a:t>
            </a:r>
          </a:p>
          <a:p>
            <a:pPr lvl="1"/>
            <a:r>
              <a:rPr lang="en-US" altLang="en-US" dirty="0"/>
              <a:t>Lacks accommodations for visits (e.g., childcare, transportation)</a:t>
            </a:r>
          </a:p>
          <a:p>
            <a:r>
              <a:rPr lang="en-US" altLang="en-US" dirty="0"/>
              <a:t>Lack of diversity in the MHP workforce</a:t>
            </a:r>
          </a:p>
          <a:p>
            <a:r>
              <a:rPr lang="en-US" altLang="en-US" dirty="0"/>
              <a:t>Stigma</a:t>
            </a:r>
          </a:p>
        </p:txBody>
      </p:sp>
      <p:sp>
        <p:nvSpPr>
          <p:cNvPr id="35844" name="Slide Number Placeholder 4">
            <a:extLst>
              <a:ext uri="{FF2B5EF4-FFF2-40B4-BE49-F238E27FC236}">
                <a16:creationId xmlns:a16="http://schemas.microsoft.com/office/drawing/2014/main" id="{2D0EBE2D-0C75-C446-8BC9-945790467D9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28323CFF-AEE9-6D4D-A11B-AD83F3AEF543}" type="slidenum">
              <a:rPr lang="en-US" altLang="en-US" sz="1400">
                <a:solidFill>
                  <a:srgbClr val="898989"/>
                </a:solidFill>
              </a:rPr>
              <a:pPr>
                <a:spcBef>
                  <a:spcPct val="0"/>
                </a:spcBef>
                <a:buFontTx/>
                <a:buNone/>
              </a:pPr>
              <a:t>14</a:t>
            </a:fld>
            <a:endParaRPr lang="en-US" altLang="en-US" sz="1400" dirty="0">
              <a:solidFill>
                <a:srgbClr val="89898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A263AAD-866D-4048-AD56-DEC221CCC099}"/>
              </a:ext>
            </a:extLst>
          </p:cNvPr>
          <p:cNvSpPr>
            <a:spLocks noGrp="1"/>
          </p:cNvSpPr>
          <p:nvPr>
            <p:ph type="title"/>
          </p:nvPr>
        </p:nvSpPr>
        <p:spPr>
          <a:xfrm>
            <a:off x="809998" y="703103"/>
            <a:ext cx="7876802" cy="970450"/>
          </a:xfrm>
        </p:spPr>
        <p:txBody>
          <a:bodyPr/>
          <a:lstStyle/>
          <a:p>
            <a:r>
              <a:rPr lang="en-US" altLang="en-US" dirty="0"/>
              <a:t>Obstacles to MH Access:</a:t>
            </a:r>
            <a:br>
              <a:rPr lang="en-US" altLang="en-US" dirty="0"/>
            </a:br>
            <a:r>
              <a:rPr lang="en-US" altLang="en-US" dirty="0"/>
              <a:t>Systems and Patient Factors </a:t>
            </a:r>
            <a:r>
              <a:rPr lang="en-US" altLang="en-US" baseline="30000" dirty="0"/>
              <a:t>1,2</a:t>
            </a:r>
            <a:endParaRPr lang="en-US" altLang="en-US" sz="1600" dirty="0"/>
          </a:p>
        </p:txBody>
      </p:sp>
      <p:sp>
        <p:nvSpPr>
          <p:cNvPr id="28675" name="Content Placeholder 2">
            <a:extLst>
              <a:ext uri="{FF2B5EF4-FFF2-40B4-BE49-F238E27FC236}">
                <a16:creationId xmlns:a16="http://schemas.microsoft.com/office/drawing/2014/main" id="{3FC17A65-698F-424E-A2AB-9FED18C20131}"/>
              </a:ext>
            </a:extLst>
          </p:cNvPr>
          <p:cNvSpPr>
            <a:spLocks noGrp="1"/>
          </p:cNvSpPr>
          <p:nvPr>
            <p:ph idx="1"/>
          </p:nvPr>
        </p:nvSpPr>
        <p:spPr>
          <a:xfrm>
            <a:off x="776614" y="1766223"/>
            <a:ext cx="8229600" cy="4457700"/>
          </a:xfrm>
        </p:spPr>
        <p:txBody>
          <a:bodyPr/>
          <a:lstStyle/>
          <a:p>
            <a:pPr>
              <a:defRPr/>
            </a:pPr>
            <a:r>
              <a:rPr lang="en-US" altLang="en-US" dirty="0"/>
              <a:t>Better familiarity, comfort with primary care</a:t>
            </a:r>
          </a:p>
          <a:p>
            <a:pPr lvl="1">
              <a:defRPr/>
            </a:pPr>
            <a:r>
              <a:rPr lang="en-US" altLang="en-US" dirty="0"/>
              <a:t>Primary care in general is familiar to most people (MH is not)</a:t>
            </a:r>
          </a:p>
          <a:p>
            <a:pPr lvl="1">
              <a:defRPr/>
            </a:pPr>
            <a:r>
              <a:rPr lang="en-US" altLang="en-US" dirty="0"/>
              <a:t>Patients may also be familiar with a specific clinic, staff</a:t>
            </a:r>
          </a:p>
          <a:p>
            <a:pPr>
              <a:defRPr/>
            </a:pPr>
            <a:r>
              <a:rPr lang="en-US" altLang="en-US" dirty="0"/>
              <a:t>Uneven geographic distribution of MHPs (mostly urban, coastal)</a:t>
            </a:r>
          </a:p>
          <a:p>
            <a:pPr>
              <a:defRPr/>
            </a:pPr>
            <a:r>
              <a:rPr lang="en-US" altLang="en-US" dirty="0"/>
              <a:t>Patient views problem as “physical” (low health literacy)</a:t>
            </a:r>
          </a:p>
          <a:p>
            <a:pPr lvl="1">
              <a:defRPr/>
            </a:pPr>
            <a:r>
              <a:rPr lang="en-US" altLang="en-US" dirty="0"/>
              <a:t>Stress may produce physical symptoms that prompt a PCP (rather than MH) visit</a:t>
            </a:r>
          </a:p>
          <a:p>
            <a:pPr lvl="1">
              <a:defRPr/>
            </a:pPr>
            <a:r>
              <a:rPr lang="en-US" altLang="en-US" dirty="0"/>
              <a:t>Patients may resist MH referral for perceived physical problem</a:t>
            </a:r>
            <a:endParaRPr lang="en-US" altLang="en-US" sz="800" dirty="0"/>
          </a:p>
          <a:p>
            <a:pPr marL="0" indent="0" algn="ctr">
              <a:buFont typeface="Arial" panose="020B0604020202020204" pitchFamily="34" charset="0"/>
              <a:buNone/>
              <a:defRPr/>
            </a:pPr>
            <a:endParaRPr lang="en-US" altLang="en-US" sz="800" i="1" dirty="0"/>
          </a:p>
          <a:p>
            <a:pPr marL="0" indent="0" algn="ctr">
              <a:buFont typeface="Arial" panose="020B0604020202020204" pitchFamily="34" charset="0"/>
              <a:buNone/>
              <a:defRPr/>
            </a:pPr>
            <a:r>
              <a:rPr lang="en-US" altLang="en-US" i="1" dirty="0"/>
              <a:t>Takeaway:  minimizing these barriers is key to the success of integration</a:t>
            </a:r>
          </a:p>
        </p:txBody>
      </p:sp>
      <p:sp>
        <p:nvSpPr>
          <p:cNvPr id="37892" name="Slide Number Placeholder 4">
            <a:extLst>
              <a:ext uri="{FF2B5EF4-FFF2-40B4-BE49-F238E27FC236}">
                <a16:creationId xmlns:a16="http://schemas.microsoft.com/office/drawing/2014/main" id="{4C7071F7-F2AE-7843-9416-99C0DEE371B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A854A564-D007-DA4A-8D0B-8605070AEFE8}" type="slidenum">
              <a:rPr lang="en-US" altLang="en-US" sz="1400">
                <a:solidFill>
                  <a:srgbClr val="898989"/>
                </a:solidFill>
              </a:rPr>
              <a:pPr>
                <a:spcBef>
                  <a:spcPct val="0"/>
                </a:spcBef>
                <a:buFontTx/>
                <a:buNone/>
              </a:pPr>
              <a:t>15</a:t>
            </a:fld>
            <a:endParaRPr lang="en-US" altLang="en-US" sz="1400">
              <a:solidFill>
                <a:srgbClr val="898989"/>
              </a:solidFill>
            </a:endParaRPr>
          </a:p>
        </p:txBody>
      </p:sp>
      <p:sp>
        <p:nvSpPr>
          <p:cNvPr id="3" name="TextBox 2">
            <a:extLst>
              <a:ext uri="{FF2B5EF4-FFF2-40B4-BE49-F238E27FC236}">
                <a16:creationId xmlns:a16="http://schemas.microsoft.com/office/drawing/2014/main" id="{96F941E4-352B-2542-9FF9-A4B96E6811A8}"/>
              </a:ext>
            </a:extLst>
          </p:cNvPr>
          <p:cNvSpPr txBox="1"/>
          <p:nvPr/>
        </p:nvSpPr>
        <p:spPr>
          <a:xfrm>
            <a:off x="624214" y="5983691"/>
            <a:ext cx="8382000" cy="1046440"/>
          </a:xfrm>
          <a:prstGeom prst="rect">
            <a:avLst/>
          </a:prstGeom>
          <a:noFill/>
        </p:spPr>
        <p:txBody>
          <a:bodyPr>
            <a:spAutoFit/>
          </a:bodyPr>
          <a:lstStyle/>
          <a:p>
            <a:pPr marL="342900" indent="-342900">
              <a:buFontTx/>
              <a:buAutoNum type="arabicPeriod"/>
              <a:defRPr/>
            </a:pPr>
            <a:r>
              <a:rPr lang="en-US" sz="1100" dirty="0">
                <a:latin typeface="+mn-lt"/>
                <a:ea typeface="ＭＳ Ｐゴシック" charset="0"/>
                <a:cs typeface="ＭＳ Ｐゴシック" charset="0"/>
              </a:rPr>
              <a:t>Cunningham, P. J. (2009). Beyond parity: Primary care physicians’ perspectives on access to mental health care. </a:t>
            </a:r>
            <a:r>
              <a:rPr lang="en-US" sz="1100" i="1" dirty="0">
                <a:latin typeface="+mn-lt"/>
                <a:ea typeface="ＭＳ Ｐゴシック" charset="0"/>
                <a:cs typeface="ＭＳ Ｐゴシック" charset="0"/>
              </a:rPr>
              <a:t>Health Affairs, 28</a:t>
            </a:r>
            <a:r>
              <a:rPr lang="en-US" sz="1100" dirty="0">
                <a:latin typeface="+mn-lt"/>
                <a:ea typeface="ＭＳ Ｐゴシック" charset="0"/>
                <a:cs typeface="ＭＳ Ｐゴシック" charset="0"/>
              </a:rPr>
              <a:t>, 490–501.</a:t>
            </a:r>
          </a:p>
          <a:p>
            <a:pPr marL="342900" indent="-342900">
              <a:buFontTx/>
              <a:buAutoNum type="arabicPeriod"/>
              <a:defRPr/>
            </a:pPr>
            <a:r>
              <a:rPr lang="en-US" sz="1100" dirty="0" err="1">
                <a:latin typeface="+mn-lt"/>
                <a:ea typeface="ＭＳ Ｐゴシック" charset="0"/>
                <a:cs typeface="ＭＳ Ｐゴシック" charset="0"/>
              </a:rPr>
              <a:t>Mojtabai</a:t>
            </a:r>
            <a:r>
              <a:rPr lang="en-US" sz="1100" dirty="0">
                <a:latin typeface="+mn-lt"/>
                <a:ea typeface="ＭＳ Ｐゴシック" charset="0"/>
                <a:cs typeface="ＭＳ Ｐゴシック" charset="0"/>
              </a:rPr>
              <a:t>, R., </a:t>
            </a:r>
            <a:r>
              <a:rPr lang="en-US" sz="1100" dirty="0" err="1">
                <a:latin typeface="+mn-lt"/>
                <a:ea typeface="ＭＳ Ｐゴシック" charset="0"/>
                <a:cs typeface="ＭＳ Ｐゴシック" charset="0"/>
              </a:rPr>
              <a:t>Olfson</a:t>
            </a:r>
            <a:r>
              <a:rPr lang="en-US" sz="1100" dirty="0">
                <a:latin typeface="+mn-lt"/>
                <a:ea typeface="ＭＳ Ｐゴシック" charset="0"/>
                <a:cs typeface="ＭＳ Ｐゴシック" charset="0"/>
              </a:rPr>
              <a:t>, M., Sampson, N.A., </a:t>
            </a:r>
            <a:r>
              <a:rPr lang="en-US" sz="1100" dirty="0" err="1">
                <a:latin typeface="+mn-lt"/>
                <a:ea typeface="ＭＳ Ｐゴシック" charset="0"/>
                <a:cs typeface="ＭＳ Ｐゴシック" charset="0"/>
              </a:rPr>
              <a:t>Jin</a:t>
            </a:r>
            <a:r>
              <a:rPr lang="en-US" sz="1100" dirty="0">
                <a:latin typeface="+mn-lt"/>
                <a:ea typeface="ＭＳ Ｐゴシック" charset="0"/>
                <a:cs typeface="ＭＳ Ｐゴシック" charset="0"/>
              </a:rPr>
              <a:t>, R., </a:t>
            </a:r>
            <a:r>
              <a:rPr lang="en-US" sz="1100" dirty="0" err="1">
                <a:latin typeface="+mn-lt"/>
                <a:ea typeface="ＭＳ Ｐゴシック" charset="0"/>
                <a:cs typeface="ＭＳ Ｐゴシック" charset="0"/>
              </a:rPr>
              <a:t>Druss</a:t>
            </a:r>
            <a:r>
              <a:rPr lang="en-US" sz="1100" dirty="0">
                <a:latin typeface="+mn-lt"/>
                <a:ea typeface="ＭＳ Ｐゴシック" charset="0"/>
                <a:cs typeface="ＭＳ Ｐゴシック" charset="0"/>
              </a:rPr>
              <a:t>, B., et al. (2011). Barriers to mental health treatment: Results from the National Comorbidity Survey Replication (NCS-R). Psychological Medicine, 41(8), 1751-61.</a:t>
            </a:r>
          </a:p>
          <a:p>
            <a:pPr>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766059C-6F4C-FD4B-829C-A442AE83058F}"/>
              </a:ext>
            </a:extLst>
          </p:cNvPr>
          <p:cNvSpPr>
            <a:spLocks noGrp="1"/>
          </p:cNvSpPr>
          <p:nvPr>
            <p:ph type="title"/>
          </p:nvPr>
        </p:nvSpPr>
        <p:spPr>
          <a:xfrm>
            <a:off x="709789" y="635079"/>
            <a:ext cx="7524003" cy="970450"/>
          </a:xfrm>
        </p:spPr>
        <p:txBody>
          <a:bodyPr/>
          <a:lstStyle/>
          <a:p>
            <a:r>
              <a:rPr lang="en-US" altLang="en-US" dirty="0"/>
              <a:t>The Frequent Intersection of </a:t>
            </a:r>
            <a:br>
              <a:rPr lang="en-US" altLang="en-US" dirty="0"/>
            </a:br>
            <a:r>
              <a:rPr lang="en-US" altLang="en-US" dirty="0"/>
              <a:t>Health and Behavior </a:t>
            </a:r>
            <a:r>
              <a:rPr lang="en-US" altLang="en-US" sz="1600" dirty="0"/>
              <a:t>(1/2)</a:t>
            </a:r>
          </a:p>
        </p:txBody>
      </p:sp>
      <p:sp>
        <p:nvSpPr>
          <p:cNvPr id="38914" name="Content Placeholder 2">
            <a:extLst>
              <a:ext uri="{FF2B5EF4-FFF2-40B4-BE49-F238E27FC236}">
                <a16:creationId xmlns:a16="http://schemas.microsoft.com/office/drawing/2014/main" id="{4D983B9B-5357-4947-814B-7CFEF171B803}"/>
              </a:ext>
            </a:extLst>
          </p:cNvPr>
          <p:cNvSpPr>
            <a:spLocks noGrp="1"/>
          </p:cNvSpPr>
          <p:nvPr>
            <p:ph idx="1"/>
          </p:nvPr>
        </p:nvSpPr>
        <p:spPr>
          <a:xfrm>
            <a:off x="471603" y="1948786"/>
            <a:ext cx="8229600" cy="4457700"/>
          </a:xfrm>
        </p:spPr>
        <p:txBody>
          <a:bodyPr/>
          <a:lstStyle/>
          <a:p>
            <a:r>
              <a:rPr lang="en-US" altLang="en-US" dirty="0"/>
              <a:t>Outside of psychiatric conditions, behavior factors into primary care visits in many other ways</a:t>
            </a:r>
          </a:p>
          <a:p>
            <a:pPr lvl="1">
              <a:buFont typeface="Arial" panose="020B0604020202020204" pitchFamily="34" charset="0"/>
              <a:buChar char="•"/>
            </a:pPr>
            <a:r>
              <a:rPr lang="en-US" altLang="en-US" dirty="0"/>
              <a:t>Chronic disease management</a:t>
            </a:r>
          </a:p>
          <a:p>
            <a:pPr lvl="2"/>
            <a:r>
              <a:rPr lang="en-US" altLang="en-US" dirty="0"/>
              <a:t>Diabetes, hypertension, COPD, heart disease, etc.</a:t>
            </a:r>
          </a:p>
          <a:p>
            <a:pPr lvl="2"/>
            <a:r>
              <a:rPr lang="en-US" altLang="en-US" dirty="0"/>
              <a:t>PCPs assist patients with lifestyle changes</a:t>
            </a:r>
          </a:p>
          <a:p>
            <a:pPr lvl="1">
              <a:buFont typeface="Arial" panose="020B0604020202020204" pitchFamily="34" charset="0"/>
              <a:buChar char="•"/>
            </a:pPr>
            <a:r>
              <a:rPr lang="en-US" altLang="en-US" dirty="0"/>
              <a:t>Somatic complaints with lifestyle/stress component</a:t>
            </a:r>
          </a:p>
          <a:p>
            <a:pPr lvl="2"/>
            <a:r>
              <a:rPr lang="en-US" altLang="en-US" dirty="0"/>
              <a:t>Chronic pain, obesity, chronic fatigue, headaches, etc.</a:t>
            </a:r>
          </a:p>
          <a:p>
            <a:pPr lvl="2"/>
            <a:r>
              <a:rPr lang="en-US" altLang="en-US" dirty="0"/>
              <a:t>PCPs assist with lifestyle change and counseling for stress</a:t>
            </a:r>
          </a:p>
          <a:p>
            <a:pPr lvl="1">
              <a:buFont typeface="Arial" panose="020B0604020202020204" pitchFamily="34" charset="0"/>
              <a:buChar char="•"/>
            </a:pPr>
            <a:r>
              <a:rPr lang="en-US" altLang="en-US" dirty="0"/>
              <a:t>Psychosocial problems</a:t>
            </a:r>
          </a:p>
          <a:p>
            <a:pPr lvl="2"/>
            <a:r>
              <a:rPr lang="en-US" altLang="en-US" dirty="0"/>
              <a:t>Marital problems, IPV, child behavior problems, grief, etc.</a:t>
            </a:r>
          </a:p>
          <a:p>
            <a:pPr lvl="2"/>
            <a:r>
              <a:rPr lang="en-US" altLang="en-US" dirty="0"/>
              <a:t>PCPs counsel patients, connect them with resources</a:t>
            </a:r>
          </a:p>
        </p:txBody>
      </p:sp>
      <p:sp>
        <p:nvSpPr>
          <p:cNvPr id="38916" name="Slide Number Placeholder 4">
            <a:extLst>
              <a:ext uri="{FF2B5EF4-FFF2-40B4-BE49-F238E27FC236}">
                <a16:creationId xmlns:a16="http://schemas.microsoft.com/office/drawing/2014/main" id="{641C80BD-769A-D041-9953-B7B5F848C06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46905D10-20F4-5B44-9715-533841F34540}" type="slidenum">
              <a:rPr lang="en-US" altLang="en-US" sz="1400">
                <a:solidFill>
                  <a:srgbClr val="898989"/>
                </a:solidFill>
              </a:rPr>
              <a:pPr>
                <a:spcBef>
                  <a:spcPct val="0"/>
                </a:spcBef>
                <a:buFontTx/>
                <a:buNone/>
              </a:pPr>
              <a:t>16</a:t>
            </a:fld>
            <a:endParaRPr lang="en-US" altLang="en-US" sz="140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A485E26B-9EF0-044D-8422-260985F106E2}"/>
              </a:ext>
            </a:extLst>
          </p:cNvPr>
          <p:cNvSpPr>
            <a:spLocks noGrp="1"/>
          </p:cNvSpPr>
          <p:nvPr>
            <p:ph type="title"/>
          </p:nvPr>
        </p:nvSpPr>
        <p:spPr>
          <a:xfrm>
            <a:off x="809998" y="660131"/>
            <a:ext cx="7524003" cy="970450"/>
          </a:xfrm>
        </p:spPr>
        <p:txBody>
          <a:bodyPr/>
          <a:lstStyle/>
          <a:p>
            <a:r>
              <a:rPr lang="en-US" altLang="en-US" dirty="0"/>
              <a:t>The Frequent Intersection of </a:t>
            </a:r>
            <a:br>
              <a:rPr lang="en-US" altLang="en-US" dirty="0"/>
            </a:br>
            <a:r>
              <a:rPr lang="en-US" altLang="en-US" dirty="0"/>
              <a:t>Health and Behavior </a:t>
            </a:r>
            <a:r>
              <a:rPr lang="en-US" altLang="en-US" sz="1600" dirty="0"/>
              <a:t>(2/2)</a:t>
            </a:r>
          </a:p>
        </p:txBody>
      </p:sp>
      <p:sp>
        <p:nvSpPr>
          <p:cNvPr id="3" name="Content Placeholder 2">
            <a:extLst>
              <a:ext uri="{FF2B5EF4-FFF2-40B4-BE49-F238E27FC236}">
                <a16:creationId xmlns:a16="http://schemas.microsoft.com/office/drawing/2014/main" id="{96B9B437-D716-A74A-975A-8FF06D990589}"/>
              </a:ext>
            </a:extLst>
          </p:cNvPr>
          <p:cNvSpPr>
            <a:spLocks noGrp="1"/>
          </p:cNvSpPr>
          <p:nvPr>
            <p:ph idx="1"/>
          </p:nvPr>
        </p:nvSpPr>
        <p:spPr>
          <a:xfrm>
            <a:off x="236653" y="2194035"/>
            <a:ext cx="8464550" cy="4457700"/>
          </a:xfrm>
        </p:spPr>
        <p:txBody>
          <a:bodyPr/>
          <a:lstStyle/>
          <a:p>
            <a:pPr>
              <a:defRPr/>
            </a:pPr>
            <a:r>
              <a:rPr lang="en-US" dirty="0"/>
              <a:t>Outside of psychiatric conditions, behavior factors into primary care visits in many other ways (cont’d)</a:t>
            </a:r>
          </a:p>
          <a:p>
            <a:pPr lvl="1">
              <a:buFont typeface="Arial"/>
              <a:buChar char="•"/>
              <a:defRPr/>
            </a:pPr>
            <a:r>
              <a:rPr lang="en-US" dirty="0"/>
              <a:t>Preventive health</a:t>
            </a:r>
          </a:p>
          <a:p>
            <a:pPr lvl="2">
              <a:buFont typeface="Arial"/>
              <a:buChar char="•"/>
              <a:defRPr/>
            </a:pPr>
            <a:r>
              <a:rPr lang="en-US" dirty="0"/>
              <a:t>Tobacco cessation, diet/exercise change, safe sex practices, etc.</a:t>
            </a:r>
          </a:p>
          <a:p>
            <a:pPr lvl="2">
              <a:buFont typeface="Arial"/>
              <a:buChar char="•"/>
              <a:defRPr/>
            </a:pPr>
            <a:r>
              <a:rPr lang="en-US" dirty="0"/>
              <a:t>PCPs educate, assist patients regarding preventive lifestyle change</a:t>
            </a:r>
          </a:p>
          <a:p>
            <a:pPr lvl="1">
              <a:buFont typeface="Arial"/>
              <a:buChar char="•"/>
              <a:defRPr/>
            </a:pPr>
            <a:r>
              <a:rPr lang="en-US" dirty="0"/>
              <a:t>Treatment non-adherence</a:t>
            </a:r>
          </a:p>
          <a:p>
            <a:pPr lvl="2">
              <a:buFont typeface="Arial"/>
              <a:buChar char="•"/>
              <a:defRPr/>
            </a:pPr>
            <a:r>
              <a:rPr lang="en-US" dirty="0"/>
              <a:t>Incorrect use of medications, lack of follow-through on referrals, etc. </a:t>
            </a:r>
          </a:p>
          <a:p>
            <a:pPr lvl="2">
              <a:buFont typeface="Arial"/>
              <a:buChar char="•"/>
              <a:defRPr/>
            </a:pPr>
            <a:r>
              <a:rPr lang="en-US" dirty="0"/>
              <a:t>PCPs educate, problem-solve with patients to improve adherence</a:t>
            </a:r>
          </a:p>
          <a:p>
            <a:pPr marL="0" indent="0">
              <a:buFont typeface="Arial" panose="020B0604020202020204" pitchFamily="34" charset="0"/>
              <a:buNone/>
              <a:defRPr/>
            </a:pPr>
            <a:endParaRPr lang="en-US" sz="1000" dirty="0"/>
          </a:p>
          <a:p>
            <a:pPr marL="0" indent="0" algn="ctr">
              <a:buFont typeface="Arial" panose="020B0604020202020204" pitchFamily="34" charset="0"/>
              <a:buNone/>
              <a:defRPr/>
            </a:pPr>
            <a:r>
              <a:rPr lang="en-US" i="1" dirty="0"/>
              <a:t>Takeaway:  Integrated care must help with more than psychiatric conditions</a:t>
            </a:r>
          </a:p>
        </p:txBody>
      </p:sp>
      <p:sp>
        <p:nvSpPr>
          <p:cNvPr id="39940" name="Slide Number Placeholder 4">
            <a:extLst>
              <a:ext uri="{FF2B5EF4-FFF2-40B4-BE49-F238E27FC236}">
                <a16:creationId xmlns:a16="http://schemas.microsoft.com/office/drawing/2014/main" id="{3F2FCBFD-D086-EF4A-A6A8-F0F63BED8AC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4E453B7F-5CAB-9947-B66A-112AAAAB43E5}" type="slidenum">
              <a:rPr lang="en-US" altLang="en-US" sz="1400">
                <a:solidFill>
                  <a:srgbClr val="898989"/>
                </a:solidFill>
              </a:rPr>
              <a:pPr>
                <a:spcBef>
                  <a:spcPct val="0"/>
                </a:spcBef>
                <a:buFontTx/>
                <a:buNone/>
              </a:pPr>
              <a:t>17</a:t>
            </a:fld>
            <a:endParaRPr lang="en-US" altLang="en-US" sz="1400">
              <a:solidFill>
                <a:srgbClr val="89898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D68F5D23-4818-024D-8EF1-2C838BE08C4B}"/>
              </a:ext>
            </a:extLst>
          </p:cNvPr>
          <p:cNvSpPr>
            <a:spLocks noGrp="1"/>
          </p:cNvSpPr>
          <p:nvPr>
            <p:ph type="title"/>
          </p:nvPr>
        </p:nvSpPr>
        <p:spPr>
          <a:xfrm>
            <a:off x="809997" y="660131"/>
            <a:ext cx="7524003" cy="970450"/>
          </a:xfrm>
        </p:spPr>
        <p:txBody>
          <a:bodyPr/>
          <a:lstStyle/>
          <a:p>
            <a:r>
              <a:rPr lang="en-US" altLang="en-US" dirty="0"/>
              <a:t>The Financial Cost of MH Problems </a:t>
            </a:r>
          </a:p>
        </p:txBody>
      </p:sp>
      <p:sp>
        <p:nvSpPr>
          <p:cNvPr id="3" name="Content Placeholder 2">
            <a:extLst>
              <a:ext uri="{FF2B5EF4-FFF2-40B4-BE49-F238E27FC236}">
                <a16:creationId xmlns:a16="http://schemas.microsoft.com/office/drawing/2014/main" id="{3BEECDDB-F72E-214A-8FD7-0AF8976EFBD6}"/>
              </a:ext>
            </a:extLst>
          </p:cNvPr>
          <p:cNvSpPr>
            <a:spLocks noGrp="1"/>
          </p:cNvSpPr>
          <p:nvPr>
            <p:ph idx="1"/>
          </p:nvPr>
        </p:nvSpPr>
        <p:spPr>
          <a:xfrm>
            <a:off x="809997" y="1948786"/>
            <a:ext cx="8494712" cy="4457700"/>
          </a:xfrm>
        </p:spPr>
        <p:txBody>
          <a:bodyPr/>
          <a:lstStyle/>
          <a:p>
            <a:pPr>
              <a:defRPr/>
            </a:pPr>
            <a:r>
              <a:rPr lang="en-US" dirty="0"/>
              <a:t>MH conditions can be costly to the system</a:t>
            </a:r>
          </a:p>
          <a:p>
            <a:pPr lvl="1">
              <a:defRPr/>
            </a:pPr>
            <a:r>
              <a:rPr lang="en-US" dirty="0"/>
              <a:t>Patients with psychosocial problems utilize more medical services </a:t>
            </a:r>
            <a:r>
              <a:rPr lang="en-US" baseline="30000" dirty="0"/>
              <a:t>1</a:t>
            </a:r>
            <a:endParaRPr lang="en-US" dirty="0"/>
          </a:p>
          <a:p>
            <a:pPr lvl="1">
              <a:defRPr/>
            </a:pPr>
            <a:r>
              <a:rPr lang="en-US" dirty="0"/>
              <a:t>Among patients with co-morbid physical and MH conditions:</a:t>
            </a:r>
          </a:p>
          <a:p>
            <a:pPr lvl="2">
              <a:defRPr/>
            </a:pPr>
            <a:r>
              <a:rPr lang="en-US" dirty="0"/>
              <a:t>Total healthcare cost is 2-3 times higher than those with only a physical condition (see next slide)</a:t>
            </a:r>
            <a:endParaRPr lang="en-US" baseline="30000" dirty="0"/>
          </a:p>
          <a:p>
            <a:pPr lvl="2">
              <a:defRPr/>
            </a:pPr>
            <a:r>
              <a:rPr lang="en-US" dirty="0"/>
              <a:t>The most costly 6% of these account for 44% of </a:t>
            </a:r>
            <a:r>
              <a:rPr lang="en-US" u="sng" dirty="0"/>
              <a:t>all</a:t>
            </a:r>
            <a:r>
              <a:rPr lang="en-US" dirty="0"/>
              <a:t> healthcare costs </a:t>
            </a:r>
            <a:r>
              <a:rPr lang="en-US" baseline="30000" dirty="0"/>
              <a:t>2</a:t>
            </a:r>
          </a:p>
          <a:p>
            <a:pPr lvl="2">
              <a:defRPr/>
            </a:pPr>
            <a:r>
              <a:rPr lang="en-US" dirty="0"/>
              <a:t>Yet only a small percentage of healthcare costs in these patients is MH care – almost all costs are medical care </a:t>
            </a:r>
            <a:r>
              <a:rPr lang="en-US" baseline="30000" dirty="0"/>
              <a:t>2</a:t>
            </a:r>
          </a:p>
          <a:p>
            <a:pPr>
              <a:defRPr/>
            </a:pPr>
            <a:r>
              <a:rPr lang="en-US" dirty="0"/>
              <a:t>Integrated primary care may reduce costs by 9-17% </a:t>
            </a:r>
            <a:r>
              <a:rPr lang="en-US" baseline="30000" dirty="0"/>
              <a:t>2</a:t>
            </a:r>
          </a:p>
          <a:p>
            <a:pPr marL="0" indent="0">
              <a:buNone/>
              <a:defRPr/>
            </a:pPr>
            <a:endParaRPr lang="en-US" sz="1000" dirty="0"/>
          </a:p>
          <a:p>
            <a:pPr marL="0" indent="0" algn="ctr">
              <a:buFont typeface="Arial" panose="020B0604020202020204" pitchFamily="34" charset="0"/>
              <a:buNone/>
              <a:defRPr/>
            </a:pPr>
            <a:r>
              <a:rPr lang="en-US" i="1" dirty="0"/>
              <a:t>Takeaway: Improving identification, treatment of MH problems may reduce costs</a:t>
            </a:r>
            <a:endParaRPr lang="en-US" dirty="0"/>
          </a:p>
        </p:txBody>
      </p:sp>
      <p:sp>
        <p:nvSpPr>
          <p:cNvPr id="40964" name="Slide Number Placeholder 4">
            <a:extLst>
              <a:ext uri="{FF2B5EF4-FFF2-40B4-BE49-F238E27FC236}">
                <a16:creationId xmlns:a16="http://schemas.microsoft.com/office/drawing/2014/main" id="{2924375F-38BC-C74C-AF47-8253E4E7D50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B643DD3E-2325-4740-9453-5F9C274D7E80}" type="slidenum">
              <a:rPr lang="en-US" altLang="en-US" sz="1400">
                <a:solidFill>
                  <a:srgbClr val="898989"/>
                </a:solidFill>
              </a:rPr>
              <a:pPr>
                <a:spcBef>
                  <a:spcPct val="0"/>
                </a:spcBef>
                <a:buFontTx/>
                <a:buNone/>
              </a:pPr>
              <a:t>18</a:t>
            </a:fld>
            <a:endParaRPr lang="en-US" altLang="en-US" sz="1400">
              <a:solidFill>
                <a:srgbClr val="898989"/>
              </a:solidFill>
            </a:endParaRPr>
          </a:p>
        </p:txBody>
      </p:sp>
      <p:sp>
        <p:nvSpPr>
          <p:cNvPr id="6" name="TextBox 5">
            <a:extLst>
              <a:ext uri="{FF2B5EF4-FFF2-40B4-BE49-F238E27FC236}">
                <a16:creationId xmlns:a16="http://schemas.microsoft.com/office/drawing/2014/main" id="{F470C8F3-DDE4-594F-B08B-46BE822C6098}"/>
              </a:ext>
            </a:extLst>
          </p:cNvPr>
          <p:cNvSpPr txBox="1"/>
          <p:nvPr/>
        </p:nvSpPr>
        <p:spPr>
          <a:xfrm>
            <a:off x="809997" y="6166978"/>
            <a:ext cx="7924800" cy="461665"/>
          </a:xfrm>
          <a:prstGeom prst="rect">
            <a:avLst/>
          </a:prstGeom>
          <a:noFill/>
        </p:spPr>
        <p:txBody>
          <a:bodyPr>
            <a:spAutoFit/>
          </a:bodyPr>
          <a:lstStyle/>
          <a:p>
            <a:pPr>
              <a:defRPr/>
            </a:pPr>
            <a:r>
              <a:rPr lang="en-US" sz="800" dirty="0">
                <a:latin typeface="+mn-lt"/>
              </a:rPr>
              <a:t>1. Simon, G., Von </a:t>
            </a:r>
            <a:r>
              <a:rPr lang="en-US" sz="800" dirty="0" err="1">
                <a:latin typeface="+mn-lt"/>
              </a:rPr>
              <a:t>Korff</a:t>
            </a:r>
            <a:r>
              <a:rPr lang="en-US" sz="800" dirty="0">
                <a:latin typeface="+mn-lt"/>
              </a:rPr>
              <a:t>, M., Barlow, W. (1995).  Health care costs associated with depressive and anxiety disorders in primary care. </a:t>
            </a:r>
            <a:r>
              <a:rPr lang="en-US" sz="800" i="1" dirty="0">
                <a:latin typeface="+mn-lt"/>
              </a:rPr>
              <a:t>Archives of General Psychiatry, 52</a:t>
            </a:r>
            <a:r>
              <a:rPr lang="en-US" sz="800" dirty="0">
                <a:latin typeface="+mn-lt"/>
              </a:rPr>
              <a:t>, 850-856.</a:t>
            </a:r>
          </a:p>
          <a:p>
            <a:pPr>
              <a:defRPr/>
            </a:pPr>
            <a:r>
              <a:rPr lang="en-US" sz="800" dirty="0">
                <a:latin typeface="+mn-lt"/>
              </a:rPr>
              <a:t>2. </a:t>
            </a:r>
            <a:r>
              <a:rPr lang="en-US" sz="800" dirty="0" err="1">
                <a:latin typeface="+mn-lt"/>
              </a:rPr>
              <a:t>Melek</a:t>
            </a:r>
            <a:r>
              <a:rPr lang="en-US" sz="800" dirty="0">
                <a:latin typeface="+mn-lt"/>
              </a:rPr>
              <a:t>, S. et al. (2018). Potential economic impact of integrated medical-behavioral healthcare. Milliman Research Report.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F892C8D-3044-1746-A099-6B6672FE8D3F}"/>
              </a:ext>
            </a:extLst>
          </p:cNvPr>
          <p:cNvSpPr>
            <a:spLocks noGrp="1"/>
          </p:cNvSpPr>
          <p:nvPr>
            <p:ph type="title"/>
          </p:nvPr>
        </p:nvSpPr>
        <p:spPr>
          <a:xfrm>
            <a:off x="228600" y="263525"/>
            <a:ext cx="6781800" cy="1143000"/>
          </a:xfrm>
        </p:spPr>
        <p:txBody>
          <a:bodyPr/>
          <a:lstStyle/>
          <a:p>
            <a:r>
              <a:rPr lang="en-US" altLang="en-US"/>
              <a:t>The Financial Cost of</a:t>
            </a:r>
            <a:br>
              <a:rPr lang="en-US" altLang="en-US"/>
            </a:br>
            <a:r>
              <a:rPr lang="en-US" altLang="en-US"/>
              <a:t>Psychiatric Co-Morbidity </a:t>
            </a:r>
            <a:r>
              <a:rPr lang="en-US" altLang="en-US" baseline="30000"/>
              <a:t>1</a:t>
            </a:r>
          </a:p>
        </p:txBody>
      </p:sp>
      <p:sp>
        <p:nvSpPr>
          <p:cNvPr id="41987" name="Slide Number Placeholder 4">
            <a:extLst>
              <a:ext uri="{FF2B5EF4-FFF2-40B4-BE49-F238E27FC236}">
                <a16:creationId xmlns:a16="http://schemas.microsoft.com/office/drawing/2014/main" id="{B096C744-AA0F-2145-984E-94DA0698B60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5C62A0A9-02C7-AA4F-812F-1F803AE44DA7}" type="slidenum">
              <a:rPr lang="en-US" altLang="en-US" sz="1400">
                <a:solidFill>
                  <a:srgbClr val="898989"/>
                </a:solidFill>
              </a:rPr>
              <a:pPr>
                <a:spcBef>
                  <a:spcPct val="0"/>
                </a:spcBef>
                <a:buFontTx/>
                <a:buNone/>
              </a:pPr>
              <a:t>19</a:t>
            </a:fld>
            <a:endParaRPr lang="en-US" altLang="en-US" sz="1400">
              <a:solidFill>
                <a:srgbClr val="898989"/>
              </a:solidFill>
            </a:endParaRPr>
          </a:p>
        </p:txBody>
      </p:sp>
      <p:pic>
        <p:nvPicPr>
          <p:cNvPr id="41988" name="Content Placeholder 5" descr="Table showing depression cost.png">
            <a:extLst>
              <a:ext uri="{FF2B5EF4-FFF2-40B4-BE49-F238E27FC236}">
                <a16:creationId xmlns:a16="http://schemas.microsoft.com/office/drawing/2014/main" id="{F87E1474-59C3-2047-9B8C-25275D1A737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00" r="386"/>
          <a:stretch>
            <a:fillRect/>
          </a:stretch>
        </p:blipFill>
        <p:spPr>
          <a:xfrm>
            <a:off x="615074" y="2274223"/>
            <a:ext cx="7627938" cy="3608388"/>
          </a:xfrm>
        </p:spPr>
      </p:pic>
      <p:sp>
        <p:nvSpPr>
          <p:cNvPr id="37894" name="TextBox 7">
            <a:extLst>
              <a:ext uri="{FF2B5EF4-FFF2-40B4-BE49-F238E27FC236}">
                <a16:creationId xmlns:a16="http://schemas.microsoft.com/office/drawing/2014/main" id="{C0D30D18-DBAD-9A41-8A6D-13D4B0BC0FDE}"/>
              </a:ext>
            </a:extLst>
          </p:cNvPr>
          <p:cNvSpPr txBox="1">
            <a:spLocks noChangeArrowheads="1"/>
          </p:cNvSpPr>
          <p:nvPr/>
        </p:nvSpPr>
        <p:spPr bwMode="auto">
          <a:xfrm flipH="1">
            <a:off x="758031" y="6039274"/>
            <a:ext cx="7627938" cy="523875"/>
          </a:xfrm>
          <a:prstGeom prst="rect">
            <a:avLst/>
          </a:prstGeom>
          <a:noFill/>
          <a:ln>
            <a:noFill/>
          </a:ln>
        </p:spPr>
        <p:txBody>
          <a:bodyPr>
            <a:spAutoFit/>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1400" dirty="0">
                <a:latin typeface="+mn-lt"/>
              </a:rPr>
              <a:t>1. </a:t>
            </a:r>
            <a:r>
              <a:rPr lang="en-US" altLang="en-US" sz="1400" dirty="0" err="1">
                <a:latin typeface="+mn-lt"/>
              </a:rPr>
              <a:t>Melek</a:t>
            </a:r>
            <a:r>
              <a:rPr lang="en-US" altLang="en-US" sz="1400" dirty="0">
                <a:latin typeface="+mn-lt"/>
              </a:rPr>
              <a:t>, Stephen P, et al. (April 2014). Economic Impact of Integrated Medical-Behavioral Healthcare. Milliman American Psychiatric Association Report.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C8FD-5187-5546-A5B0-3E11ABC43349}"/>
              </a:ext>
            </a:extLst>
          </p:cNvPr>
          <p:cNvSpPr>
            <a:spLocks noGrp="1"/>
          </p:cNvSpPr>
          <p:nvPr>
            <p:ph type="title"/>
          </p:nvPr>
        </p:nvSpPr>
        <p:spPr>
          <a:xfrm>
            <a:off x="809997" y="573312"/>
            <a:ext cx="7670124" cy="970450"/>
          </a:xfrm>
        </p:spPr>
        <p:txBody>
          <a:bodyPr/>
          <a:lstStyle/>
          <a:p>
            <a:r>
              <a:rPr lang="en-US" dirty="0"/>
              <a:t>Schedule for Today’s Activities</a:t>
            </a:r>
          </a:p>
        </p:txBody>
      </p:sp>
      <p:sp>
        <p:nvSpPr>
          <p:cNvPr id="3" name="Content Placeholder 2">
            <a:extLst>
              <a:ext uri="{FF2B5EF4-FFF2-40B4-BE49-F238E27FC236}">
                <a16:creationId xmlns:a16="http://schemas.microsoft.com/office/drawing/2014/main" id="{2C6DC041-FCC8-1546-A288-AF6AE73A57FF}"/>
              </a:ext>
            </a:extLst>
          </p:cNvPr>
          <p:cNvSpPr>
            <a:spLocks noGrp="1"/>
          </p:cNvSpPr>
          <p:nvPr>
            <p:ph idx="1"/>
          </p:nvPr>
        </p:nvSpPr>
        <p:spPr>
          <a:xfrm>
            <a:off x="809997" y="2421983"/>
            <a:ext cx="7524003" cy="3636510"/>
          </a:xfrm>
        </p:spPr>
        <p:txBody>
          <a:bodyPr>
            <a:normAutofit/>
          </a:bodyPr>
          <a:lstStyle/>
          <a:p>
            <a:r>
              <a:rPr lang="en-US" dirty="0"/>
              <a:t>8:30-8:50  Introductions:  Your name, the clinic where you are now</a:t>
            </a:r>
          </a:p>
          <a:p>
            <a:r>
              <a:rPr lang="en-US" dirty="0"/>
              <a:t>8:50-9:00  Breakout group assignments:  Introduction to the 5 issues you will help address </a:t>
            </a:r>
          </a:p>
          <a:p>
            <a:r>
              <a:rPr lang="en-US" dirty="0"/>
              <a:t>9:00-12:00  Didactics</a:t>
            </a:r>
          </a:p>
          <a:p>
            <a:r>
              <a:rPr lang="en-US" dirty="0"/>
              <a:t>12:00-1:00  LUNCH</a:t>
            </a:r>
          </a:p>
          <a:p>
            <a:r>
              <a:rPr lang="en-US" dirty="0"/>
              <a:t>1:00-2:30  Didactics</a:t>
            </a:r>
          </a:p>
          <a:p>
            <a:r>
              <a:rPr lang="en-US" dirty="0"/>
              <a:t>2:30-4:30 Breakout group work:  Reply to your 5 questions</a:t>
            </a:r>
          </a:p>
        </p:txBody>
      </p:sp>
    </p:spTree>
    <p:extLst>
      <p:ext uri="{BB962C8B-B14F-4D97-AF65-F5344CB8AC3E}">
        <p14:creationId xmlns:p14="http://schemas.microsoft.com/office/powerpoint/2010/main" val="102311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EEC2013-F6D2-DD41-8824-D9A04AFC014E}"/>
              </a:ext>
            </a:extLst>
          </p:cNvPr>
          <p:cNvSpPr>
            <a:spLocks noGrp="1"/>
          </p:cNvSpPr>
          <p:nvPr>
            <p:ph type="title"/>
          </p:nvPr>
        </p:nvSpPr>
        <p:spPr>
          <a:xfrm>
            <a:off x="228600" y="263525"/>
            <a:ext cx="8063630" cy="1143000"/>
          </a:xfrm>
        </p:spPr>
        <p:txBody>
          <a:bodyPr/>
          <a:lstStyle/>
          <a:p>
            <a:r>
              <a:rPr lang="en-US" altLang="en-US" dirty="0"/>
              <a:t>Primary Care Takes a Team</a:t>
            </a:r>
          </a:p>
        </p:txBody>
      </p:sp>
      <p:sp>
        <p:nvSpPr>
          <p:cNvPr id="3" name="Content Placeholder 2">
            <a:extLst>
              <a:ext uri="{FF2B5EF4-FFF2-40B4-BE49-F238E27FC236}">
                <a16:creationId xmlns:a16="http://schemas.microsoft.com/office/drawing/2014/main" id="{00ECF8FB-5D21-6D47-8A61-54172D1D815C}"/>
              </a:ext>
            </a:extLst>
          </p:cNvPr>
          <p:cNvSpPr>
            <a:spLocks noGrp="1"/>
          </p:cNvSpPr>
          <p:nvPr>
            <p:ph idx="1"/>
          </p:nvPr>
        </p:nvSpPr>
        <p:spPr>
          <a:xfrm>
            <a:off x="442797" y="2215986"/>
            <a:ext cx="8458200" cy="4457700"/>
          </a:xfrm>
        </p:spPr>
        <p:txBody>
          <a:bodyPr>
            <a:normAutofit fontScale="92500"/>
          </a:bodyPr>
          <a:lstStyle/>
          <a:p>
            <a:pPr>
              <a:defRPr/>
            </a:pPr>
            <a:r>
              <a:rPr lang="en-US" sz="2200" dirty="0"/>
              <a:t>The work of a PCP has become too involved for one person</a:t>
            </a:r>
          </a:p>
          <a:p>
            <a:pPr lvl="1" eaLnBrk="1" hangingPunct="1">
              <a:buFont typeface="Arial"/>
              <a:buChar char="•"/>
              <a:defRPr/>
            </a:pPr>
            <a:r>
              <a:rPr lang="en-US" dirty="0">
                <a:cs typeface="Calibri"/>
              </a:rPr>
              <a:t>10 or 15 minutes per visit is common</a:t>
            </a:r>
            <a:endParaRPr lang="en-US" baseline="30000" dirty="0">
              <a:cs typeface="Calibri"/>
            </a:endParaRPr>
          </a:p>
          <a:p>
            <a:pPr lvl="1" eaLnBrk="1" hangingPunct="1">
              <a:buFont typeface="Arial"/>
              <a:buChar char="•"/>
              <a:defRPr/>
            </a:pPr>
            <a:r>
              <a:rPr lang="en-US" dirty="0">
                <a:cs typeface="Calibri"/>
              </a:rPr>
              <a:t>On average, patients have 3 complaints per visit </a:t>
            </a:r>
            <a:r>
              <a:rPr lang="en-US" baseline="30000" dirty="0">
                <a:cs typeface="Calibri"/>
              </a:rPr>
              <a:t>1</a:t>
            </a:r>
          </a:p>
          <a:p>
            <a:pPr lvl="1" eaLnBrk="1" hangingPunct="1">
              <a:buFont typeface="Arial"/>
              <a:buChar char="•"/>
              <a:defRPr/>
            </a:pPr>
            <a:r>
              <a:rPr lang="en-US" dirty="0">
                <a:cs typeface="Calibri"/>
              </a:rPr>
              <a:t>Insufficient training in behavioral interventions </a:t>
            </a:r>
            <a:r>
              <a:rPr lang="en-US" baseline="30000" dirty="0">
                <a:cs typeface="Calibri"/>
              </a:rPr>
              <a:t>2, 3</a:t>
            </a:r>
          </a:p>
          <a:p>
            <a:pPr lvl="1" eaLnBrk="1" hangingPunct="1">
              <a:buFont typeface="Arial"/>
              <a:buChar char="•"/>
              <a:defRPr/>
            </a:pPr>
            <a:r>
              <a:rPr lang="en-US" dirty="0">
                <a:cs typeface="Calibri"/>
              </a:rPr>
              <a:t>Over 3 dozen urgent but unpaid tasks everyday </a:t>
            </a:r>
            <a:r>
              <a:rPr lang="en-US" baseline="30000" dirty="0">
                <a:cs typeface="Calibri"/>
              </a:rPr>
              <a:t>4</a:t>
            </a:r>
          </a:p>
          <a:p>
            <a:pPr lvl="1" eaLnBrk="1" hangingPunct="1">
              <a:buFont typeface="Arial"/>
              <a:buChar char="•"/>
              <a:defRPr/>
            </a:pPr>
            <a:r>
              <a:rPr lang="en-US" dirty="0">
                <a:cs typeface="Calibri"/>
              </a:rPr>
              <a:t>Insufficient time for completing all recommended preventive </a:t>
            </a:r>
            <a:r>
              <a:rPr lang="en-US" baseline="30000" dirty="0">
                <a:cs typeface="Calibri"/>
              </a:rPr>
              <a:t>5</a:t>
            </a:r>
            <a:r>
              <a:rPr lang="en-US" dirty="0">
                <a:cs typeface="Calibri"/>
              </a:rPr>
              <a:t> and chronic care </a:t>
            </a:r>
            <a:r>
              <a:rPr lang="en-US" baseline="30000" dirty="0">
                <a:cs typeface="Calibri"/>
              </a:rPr>
              <a:t>6</a:t>
            </a:r>
          </a:p>
          <a:p>
            <a:pPr lvl="1" eaLnBrk="1" hangingPunct="1">
              <a:buFont typeface="Arial"/>
              <a:buChar char="•"/>
              <a:defRPr/>
            </a:pPr>
            <a:r>
              <a:rPr lang="en-US" dirty="0">
                <a:cs typeface="Calibri"/>
              </a:rPr>
              <a:t>No clear organic etiology to many presenting complaints </a:t>
            </a:r>
            <a:r>
              <a:rPr lang="en-US" baseline="30000" dirty="0">
                <a:cs typeface="Calibri"/>
              </a:rPr>
              <a:t>7</a:t>
            </a:r>
          </a:p>
          <a:p>
            <a:pPr eaLnBrk="1" hangingPunct="1">
              <a:buFont typeface="Arial"/>
              <a:buChar char="•"/>
              <a:defRPr/>
            </a:pPr>
            <a:r>
              <a:rPr lang="en-US" sz="2200" dirty="0">
                <a:cs typeface="Calibri"/>
              </a:rPr>
              <a:t>There is a shortage of PCPs nationally </a:t>
            </a:r>
            <a:r>
              <a:rPr lang="en-US" baseline="30000" dirty="0">
                <a:cs typeface="Calibri"/>
              </a:rPr>
              <a:t>9</a:t>
            </a:r>
          </a:p>
          <a:p>
            <a:pPr marL="114300" indent="0" eaLnBrk="1" hangingPunct="1">
              <a:buFont typeface="Arial" panose="020B0604020202020204" pitchFamily="34" charset="0"/>
              <a:buNone/>
              <a:defRPr/>
            </a:pPr>
            <a:endParaRPr lang="en-US" sz="800" i="1" dirty="0">
              <a:cs typeface="Calibri"/>
            </a:endParaRPr>
          </a:p>
          <a:p>
            <a:pPr marL="114300" indent="0" algn="ctr" eaLnBrk="1" hangingPunct="1">
              <a:buFont typeface="Arial" panose="020B0604020202020204" pitchFamily="34" charset="0"/>
              <a:buNone/>
              <a:defRPr/>
            </a:pPr>
            <a:r>
              <a:rPr lang="en-US" i="1" dirty="0">
                <a:cs typeface="Calibri"/>
              </a:rPr>
              <a:t>Takeaway:  Integrated care must involve a team approach that subtracts from the PCP workload and improves the team’s behavior change skills</a:t>
            </a:r>
          </a:p>
          <a:p>
            <a:pPr>
              <a:defRPr/>
            </a:pPr>
            <a:endParaRPr lang="en-US" dirty="0"/>
          </a:p>
        </p:txBody>
      </p:sp>
      <p:sp>
        <p:nvSpPr>
          <p:cNvPr id="44036" name="Slide Number Placeholder 4">
            <a:extLst>
              <a:ext uri="{FF2B5EF4-FFF2-40B4-BE49-F238E27FC236}">
                <a16:creationId xmlns:a16="http://schemas.microsoft.com/office/drawing/2014/main" id="{E9B54399-756A-924D-9A6E-B5E26289381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D2AC19A5-2617-A148-B218-CBB084899C77}" type="slidenum">
              <a:rPr lang="en-US" altLang="en-US" sz="1400">
                <a:solidFill>
                  <a:srgbClr val="898989"/>
                </a:solidFill>
              </a:rPr>
              <a:pPr>
                <a:spcBef>
                  <a:spcPct val="0"/>
                </a:spcBef>
                <a:buFontTx/>
                <a:buNone/>
              </a:pPr>
              <a:t>20</a:t>
            </a:fld>
            <a:endParaRPr lang="en-US" altLang="en-US" sz="1400">
              <a:solidFill>
                <a:srgbClr val="89898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E0D4A3-ECB8-4689-ABDB-9CE848CE83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7500" y="447188"/>
            <a:ext cx="7928998" cy="970450"/>
          </a:xfrm>
          <a:effectLst/>
        </p:spPr>
        <p:txBody>
          <a:bodyPr anchor="ctr">
            <a:normAutofit/>
          </a:bodyPr>
          <a:lstStyle/>
          <a:p>
            <a:pPr algn="ctr"/>
            <a:r>
              <a:rPr lang="en-US" sz="2400">
                <a:solidFill>
                  <a:schemeClr val="tx1"/>
                </a:solidFill>
              </a:rPr>
              <a:t>To Recap</a:t>
            </a:r>
            <a:r>
              <a:rPr lang="mr-IN" sz="2400">
                <a:solidFill>
                  <a:schemeClr val="tx1"/>
                </a:solidFill>
              </a:rPr>
              <a:t>…</a:t>
            </a:r>
            <a:endParaRPr lang="en-US" sz="2400">
              <a:solidFill>
                <a:schemeClr val="tx1"/>
              </a:solidFill>
            </a:endParaRPr>
          </a:p>
        </p:txBody>
      </p:sp>
      <p:sp>
        <p:nvSpPr>
          <p:cNvPr id="10" name="Freeform: Shape 9">
            <a:extLst>
              <a:ext uri="{FF2B5EF4-FFF2-40B4-BE49-F238E27FC236}">
                <a16:creationId xmlns:a16="http://schemas.microsoft.com/office/drawing/2014/main" id="{8854772B-9C8F-4037-89E0-3A45208AB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1576408"/>
            <a:ext cx="8188361" cy="4638125"/>
          </a:xfrm>
          <a:custGeom>
            <a:avLst/>
            <a:gdLst>
              <a:gd name="connsiteX0" fmla="*/ 5441025 w 10917814"/>
              <a:gd name="connsiteY0" fmla="*/ 0 h 4638125"/>
              <a:gd name="connsiteX1" fmla="*/ 5453725 w 10917814"/>
              <a:gd name="connsiteY1" fmla="*/ 0 h 4638125"/>
              <a:gd name="connsiteX2" fmla="*/ 5464308 w 10917814"/>
              <a:gd name="connsiteY2" fmla="*/ 0 h 4638125"/>
              <a:gd name="connsiteX3" fmla="*/ 5477009 w 10917814"/>
              <a:gd name="connsiteY3" fmla="*/ 4762 h 4638125"/>
              <a:gd name="connsiteX4" fmla="*/ 5489708 w 10917814"/>
              <a:gd name="connsiteY4" fmla="*/ 9525 h 4638125"/>
              <a:gd name="connsiteX5" fmla="*/ 5498175 w 10917814"/>
              <a:gd name="connsiteY5" fmla="*/ 12700 h 4638125"/>
              <a:gd name="connsiteX6" fmla="*/ 5865801 w 10917814"/>
              <a:gd name="connsiteY6" fmla="*/ 288419 h 4638125"/>
              <a:gd name="connsiteX7" fmla="*/ 10765009 w 10917814"/>
              <a:gd name="connsiteY7" fmla="*/ 288419 h 4638125"/>
              <a:gd name="connsiteX8" fmla="*/ 10917814 w 10917814"/>
              <a:gd name="connsiteY8" fmla="*/ 441224 h 4638125"/>
              <a:gd name="connsiteX9" fmla="*/ 10917814 w 10917814"/>
              <a:gd name="connsiteY9" fmla="*/ 4485320 h 4638125"/>
              <a:gd name="connsiteX10" fmla="*/ 10765009 w 10917814"/>
              <a:gd name="connsiteY10" fmla="*/ 4638125 h 4638125"/>
              <a:gd name="connsiteX11" fmla="*/ 152805 w 10917814"/>
              <a:gd name="connsiteY11" fmla="*/ 4638125 h 4638125"/>
              <a:gd name="connsiteX12" fmla="*/ 0 w 10917814"/>
              <a:gd name="connsiteY12" fmla="*/ 4485320 h 4638125"/>
              <a:gd name="connsiteX13" fmla="*/ 0 w 10917814"/>
              <a:gd name="connsiteY13" fmla="*/ 441224 h 4638125"/>
              <a:gd name="connsiteX14" fmla="*/ 152805 w 10917814"/>
              <a:gd name="connsiteY14" fmla="*/ 288419 h 4638125"/>
              <a:gd name="connsiteX15" fmla="*/ 5041650 w 10917814"/>
              <a:gd name="connsiteY15" fmla="*/ 288419 h 4638125"/>
              <a:gd name="connsiteX16" fmla="*/ 5409275 w 10917814"/>
              <a:gd name="connsiteY16" fmla="*/ 12700 h 4638125"/>
              <a:gd name="connsiteX17" fmla="*/ 5417742 w 10917814"/>
              <a:gd name="connsiteY17" fmla="*/ 9525 h 4638125"/>
              <a:gd name="connsiteX18" fmla="*/ 5430442 w 10917814"/>
              <a:gd name="connsiteY18" fmla="*/ 4762 h 46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17814" h="4638125">
                <a:moveTo>
                  <a:pt x="5441025" y="0"/>
                </a:moveTo>
                <a:lnTo>
                  <a:pt x="5453725" y="0"/>
                </a:lnTo>
                <a:lnTo>
                  <a:pt x="5464308" y="0"/>
                </a:lnTo>
                <a:lnTo>
                  <a:pt x="5477009" y="4762"/>
                </a:lnTo>
                <a:lnTo>
                  <a:pt x="5489708" y="9525"/>
                </a:lnTo>
                <a:lnTo>
                  <a:pt x="5498175" y="12700"/>
                </a:lnTo>
                <a:lnTo>
                  <a:pt x="5865801" y="288419"/>
                </a:lnTo>
                <a:lnTo>
                  <a:pt x="10765009" y="288419"/>
                </a:lnTo>
                <a:cubicBezTo>
                  <a:pt x="10849401" y="288419"/>
                  <a:pt x="10917814" y="356832"/>
                  <a:pt x="10917814" y="441224"/>
                </a:cubicBezTo>
                <a:lnTo>
                  <a:pt x="10917814" y="4485320"/>
                </a:lnTo>
                <a:cubicBezTo>
                  <a:pt x="10917814" y="4569712"/>
                  <a:pt x="10849401" y="4638125"/>
                  <a:pt x="10765009" y="4638125"/>
                </a:cubicBezTo>
                <a:lnTo>
                  <a:pt x="152805" y="4638125"/>
                </a:lnTo>
                <a:cubicBezTo>
                  <a:pt x="68413" y="4638125"/>
                  <a:pt x="0" y="4569712"/>
                  <a:pt x="0" y="4485320"/>
                </a:cubicBezTo>
                <a:lnTo>
                  <a:pt x="0" y="441224"/>
                </a:lnTo>
                <a:cubicBezTo>
                  <a:pt x="0" y="356832"/>
                  <a:pt x="68413" y="288419"/>
                  <a:pt x="152805" y="288419"/>
                </a:cubicBezTo>
                <a:lnTo>
                  <a:pt x="5041650" y="288419"/>
                </a:lnTo>
                <a:lnTo>
                  <a:pt x="5409275" y="12700"/>
                </a:lnTo>
                <a:lnTo>
                  <a:pt x="5417742" y="9525"/>
                </a:lnTo>
                <a:lnTo>
                  <a:pt x="5430442" y="4762"/>
                </a:lnTo>
                <a:close/>
              </a:path>
            </a:pathLst>
          </a:cu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6799" y="2222287"/>
            <a:ext cx="7475214" cy="3636511"/>
          </a:xfrm>
          <a:effectLst/>
        </p:spPr>
        <p:txBody>
          <a:bodyPr>
            <a:normAutofit/>
          </a:bodyPr>
          <a:lstStyle/>
          <a:p>
            <a:r>
              <a:rPr lang="en-US"/>
              <a:t>Integration is occurring because:</a:t>
            </a:r>
          </a:p>
          <a:p>
            <a:pPr lvl="1">
              <a:buFont typeface="Arial"/>
              <a:buChar char="•"/>
            </a:pPr>
            <a:r>
              <a:rPr lang="en-US"/>
              <a:t>High volume of care-seekers</a:t>
            </a:r>
          </a:p>
          <a:p>
            <a:pPr lvl="1">
              <a:buFont typeface="Arial"/>
              <a:buChar char="•"/>
            </a:pPr>
            <a:r>
              <a:rPr lang="en-US"/>
              <a:t>Frequent intersection of behavior/health</a:t>
            </a:r>
          </a:p>
          <a:p>
            <a:pPr lvl="1">
              <a:buFont typeface="Arial"/>
              <a:buChar char="•"/>
            </a:pPr>
            <a:r>
              <a:rPr lang="en-US"/>
              <a:t>Economics</a:t>
            </a:r>
          </a:p>
          <a:p>
            <a:pPr lvl="1">
              <a:buFont typeface="Arial"/>
              <a:buChar char="•"/>
            </a:pPr>
            <a:r>
              <a:rPr lang="en-US"/>
              <a:t>Primary care’s need for help</a:t>
            </a:r>
          </a:p>
          <a:p>
            <a:endParaRPr lang="en-US" dirty="0"/>
          </a:p>
        </p:txBody>
      </p:sp>
    </p:spTree>
    <p:extLst>
      <p:ext uri="{BB962C8B-B14F-4D97-AF65-F5344CB8AC3E}">
        <p14:creationId xmlns:p14="http://schemas.microsoft.com/office/powerpoint/2010/main" val="374020632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2FE8DED1-24FF-4A79-873B-ECE3ABE730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AA6A048-501A-4387-906B-B8A8543E7B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643467"/>
            <a:ext cx="8188361"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22DAF0-C5F0-8F4A-90D4-02272F7273C5}"/>
              </a:ext>
            </a:extLst>
          </p:cNvPr>
          <p:cNvSpPr>
            <a:spLocks noGrp="1"/>
          </p:cNvSpPr>
          <p:nvPr>
            <p:ph type="title"/>
          </p:nvPr>
        </p:nvSpPr>
        <p:spPr>
          <a:xfrm>
            <a:off x="960419" y="1286935"/>
            <a:ext cx="7228615" cy="2668377"/>
          </a:xfrm>
          <a:effectLst/>
        </p:spPr>
        <p:txBody>
          <a:bodyPr vert="horz" lIns="91440" tIns="45720" rIns="91440" bIns="45720" rtlCol="0" anchor="b">
            <a:normAutofit/>
          </a:bodyPr>
          <a:lstStyle/>
          <a:p>
            <a:pPr algn="ctr"/>
            <a:r>
              <a:rPr lang="en-US" sz="5400">
                <a:solidFill>
                  <a:schemeClr val="tx1"/>
                </a:solidFill>
                <a:cs typeface="+mj-cs"/>
              </a:rPr>
              <a:t>The How</a:t>
            </a:r>
          </a:p>
        </p:txBody>
      </p:sp>
      <p:sp>
        <p:nvSpPr>
          <p:cNvPr id="3" name="Text Placeholder 2">
            <a:extLst>
              <a:ext uri="{FF2B5EF4-FFF2-40B4-BE49-F238E27FC236}">
                <a16:creationId xmlns:a16="http://schemas.microsoft.com/office/drawing/2014/main" id="{DC9EC4B7-7692-DA46-8E30-620FFB07E702}"/>
              </a:ext>
            </a:extLst>
          </p:cNvPr>
          <p:cNvSpPr>
            <a:spLocks noGrp="1"/>
          </p:cNvSpPr>
          <p:nvPr>
            <p:ph type="body" idx="1"/>
          </p:nvPr>
        </p:nvSpPr>
        <p:spPr>
          <a:xfrm>
            <a:off x="960419" y="4116179"/>
            <a:ext cx="7228615" cy="1599642"/>
          </a:xfrm>
          <a:effectLst/>
        </p:spPr>
        <p:txBody>
          <a:bodyPr vert="horz" lIns="91440" tIns="45720" rIns="91440" bIns="45720" rtlCol="0" anchor="t">
            <a:normAutofit/>
          </a:bodyPr>
          <a:lstStyle/>
          <a:p>
            <a:pPr algn="ctr"/>
            <a:r>
              <a:rPr lang="en-US" sz="2400" dirty="0"/>
              <a:t>The Structure of Integrated Care</a:t>
            </a:r>
          </a:p>
        </p:txBody>
      </p:sp>
    </p:spTree>
    <p:extLst>
      <p:ext uri="{BB962C8B-B14F-4D97-AF65-F5344CB8AC3E}">
        <p14:creationId xmlns:p14="http://schemas.microsoft.com/office/powerpoint/2010/main" val="746132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7C49BE9E-E7D5-5E42-951C-2641AECFD9A2}"/>
              </a:ext>
            </a:extLst>
          </p:cNvPr>
          <p:cNvSpPr>
            <a:spLocks noGrp="1"/>
          </p:cNvSpPr>
          <p:nvPr>
            <p:ph type="title"/>
          </p:nvPr>
        </p:nvSpPr>
        <p:spPr/>
        <p:txBody>
          <a:bodyPr/>
          <a:lstStyle/>
          <a:p>
            <a:r>
              <a:rPr lang="en-US" altLang="en-US"/>
              <a:t>Integrated Care Emerges</a:t>
            </a:r>
          </a:p>
        </p:txBody>
      </p:sp>
      <p:sp>
        <p:nvSpPr>
          <p:cNvPr id="48130" name="Content Placeholder 2">
            <a:extLst>
              <a:ext uri="{FF2B5EF4-FFF2-40B4-BE49-F238E27FC236}">
                <a16:creationId xmlns:a16="http://schemas.microsoft.com/office/drawing/2014/main" id="{9D00D72D-D5F8-8044-A38E-48A1F57DB6BB}"/>
              </a:ext>
            </a:extLst>
          </p:cNvPr>
          <p:cNvSpPr>
            <a:spLocks noGrp="1"/>
          </p:cNvSpPr>
          <p:nvPr>
            <p:ph idx="1"/>
          </p:nvPr>
        </p:nvSpPr>
        <p:spPr>
          <a:xfrm>
            <a:off x="457200" y="1684338"/>
            <a:ext cx="8229600" cy="4457700"/>
          </a:xfrm>
        </p:spPr>
        <p:txBody>
          <a:bodyPr/>
          <a:lstStyle/>
          <a:p>
            <a:r>
              <a:rPr lang="en-US" altLang="en-US" dirty="0"/>
              <a:t>The move to integrate behavioral health services into primary care emerged synergistically with related movements</a:t>
            </a:r>
          </a:p>
          <a:p>
            <a:pPr lvl="1"/>
            <a:r>
              <a:rPr lang="en-US" altLang="en-US" dirty="0"/>
              <a:t>The Patient-Centered Medical Home (PCMH) was first proposed in 2002 as a means of transforming primary care </a:t>
            </a:r>
            <a:r>
              <a:rPr lang="en-US" altLang="en-US" baseline="30000" dirty="0"/>
              <a:t>1</a:t>
            </a:r>
          </a:p>
          <a:p>
            <a:pPr lvl="1"/>
            <a:r>
              <a:rPr lang="en-US" altLang="en-US" dirty="0"/>
              <a:t>In 2008, the Triple Aim laid out goals for improving the US healthcare system </a:t>
            </a:r>
            <a:r>
              <a:rPr lang="en-US" altLang="en-US" baseline="30000" dirty="0"/>
              <a:t>2 </a:t>
            </a:r>
          </a:p>
          <a:p>
            <a:pPr lvl="1"/>
            <a:r>
              <a:rPr lang="en-US" altLang="en-US" dirty="0"/>
              <a:t>In 2014, the Quadruple Aim expanded the goals of the Triple Aim </a:t>
            </a:r>
            <a:r>
              <a:rPr lang="en-US" altLang="en-US" baseline="30000" dirty="0"/>
              <a:t>3</a:t>
            </a:r>
          </a:p>
          <a:p>
            <a:pPr lvl="1"/>
            <a:r>
              <a:rPr lang="en-US" altLang="en-US" dirty="0"/>
              <a:t>In 2022, the Quintuple Aim was proposed </a:t>
            </a:r>
            <a:r>
              <a:rPr lang="en-US" altLang="en-US" baseline="30000" dirty="0"/>
              <a:t>4</a:t>
            </a:r>
            <a:endParaRPr lang="en-US" altLang="en-US" dirty="0"/>
          </a:p>
          <a:p>
            <a:r>
              <a:rPr lang="en-US" altLang="en-US" dirty="0"/>
              <a:t>These movements, and the realities outlined in earlier slides, led to the emergence of integrated care. Let’s take a closer look these movements…</a:t>
            </a:r>
          </a:p>
        </p:txBody>
      </p:sp>
      <p:sp>
        <p:nvSpPr>
          <p:cNvPr id="48132" name="Slide Number Placeholder 4">
            <a:extLst>
              <a:ext uri="{FF2B5EF4-FFF2-40B4-BE49-F238E27FC236}">
                <a16:creationId xmlns:a16="http://schemas.microsoft.com/office/drawing/2014/main" id="{F4E41C64-9EF3-684C-880D-82A151B6E0D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8423A4F1-68BF-784C-ABE3-FBEE85A15346}" type="slidenum">
              <a:rPr lang="en-US" altLang="en-US" sz="1400">
                <a:solidFill>
                  <a:srgbClr val="898989"/>
                </a:solidFill>
              </a:rPr>
              <a:pPr>
                <a:spcBef>
                  <a:spcPct val="0"/>
                </a:spcBef>
                <a:buFontTx/>
                <a:buNone/>
              </a:pPr>
              <a:t>23</a:t>
            </a:fld>
            <a:endParaRPr lang="en-US" altLang="en-US" sz="1400">
              <a:solidFill>
                <a:srgbClr val="898989"/>
              </a:solidFill>
            </a:endParaRPr>
          </a:p>
        </p:txBody>
      </p:sp>
      <p:sp>
        <p:nvSpPr>
          <p:cNvPr id="2" name="TextBox 1">
            <a:extLst>
              <a:ext uri="{FF2B5EF4-FFF2-40B4-BE49-F238E27FC236}">
                <a16:creationId xmlns:a16="http://schemas.microsoft.com/office/drawing/2014/main" id="{EAD078A0-416B-DB4B-A710-8FF4259FEA21}"/>
              </a:ext>
            </a:extLst>
          </p:cNvPr>
          <p:cNvSpPr txBox="1"/>
          <p:nvPr/>
        </p:nvSpPr>
        <p:spPr>
          <a:xfrm>
            <a:off x="809997" y="5920319"/>
            <a:ext cx="8229600" cy="707886"/>
          </a:xfrm>
          <a:prstGeom prst="rect">
            <a:avLst/>
          </a:prstGeom>
          <a:noFill/>
        </p:spPr>
        <p:txBody>
          <a:bodyPr>
            <a:spAutoFit/>
          </a:bodyPr>
          <a:lstStyle/>
          <a:p>
            <a:pPr>
              <a:defRPr/>
            </a:pPr>
            <a:r>
              <a:rPr lang="en-US" altLang="en-US" sz="800" dirty="0">
                <a:latin typeface="+mn-lt"/>
                <a:ea typeface="ＭＳ Ｐゴシック" panose="020B0600070205080204" pitchFamily="34" charset="-128"/>
              </a:rPr>
              <a:t>1. American Academy of Pediatrics. (2002). The medical home: Medical home initiatives for children with special needs project advisory committee [policy statement]. </a:t>
            </a:r>
            <a:r>
              <a:rPr lang="en-US" altLang="en-US" sz="800" i="1" dirty="0">
                <a:latin typeface="+mn-lt"/>
                <a:ea typeface="ＭＳ Ｐゴシック" panose="020B0600070205080204" pitchFamily="34" charset="-128"/>
              </a:rPr>
              <a:t>Pediatrics,</a:t>
            </a:r>
            <a:r>
              <a:rPr lang="en-US" altLang="en-US" sz="800" dirty="0">
                <a:latin typeface="+mn-lt"/>
                <a:ea typeface="ＭＳ Ｐゴシック" panose="020B0600070205080204" pitchFamily="34" charset="-128"/>
              </a:rPr>
              <a:t> </a:t>
            </a:r>
            <a:r>
              <a:rPr lang="en-US" altLang="en-US" sz="800" i="1" dirty="0">
                <a:latin typeface="+mn-lt"/>
                <a:ea typeface="ＭＳ Ｐゴシック" panose="020B0600070205080204" pitchFamily="34" charset="-128"/>
              </a:rPr>
              <a:t>110</a:t>
            </a:r>
            <a:r>
              <a:rPr lang="en-US" altLang="en-US" sz="800" dirty="0">
                <a:latin typeface="+mn-lt"/>
                <a:ea typeface="ＭＳ Ｐゴシック" panose="020B0600070205080204" pitchFamily="34" charset="-128"/>
              </a:rPr>
              <a:t>, 184–186.</a:t>
            </a:r>
          </a:p>
          <a:p>
            <a:pPr>
              <a:defRPr/>
            </a:pPr>
            <a:r>
              <a:rPr lang="en-US" altLang="en-US" sz="800" dirty="0">
                <a:latin typeface="+mn-lt"/>
                <a:ea typeface="ＭＳ Ｐゴシック" panose="020B0600070205080204" pitchFamily="34" charset="-128"/>
              </a:rPr>
              <a:t>2. Berwick, D. M., Nolan, T. W., &amp; Whittington, J. (2008). The triple aim: Care, health, and cost. </a:t>
            </a:r>
            <a:r>
              <a:rPr lang="en-US" altLang="en-US" sz="800" i="1" dirty="0">
                <a:latin typeface="+mn-lt"/>
                <a:ea typeface="ＭＳ Ｐゴシック" panose="020B0600070205080204" pitchFamily="34" charset="-128"/>
              </a:rPr>
              <a:t>Health Affairs, 27, </a:t>
            </a:r>
            <a:r>
              <a:rPr lang="en-US" altLang="en-US" sz="800" dirty="0">
                <a:latin typeface="+mn-lt"/>
                <a:ea typeface="ＭＳ Ｐゴシック" panose="020B0600070205080204" pitchFamily="34" charset="-128"/>
              </a:rPr>
              <a:t>759–769.</a:t>
            </a:r>
          </a:p>
          <a:p>
            <a:pPr>
              <a:defRPr/>
            </a:pPr>
            <a:r>
              <a:rPr lang="en-US" altLang="en-US" sz="800" dirty="0">
                <a:latin typeface="+mn-lt"/>
                <a:ea typeface="ＭＳ Ｐゴシック" panose="020B0600070205080204" pitchFamily="34" charset="-128"/>
              </a:rPr>
              <a:t>3. Bodenheimer, T., &amp; </a:t>
            </a:r>
            <a:r>
              <a:rPr lang="en-US" altLang="en-US" sz="800" dirty="0" err="1">
                <a:latin typeface="+mn-lt"/>
                <a:ea typeface="ＭＳ Ｐゴシック" panose="020B0600070205080204" pitchFamily="34" charset="-128"/>
              </a:rPr>
              <a:t>Sinsky</a:t>
            </a:r>
            <a:r>
              <a:rPr lang="en-US" altLang="en-US" sz="800" dirty="0">
                <a:latin typeface="+mn-lt"/>
                <a:ea typeface="ＭＳ Ｐゴシック" panose="020B0600070205080204" pitchFamily="34" charset="-128"/>
              </a:rPr>
              <a:t>, C. (2014). From triple to quadruple aim: Care of the patient requires care of the provider. </a:t>
            </a:r>
            <a:r>
              <a:rPr lang="en-US" altLang="en-US" sz="800" i="1" dirty="0">
                <a:latin typeface="+mn-lt"/>
                <a:ea typeface="ＭＳ Ｐゴシック" panose="020B0600070205080204" pitchFamily="34" charset="-128"/>
              </a:rPr>
              <a:t>Annals of Family Medicine, 12</a:t>
            </a:r>
            <a:r>
              <a:rPr lang="en-US" altLang="en-US" sz="800" dirty="0">
                <a:latin typeface="+mn-lt"/>
                <a:ea typeface="ＭＳ Ｐゴシック" panose="020B0600070205080204" pitchFamily="34" charset="-128"/>
              </a:rPr>
              <a:t>, 573–576.</a:t>
            </a:r>
          </a:p>
          <a:p>
            <a:pPr>
              <a:defRPr/>
            </a:pPr>
            <a:r>
              <a:rPr lang="en-US" altLang="en-US" sz="800" dirty="0">
                <a:ea typeface="ＭＳ Ｐゴシック" panose="020B0600070205080204" pitchFamily="34" charset="-128"/>
              </a:rPr>
              <a:t>4. </a:t>
            </a:r>
            <a:r>
              <a:rPr lang="en-US" altLang="en-US" sz="800" dirty="0" err="1">
                <a:ea typeface="ＭＳ Ｐゴシック" panose="020B0600070205080204" pitchFamily="34" charset="-128"/>
              </a:rPr>
              <a:t>Nundy</a:t>
            </a:r>
            <a:r>
              <a:rPr lang="en-US" altLang="en-US" sz="800" dirty="0">
                <a:ea typeface="ＭＳ Ｐゴシック" panose="020B0600070205080204" pitchFamily="34" charset="-128"/>
              </a:rPr>
              <a:t>, S., Cooper, L.A. &amp; Mate, K.S. (2022). The Quintuple Aim for health care improvement. </a:t>
            </a:r>
            <a:r>
              <a:rPr lang="en-US" altLang="en-US" sz="800" i="1" dirty="0">
                <a:ea typeface="ＭＳ Ｐゴシック" panose="020B0600070205080204" pitchFamily="34" charset="-128"/>
              </a:rPr>
              <a:t>JAMA, 327(6), </a:t>
            </a:r>
            <a:r>
              <a:rPr lang="en-US" altLang="en-US" sz="800" dirty="0">
                <a:ea typeface="ＭＳ Ｐゴシック" panose="020B0600070205080204" pitchFamily="34" charset="-128"/>
              </a:rPr>
              <a:t>521-22.</a:t>
            </a:r>
            <a:endParaRPr lang="en-US" altLang="en-US" sz="800" dirty="0">
              <a:latin typeface="+mn-lt"/>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3378-0C41-3045-BC56-E3F69C7132D6}"/>
              </a:ext>
            </a:extLst>
          </p:cNvPr>
          <p:cNvSpPr>
            <a:spLocks noGrp="1"/>
          </p:cNvSpPr>
          <p:nvPr>
            <p:ph type="title"/>
          </p:nvPr>
        </p:nvSpPr>
        <p:spPr>
          <a:xfrm>
            <a:off x="894079" y="3327022"/>
            <a:ext cx="7524003" cy="970450"/>
          </a:xfrm>
        </p:spPr>
        <p:txBody>
          <a:bodyPr/>
          <a:lstStyle/>
          <a:p>
            <a:r>
              <a:rPr lang="en-US" dirty="0"/>
              <a:t>Question:  What is primary care?</a:t>
            </a:r>
          </a:p>
        </p:txBody>
      </p:sp>
    </p:spTree>
    <p:extLst>
      <p:ext uri="{BB962C8B-B14F-4D97-AF65-F5344CB8AC3E}">
        <p14:creationId xmlns:p14="http://schemas.microsoft.com/office/powerpoint/2010/main" val="212439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E2C9B2AD-9121-084B-BA2C-250FFA3DBBEF}"/>
              </a:ext>
            </a:extLst>
          </p:cNvPr>
          <p:cNvSpPr>
            <a:spLocks noGrp="1"/>
          </p:cNvSpPr>
          <p:nvPr>
            <p:ph type="title"/>
          </p:nvPr>
        </p:nvSpPr>
        <p:spPr/>
        <p:txBody>
          <a:bodyPr/>
          <a:lstStyle/>
          <a:p>
            <a:r>
              <a:rPr lang="en-US" altLang="en-US" dirty="0"/>
              <a:t>Defining Primary Care (1996)</a:t>
            </a:r>
          </a:p>
        </p:txBody>
      </p:sp>
      <p:sp>
        <p:nvSpPr>
          <p:cNvPr id="13314" name="Content Placeholder 2">
            <a:extLst>
              <a:ext uri="{FF2B5EF4-FFF2-40B4-BE49-F238E27FC236}">
                <a16:creationId xmlns:a16="http://schemas.microsoft.com/office/drawing/2014/main" id="{24EB6B64-877B-5143-8B8A-C0CDD6AA65E9}"/>
              </a:ext>
            </a:extLst>
          </p:cNvPr>
          <p:cNvSpPr>
            <a:spLocks noGrp="1"/>
          </p:cNvSpPr>
          <p:nvPr>
            <p:ph idx="1"/>
          </p:nvPr>
        </p:nvSpPr>
        <p:spPr>
          <a:xfrm>
            <a:off x="695194" y="1417638"/>
            <a:ext cx="8244003" cy="4457700"/>
          </a:xfrm>
        </p:spPr>
        <p:txBody>
          <a:bodyPr/>
          <a:lstStyle/>
          <a:p>
            <a:pPr marL="0" indent="0">
              <a:buFont typeface="Arial" panose="020B0604020202020204" pitchFamily="34" charset="0"/>
              <a:buNone/>
            </a:pPr>
            <a:r>
              <a:rPr lang="en-US" altLang="en-US" dirty="0"/>
              <a:t>Primary care is defined as:  “…</a:t>
            </a:r>
            <a:r>
              <a:rPr lang="en-US" altLang="en-US" b="1" dirty="0"/>
              <a:t>integrated, accessible </a:t>
            </a:r>
            <a:r>
              <a:rPr lang="en-US" altLang="en-US" dirty="0"/>
              <a:t>health care services provided by clinicians who are </a:t>
            </a:r>
            <a:r>
              <a:rPr lang="en-US" altLang="en-US" b="1" dirty="0"/>
              <a:t>accountable</a:t>
            </a:r>
            <a:r>
              <a:rPr lang="en-US" altLang="en-US" dirty="0"/>
              <a:t> for addressing a large </a:t>
            </a:r>
            <a:br>
              <a:rPr lang="en-US" altLang="en-US" dirty="0"/>
            </a:br>
            <a:r>
              <a:rPr lang="en-US" altLang="en-US" b="1" dirty="0"/>
              <a:t>majority of health care needs</a:t>
            </a:r>
            <a:r>
              <a:rPr lang="en-US" altLang="en-US" dirty="0"/>
              <a:t>, developing </a:t>
            </a:r>
            <a:r>
              <a:rPr lang="en-US" altLang="en-US" b="1" dirty="0"/>
              <a:t>sustained partnership</a:t>
            </a:r>
            <a:r>
              <a:rPr lang="en-US" altLang="en-US" dirty="0"/>
              <a:t> with patients, and practicing in the </a:t>
            </a:r>
            <a:r>
              <a:rPr lang="en-US" altLang="en-US" b="1" dirty="0"/>
              <a:t>context of family and community.</a:t>
            </a:r>
            <a:r>
              <a:rPr lang="en-US" altLang="en-US" dirty="0"/>
              <a:t>” </a:t>
            </a:r>
            <a:r>
              <a:rPr lang="en-US" altLang="en-US" baseline="30000" dirty="0"/>
              <a:t>1</a:t>
            </a:r>
          </a:p>
        </p:txBody>
      </p:sp>
      <p:sp>
        <p:nvSpPr>
          <p:cNvPr id="13316" name="Slide Number Placeholder 4">
            <a:extLst>
              <a:ext uri="{FF2B5EF4-FFF2-40B4-BE49-F238E27FC236}">
                <a16:creationId xmlns:a16="http://schemas.microsoft.com/office/drawing/2014/main" id="{4CB0FB0E-45EB-C647-B60B-253BE45BA77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0453660A-7DB2-E544-A909-5F97C2883883}" type="slidenum">
              <a:rPr lang="en-US" altLang="en-US" sz="1400">
                <a:solidFill>
                  <a:srgbClr val="898989"/>
                </a:solidFill>
              </a:rPr>
              <a:pPr>
                <a:spcBef>
                  <a:spcPct val="0"/>
                </a:spcBef>
                <a:buFontTx/>
                <a:buNone/>
              </a:pPr>
              <a:t>25</a:t>
            </a:fld>
            <a:endParaRPr lang="en-US" altLang="en-US" sz="1400">
              <a:solidFill>
                <a:srgbClr val="898989"/>
              </a:solidFill>
            </a:endParaRPr>
          </a:p>
        </p:txBody>
      </p:sp>
      <p:sp>
        <p:nvSpPr>
          <p:cNvPr id="13317" name="TextBox 1">
            <a:extLst>
              <a:ext uri="{FF2B5EF4-FFF2-40B4-BE49-F238E27FC236}">
                <a16:creationId xmlns:a16="http://schemas.microsoft.com/office/drawing/2014/main" id="{9DFFE858-8D94-0540-94E2-8F1A817C3444}"/>
              </a:ext>
            </a:extLst>
          </p:cNvPr>
          <p:cNvSpPr txBox="1">
            <a:spLocks noChangeArrowheads="1"/>
          </p:cNvSpPr>
          <p:nvPr/>
        </p:nvSpPr>
        <p:spPr bwMode="auto">
          <a:xfrm flipH="1">
            <a:off x="695194" y="4916487"/>
            <a:ext cx="7459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AutoNum type="arabicPeriod"/>
            </a:pPr>
            <a:r>
              <a:rPr lang="en-US" altLang="en-US" sz="1400" dirty="0">
                <a:ea typeface="ＭＳ Ｐゴシック" panose="020B0600070205080204" pitchFamily="34" charset="-128"/>
              </a:rPr>
              <a:t>Institute of Medicine (1994). Defining Primary Care: An Interim Report. National Academy Press: Washington, DC.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D213BCA8-2C8D-824F-8F5E-70FD30F9580E}"/>
              </a:ext>
            </a:extLst>
          </p:cNvPr>
          <p:cNvSpPr>
            <a:spLocks noGrp="1"/>
          </p:cNvSpPr>
          <p:nvPr>
            <p:ph type="title"/>
          </p:nvPr>
        </p:nvSpPr>
        <p:spPr/>
        <p:txBody>
          <a:bodyPr/>
          <a:lstStyle/>
          <a:p>
            <a:r>
              <a:rPr lang="en-US" altLang="en-US" dirty="0"/>
              <a:t>Defining Primary Care (1996)</a:t>
            </a:r>
          </a:p>
        </p:txBody>
      </p:sp>
      <p:sp>
        <p:nvSpPr>
          <p:cNvPr id="15362" name="Content Placeholder 2">
            <a:extLst>
              <a:ext uri="{FF2B5EF4-FFF2-40B4-BE49-F238E27FC236}">
                <a16:creationId xmlns:a16="http://schemas.microsoft.com/office/drawing/2014/main" id="{89906699-3F49-8A4B-B9F2-945B833B1883}"/>
              </a:ext>
            </a:extLst>
          </p:cNvPr>
          <p:cNvSpPr>
            <a:spLocks noGrp="1"/>
          </p:cNvSpPr>
          <p:nvPr>
            <p:ph idx="1"/>
          </p:nvPr>
        </p:nvSpPr>
        <p:spPr>
          <a:xfrm>
            <a:off x="219075" y="1868214"/>
            <a:ext cx="8229600" cy="4457700"/>
          </a:xfrm>
        </p:spPr>
        <p:txBody>
          <a:bodyPr/>
          <a:lstStyle/>
          <a:p>
            <a:r>
              <a:rPr lang="en-US" altLang="en-US" dirty="0"/>
              <a:t>A closer look at the definition</a:t>
            </a:r>
          </a:p>
          <a:p>
            <a:pPr lvl="1"/>
            <a:r>
              <a:rPr lang="en-US" altLang="en-US" b="1" dirty="0"/>
              <a:t>Integrated</a:t>
            </a:r>
            <a:r>
              <a:rPr lang="en-US" altLang="en-US" dirty="0"/>
              <a:t>:  takes a holistic view of health and health care</a:t>
            </a:r>
          </a:p>
          <a:p>
            <a:pPr lvl="1"/>
            <a:r>
              <a:rPr lang="en-US" altLang="en-US" b="1" dirty="0"/>
              <a:t>Accessible</a:t>
            </a:r>
            <a:r>
              <a:rPr lang="en-US" altLang="en-US" dirty="0"/>
              <a:t>:  as the front-line resource for health care, access is critical</a:t>
            </a:r>
          </a:p>
          <a:p>
            <a:pPr lvl="1"/>
            <a:r>
              <a:rPr lang="en-US" altLang="en-US" b="1" dirty="0"/>
              <a:t>Accountable</a:t>
            </a:r>
            <a:r>
              <a:rPr lang="en-US" altLang="en-US" dirty="0"/>
              <a:t>:  coordinates, facilitates the care of specialists and others</a:t>
            </a:r>
          </a:p>
          <a:p>
            <a:pPr lvl="1"/>
            <a:r>
              <a:rPr lang="en-US" altLang="en-US" b="1" dirty="0"/>
              <a:t>Majority of health care needs</a:t>
            </a:r>
            <a:r>
              <a:rPr lang="en-US" altLang="en-US" dirty="0"/>
              <a:t>:  generalists providing birth-to-death care</a:t>
            </a:r>
          </a:p>
          <a:p>
            <a:pPr lvl="1"/>
            <a:r>
              <a:rPr lang="en-US" altLang="en-US" b="1" dirty="0"/>
              <a:t>Sustained partnership</a:t>
            </a:r>
            <a:r>
              <a:rPr lang="en-US" altLang="en-US" dirty="0"/>
              <a:t>:  collaborative approach to care often lasting years</a:t>
            </a:r>
          </a:p>
          <a:p>
            <a:pPr lvl="1"/>
            <a:r>
              <a:rPr lang="en-US" altLang="en-US" b="1" dirty="0"/>
              <a:t>Context of family and community:  </a:t>
            </a:r>
            <a:r>
              <a:rPr lang="en-US" altLang="en-US" dirty="0"/>
              <a:t>aims to understand the context of patients’ lives and operates accordingly</a:t>
            </a:r>
          </a:p>
          <a:p>
            <a:r>
              <a:rPr lang="en-US" altLang="en-US" dirty="0"/>
              <a:t>Primary care is unique in the healthcare system. No other part of healthcare has the same goals, functions and attributes</a:t>
            </a:r>
          </a:p>
        </p:txBody>
      </p:sp>
      <p:sp>
        <p:nvSpPr>
          <p:cNvPr id="15364" name="Slide Number Placeholder 4">
            <a:extLst>
              <a:ext uri="{FF2B5EF4-FFF2-40B4-BE49-F238E27FC236}">
                <a16:creationId xmlns:a16="http://schemas.microsoft.com/office/drawing/2014/main" id="{16B2B859-300D-CF40-8F62-38A4D43F336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3146877E-3415-864D-805A-90CFF165A8F8}" type="slidenum">
              <a:rPr lang="en-US" altLang="en-US" sz="1400">
                <a:solidFill>
                  <a:srgbClr val="898989"/>
                </a:solidFill>
              </a:rPr>
              <a:pPr>
                <a:spcBef>
                  <a:spcPct val="0"/>
                </a:spcBef>
                <a:buFontTx/>
                <a:buNone/>
              </a:pPr>
              <a:t>26</a:t>
            </a:fld>
            <a:endParaRPr lang="en-US" altLang="en-US" sz="1400">
              <a:solidFill>
                <a:srgbClr val="89898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38C29-D11F-745B-60B7-4545801F6316}"/>
              </a:ext>
            </a:extLst>
          </p:cNvPr>
          <p:cNvSpPr>
            <a:spLocks noGrp="1"/>
          </p:cNvSpPr>
          <p:nvPr>
            <p:ph type="title"/>
          </p:nvPr>
        </p:nvSpPr>
        <p:spPr/>
        <p:txBody>
          <a:bodyPr/>
          <a:lstStyle/>
          <a:p>
            <a:r>
              <a:rPr lang="en-US" dirty="0"/>
              <a:t>Defining Primary Care (2021)</a:t>
            </a:r>
          </a:p>
        </p:txBody>
      </p:sp>
      <p:sp>
        <p:nvSpPr>
          <p:cNvPr id="3" name="Content Placeholder 2">
            <a:extLst>
              <a:ext uri="{FF2B5EF4-FFF2-40B4-BE49-F238E27FC236}">
                <a16:creationId xmlns:a16="http://schemas.microsoft.com/office/drawing/2014/main" id="{97734BEB-BFE0-7BBC-D734-66A294C0F5C5}"/>
              </a:ext>
            </a:extLst>
          </p:cNvPr>
          <p:cNvSpPr>
            <a:spLocks noGrp="1"/>
          </p:cNvSpPr>
          <p:nvPr>
            <p:ph idx="1"/>
          </p:nvPr>
        </p:nvSpPr>
        <p:spPr>
          <a:xfrm>
            <a:off x="910205" y="2560490"/>
            <a:ext cx="7524003" cy="1986458"/>
          </a:xfrm>
        </p:spPr>
        <p:txBody>
          <a:bodyPr/>
          <a:lstStyle/>
          <a:p>
            <a:pPr marL="0" indent="0">
              <a:buNone/>
            </a:pPr>
            <a:r>
              <a:rPr lang="en-US" sz="1800" b="1" dirty="0">
                <a:effectLst/>
                <a:latin typeface="Sabon"/>
              </a:rPr>
              <a:t>High-quality primary care is the provision of whole-person, integrated, accessible, and equitable health care by interprofessional teams that are accountable for addressing the majority of an individual’s health and wellness needs across settings and through sustained relationships with patients, families, and communities. </a:t>
            </a:r>
            <a:endParaRPr lang="en-US" dirty="0">
              <a:effectLst/>
            </a:endParaRPr>
          </a:p>
          <a:p>
            <a:pPr marL="0" indent="0">
              <a:buNone/>
            </a:pPr>
            <a:endParaRPr lang="en-US" dirty="0"/>
          </a:p>
        </p:txBody>
      </p:sp>
      <p:sp>
        <p:nvSpPr>
          <p:cNvPr id="4" name="TextBox 3">
            <a:extLst>
              <a:ext uri="{FF2B5EF4-FFF2-40B4-BE49-F238E27FC236}">
                <a16:creationId xmlns:a16="http://schemas.microsoft.com/office/drawing/2014/main" id="{7F8C1DA7-A560-2382-DE9A-C81C5793C9A6}"/>
              </a:ext>
            </a:extLst>
          </p:cNvPr>
          <p:cNvSpPr txBox="1"/>
          <p:nvPr/>
        </p:nvSpPr>
        <p:spPr>
          <a:xfrm>
            <a:off x="951540" y="5135802"/>
            <a:ext cx="7441332" cy="1107996"/>
          </a:xfrm>
          <a:prstGeom prst="rect">
            <a:avLst/>
          </a:prstGeom>
          <a:noFill/>
        </p:spPr>
        <p:txBody>
          <a:bodyPr wrap="none" rtlCol="0">
            <a:spAutoFit/>
          </a:bodyPr>
          <a:lstStyle/>
          <a:p>
            <a:r>
              <a:rPr lang="en-US" sz="1600" dirty="0">
                <a:effectLst/>
                <a:latin typeface="Sabon"/>
              </a:rPr>
              <a:t>National Academies of Sciences, Engineering, and Medicine (2021). </a:t>
            </a:r>
            <a:r>
              <a:rPr lang="en-US" sz="1600" i="1" dirty="0">
                <a:effectLst/>
                <a:latin typeface="Sabon"/>
              </a:rPr>
              <a:t>Implementing high-</a:t>
            </a:r>
          </a:p>
          <a:p>
            <a:r>
              <a:rPr lang="en-US" sz="1600" i="1" dirty="0">
                <a:effectLst/>
                <a:latin typeface="Sabon"/>
              </a:rPr>
              <a:t>quality primary care: Rebuilding the foundation of health care</a:t>
            </a:r>
            <a:r>
              <a:rPr lang="en-US" sz="1600" dirty="0">
                <a:effectLst/>
                <a:latin typeface="Sabon"/>
              </a:rPr>
              <a:t>. Washington, DC:</a:t>
            </a:r>
          </a:p>
          <a:p>
            <a:r>
              <a:rPr lang="en-US" sz="1600" dirty="0">
                <a:effectLst/>
                <a:latin typeface="Sabon"/>
              </a:rPr>
              <a:t>The National Academies Press. https://</a:t>
            </a:r>
            <a:r>
              <a:rPr lang="en-US" sz="1600" dirty="0" err="1">
                <a:effectLst/>
                <a:latin typeface="Sabon"/>
              </a:rPr>
              <a:t>doi</a:t>
            </a:r>
            <a:r>
              <a:rPr lang="en-US" sz="1600" dirty="0">
                <a:effectLst/>
                <a:latin typeface="Sabon"/>
              </a:rPr>
              <a:t>. org/10.17226/25983. </a:t>
            </a:r>
            <a:endParaRPr lang="en-US" sz="1600" dirty="0"/>
          </a:p>
          <a:p>
            <a:endParaRPr lang="en-US" dirty="0"/>
          </a:p>
        </p:txBody>
      </p:sp>
    </p:spTree>
    <p:extLst>
      <p:ext uri="{BB962C8B-B14F-4D97-AF65-F5344CB8AC3E}">
        <p14:creationId xmlns:p14="http://schemas.microsoft.com/office/powerpoint/2010/main" val="2389653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5870-39C1-DDA6-C4B7-1FA5889DE8BA}"/>
              </a:ext>
            </a:extLst>
          </p:cNvPr>
          <p:cNvSpPr>
            <a:spLocks noGrp="1"/>
          </p:cNvSpPr>
          <p:nvPr>
            <p:ph type="title"/>
          </p:nvPr>
        </p:nvSpPr>
        <p:spPr/>
        <p:txBody>
          <a:bodyPr/>
          <a:lstStyle/>
          <a:p>
            <a:r>
              <a:rPr lang="en-US" dirty="0"/>
              <a:t>The 4 C’s of Primary Care</a:t>
            </a:r>
          </a:p>
        </p:txBody>
      </p:sp>
      <p:sp>
        <p:nvSpPr>
          <p:cNvPr id="3" name="Content Placeholder 2">
            <a:extLst>
              <a:ext uri="{FF2B5EF4-FFF2-40B4-BE49-F238E27FC236}">
                <a16:creationId xmlns:a16="http://schemas.microsoft.com/office/drawing/2014/main" id="{0C15DF2C-F32B-AFE4-9B53-B77361E98F6F}"/>
              </a:ext>
            </a:extLst>
          </p:cNvPr>
          <p:cNvSpPr>
            <a:spLocks noGrp="1"/>
          </p:cNvSpPr>
          <p:nvPr>
            <p:ph idx="1"/>
          </p:nvPr>
        </p:nvSpPr>
        <p:spPr/>
        <p:txBody>
          <a:bodyPr/>
          <a:lstStyle/>
          <a:p>
            <a:pPr marL="0" indent="0">
              <a:buNone/>
            </a:pPr>
            <a:r>
              <a:rPr lang="en-US" sz="2200" dirty="0"/>
              <a:t>Primary care can also be summarized with the 4 C’s:</a:t>
            </a:r>
          </a:p>
          <a:p>
            <a:pPr lvl="1">
              <a:buClr>
                <a:srgbClr val="092068"/>
              </a:buClr>
              <a:buFont typeface="Arial" panose="020B0604020202020204" pitchFamily="34" charset="0"/>
              <a:buChar char="•"/>
            </a:pPr>
            <a:r>
              <a:rPr lang="en-US" altLang="en-US" b="1" u="sng" dirty="0"/>
              <a:t>C</a:t>
            </a:r>
            <a:r>
              <a:rPr lang="en-US" altLang="en-US" dirty="0"/>
              <a:t>omprehensive care (generalist care for both prevention and treatment)</a:t>
            </a:r>
          </a:p>
          <a:p>
            <a:pPr lvl="1">
              <a:buClr>
                <a:srgbClr val="092068"/>
              </a:buClr>
              <a:buFont typeface="Arial" panose="020B0604020202020204" pitchFamily="34" charset="0"/>
              <a:buChar char="•"/>
            </a:pPr>
            <a:r>
              <a:rPr lang="en-US" altLang="en-US" dirty="0"/>
              <a:t>first </a:t>
            </a:r>
            <a:r>
              <a:rPr lang="en-US" altLang="en-US" b="1" u="sng" dirty="0"/>
              <a:t>C</a:t>
            </a:r>
            <a:r>
              <a:rPr lang="en-US" altLang="en-US" dirty="0"/>
              <a:t>ontact of care (entry point to care)</a:t>
            </a:r>
          </a:p>
          <a:p>
            <a:pPr lvl="1">
              <a:buClr>
                <a:srgbClr val="092068"/>
              </a:buClr>
              <a:buFont typeface="Arial" panose="020B0604020202020204" pitchFamily="34" charset="0"/>
              <a:buChar char="•"/>
            </a:pPr>
            <a:r>
              <a:rPr lang="en-US" altLang="en-US" b="1" u="sng" dirty="0"/>
              <a:t>C</a:t>
            </a:r>
            <a:r>
              <a:rPr lang="en-US" altLang="en-US" dirty="0"/>
              <a:t>oordination of care (coordinates and integrates specialty care)</a:t>
            </a:r>
          </a:p>
          <a:p>
            <a:pPr lvl="1">
              <a:buClr>
                <a:srgbClr val="092068"/>
              </a:buClr>
              <a:buFont typeface="Arial" panose="020B0604020202020204" pitchFamily="34" charset="0"/>
              <a:buChar char="•"/>
            </a:pPr>
            <a:r>
              <a:rPr lang="en-US" altLang="en-US" b="1" u="sng" dirty="0"/>
              <a:t>C</a:t>
            </a:r>
            <a:r>
              <a:rPr lang="en-US" altLang="en-US" dirty="0"/>
              <a:t>ontinuity of care (longitudinal care, built on a strong patient-provider relationship)</a:t>
            </a:r>
          </a:p>
          <a:p>
            <a:endParaRPr lang="en-US" dirty="0"/>
          </a:p>
        </p:txBody>
      </p:sp>
    </p:spTree>
    <p:extLst>
      <p:ext uri="{BB962C8B-B14F-4D97-AF65-F5344CB8AC3E}">
        <p14:creationId xmlns:p14="http://schemas.microsoft.com/office/powerpoint/2010/main" val="3022642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FCE9175-0389-204E-9D02-C2E973404FA0}"/>
              </a:ext>
            </a:extLst>
          </p:cNvPr>
          <p:cNvSpPr>
            <a:spLocks noGrp="1"/>
          </p:cNvSpPr>
          <p:nvPr>
            <p:ph type="title"/>
          </p:nvPr>
        </p:nvSpPr>
        <p:spPr/>
        <p:txBody>
          <a:bodyPr/>
          <a:lstStyle/>
          <a:p>
            <a:r>
              <a:rPr lang="en-US" altLang="en-US"/>
              <a:t>Primary Care Services</a:t>
            </a:r>
          </a:p>
        </p:txBody>
      </p:sp>
      <p:sp>
        <p:nvSpPr>
          <p:cNvPr id="16386" name="Content Placeholder 2">
            <a:extLst>
              <a:ext uri="{FF2B5EF4-FFF2-40B4-BE49-F238E27FC236}">
                <a16:creationId xmlns:a16="http://schemas.microsoft.com/office/drawing/2014/main" id="{1C4EBA2D-759D-4D4A-A9E5-6EE8D8585CDF}"/>
              </a:ext>
            </a:extLst>
          </p:cNvPr>
          <p:cNvSpPr>
            <a:spLocks noGrp="1"/>
          </p:cNvSpPr>
          <p:nvPr>
            <p:ph idx="1"/>
          </p:nvPr>
        </p:nvSpPr>
        <p:spPr>
          <a:xfrm>
            <a:off x="438266" y="1766223"/>
            <a:ext cx="8262937" cy="4457700"/>
          </a:xfrm>
        </p:spPr>
        <p:txBody>
          <a:bodyPr/>
          <a:lstStyle/>
          <a:p>
            <a:r>
              <a:rPr lang="en-US" altLang="en-US" dirty="0"/>
              <a:t>Preventive health care</a:t>
            </a:r>
          </a:p>
          <a:p>
            <a:pPr lvl="1"/>
            <a:r>
              <a:rPr lang="en-US" altLang="en-US" dirty="0"/>
              <a:t>Physicals visits (well-child, adult, Medicare Annual Wellness Visit)</a:t>
            </a:r>
          </a:p>
          <a:p>
            <a:pPr lvl="1"/>
            <a:r>
              <a:rPr lang="en-US" altLang="en-US" dirty="0"/>
              <a:t>Procedures (</a:t>
            </a:r>
            <a:r>
              <a:rPr lang="en-US" altLang="en-US" dirty="0" err="1"/>
              <a:t>e.g</a:t>
            </a:r>
            <a:r>
              <a:rPr lang="en-US" altLang="en-US" dirty="0"/>
              <a:t>, pap smears, immunizations)</a:t>
            </a:r>
          </a:p>
          <a:p>
            <a:r>
              <a:rPr lang="en-US" altLang="en-US" dirty="0"/>
              <a:t>Front line for acute care</a:t>
            </a:r>
          </a:p>
          <a:p>
            <a:r>
              <a:rPr lang="en-US" altLang="en-US" dirty="0"/>
              <a:t>Chronic disease management (e.g., diabetes, hypertension, COPD, asthma, heart disease, depression/anxiety, obesity)</a:t>
            </a:r>
          </a:p>
          <a:p>
            <a:r>
              <a:rPr lang="en-US" altLang="en-US" dirty="0"/>
              <a:t>Provide a “medical home”</a:t>
            </a:r>
          </a:p>
          <a:p>
            <a:r>
              <a:rPr lang="en-US" altLang="en-US" dirty="0"/>
              <a:t>Settings</a:t>
            </a:r>
          </a:p>
          <a:p>
            <a:pPr lvl="1"/>
            <a:r>
              <a:rPr lang="en-US" altLang="en-US" dirty="0"/>
              <a:t>Clinic, hospital, ED, nursing home, assisted living, in-home visits</a:t>
            </a:r>
          </a:p>
          <a:p>
            <a:pPr lvl="1"/>
            <a:r>
              <a:rPr lang="en-US" altLang="en-US" dirty="0"/>
              <a:t>Vast majority work in a single clinic setting </a:t>
            </a:r>
            <a:r>
              <a:rPr lang="en-US" altLang="en-US" baseline="30000" dirty="0"/>
              <a:t>1</a:t>
            </a:r>
          </a:p>
        </p:txBody>
      </p:sp>
      <p:sp>
        <p:nvSpPr>
          <p:cNvPr id="16388" name="Slide Number Placeholder 4">
            <a:extLst>
              <a:ext uri="{FF2B5EF4-FFF2-40B4-BE49-F238E27FC236}">
                <a16:creationId xmlns:a16="http://schemas.microsoft.com/office/drawing/2014/main" id="{80397F84-5DEB-1A4E-9E35-5468A542D3D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D2C32C21-EAEB-2044-8CC0-EE819A24FB27}" type="slidenum">
              <a:rPr lang="en-US" altLang="en-US" sz="1400">
                <a:solidFill>
                  <a:srgbClr val="898989"/>
                </a:solidFill>
              </a:rPr>
              <a:pPr>
                <a:spcBef>
                  <a:spcPct val="0"/>
                </a:spcBef>
                <a:buFontTx/>
                <a:buNone/>
              </a:pPr>
              <a:t>29</a:t>
            </a:fld>
            <a:endParaRPr lang="en-US" altLang="en-US" sz="1400">
              <a:solidFill>
                <a:srgbClr val="898989"/>
              </a:solidFill>
            </a:endParaRPr>
          </a:p>
        </p:txBody>
      </p:sp>
      <p:sp>
        <p:nvSpPr>
          <p:cNvPr id="16389" name="TextBox 1">
            <a:extLst>
              <a:ext uri="{FF2B5EF4-FFF2-40B4-BE49-F238E27FC236}">
                <a16:creationId xmlns:a16="http://schemas.microsoft.com/office/drawing/2014/main" id="{4CF5C17F-87C7-1642-B150-8A5D7FA0819B}"/>
              </a:ext>
            </a:extLst>
          </p:cNvPr>
          <p:cNvSpPr txBox="1">
            <a:spLocks noChangeArrowheads="1"/>
          </p:cNvSpPr>
          <p:nvPr/>
        </p:nvSpPr>
        <p:spPr bwMode="auto">
          <a:xfrm>
            <a:off x="917849" y="5987441"/>
            <a:ext cx="8001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t>1. </a:t>
            </a:r>
            <a:r>
              <a:rPr lang="en-US" altLang="en-US" sz="1400" dirty="0" err="1"/>
              <a:t>Petterson</a:t>
            </a:r>
            <a:r>
              <a:rPr lang="en-US" altLang="en-US" sz="1400" dirty="0"/>
              <a:t>, S., McNellis, R., Klink, K., Meyers, D., Bazemore, A. (2018). The State of Primary Care in the United States: A Chartbook of Facts and Statistics. Accessed 1/15/2021 at https://</a:t>
            </a:r>
            <a:r>
              <a:rPr lang="en-US" altLang="en-US" sz="1400" dirty="0" err="1"/>
              <a:t>www.graham-center.org</a:t>
            </a:r>
            <a:r>
              <a:rPr lang="en-US" altLang="en-US" sz="1400" dirty="0"/>
              <a:t>/content/dam/</a:t>
            </a:r>
            <a:r>
              <a:rPr lang="en-US" altLang="en-US" sz="1400" dirty="0" err="1"/>
              <a:t>rgc</a:t>
            </a:r>
            <a:r>
              <a:rPr lang="en-US" altLang="en-US" sz="1400" dirty="0"/>
              <a:t>/documents/publications-reports/reports/</a:t>
            </a:r>
            <a:r>
              <a:rPr lang="en-US" altLang="en-US" sz="1400" dirty="0" err="1"/>
              <a:t>PrimaryCareChartbook.pdf</a:t>
            </a:r>
            <a:endParaRPr lang="en-US" alt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368" y="1692574"/>
            <a:ext cx="2452312" cy="3468245"/>
          </a:xfrm>
        </p:spPr>
        <p:txBody>
          <a:bodyPr anchor="ctr">
            <a:normAutofit/>
          </a:bodyPr>
          <a:lstStyle/>
          <a:p>
            <a:r>
              <a:rPr lang="en-US" sz="2800" dirty="0">
                <a:solidFill>
                  <a:srgbClr val="FFFFFF"/>
                </a:solidFill>
              </a:rPr>
              <a:t>Learning Objectives</a:t>
            </a:r>
          </a:p>
        </p:txBody>
      </p:sp>
      <p:sp>
        <p:nvSpPr>
          <p:cNvPr id="3" name="Content Placeholder 2"/>
          <p:cNvSpPr>
            <a:spLocks noGrp="1"/>
          </p:cNvSpPr>
          <p:nvPr>
            <p:ph type="body" idx="1"/>
          </p:nvPr>
        </p:nvSpPr>
        <p:spPr>
          <a:xfrm>
            <a:off x="3843498" y="2239112"/>
            <a:ext cx="4581134" cy="4074006"/>
          </a:xfrm>
        </p:spPr>
        <p:txBody>
          <a:bodyPr anchor="ctr">
            <a:normAutofit/>
          </a:bodyPr>
          <a:lstStyle/>
          <a:p>
            <a:r>
              <a:rPr lang="en-US" dirty="0"/>
              <a:t>Explain each component of GATHER</a:t>
            </a:r>
          </a:p>
          <a:p>
            <a:r>
              <a:rPr lang="en-US" dirty="0"/>
              <a:t>Describe the Quadruple Aim and how it related to integrated care</a:t>
            </a:r>
          </a:p>
          <a:p>
            <a:r>
              <a:rPr lang="en-US" dirty="0"/>
              <a:t>List at least three ways a BHC can improve primary care</a:t>
            </a:r>
          </a:p>
          <a:p>
            <a:r>
              <a:rPr lang="en-US" dirty="0"/>
              <a:t>Discuss the rational for warm handoffs and same-day visits</a:t>
            </a:r>
          </a:p>
          <a:p>
            <a:r>
              <a:rPr lang="en-US" dirty="0"/>
              <a:t>List at least three “Sinkholes” or ”Trampolines” for PCBH</a:t>
            </a:r>
          </a:p>
        </p:txBody>
      </p:sp>
    </p:spTree>
    <p:extLst>
      <p:ext uri="{BB962C8B-B14F-4D97-AF65-F5344CB8AC3E}">
        <p14:creationId xmlns:p14="http://schemas.microsoft.com/office/powerpoint/2010/main" val="2702737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180F2081-5618-444D-801D-3E2E4D5D09AF}"/>
              </a:ext>
            </a:extLst>
          </p:cNvPr>
          <p:cNvSpPr>
            <a:spLocks noGrp="1"/>
          </p:cNvSpPr>
          <p:nvPr>
            <p:ph type="title"/>
          </p:nvPr>
        </p:nvSpPr>
        <p:spPr>
          <a:xfrm>
            <a:off x="257175" y="783261"/>
            <a:ext cx="8925298" cy="970450"/>
          </a:xfrm>
        </p:spPr>
        <p:txBody>
          <a:bodyPr/>
          <a:lstStyle/>
          <a:p>
            <a:r>
              <a:rPr lang="en-US" altLang="en-US" dirty="0"/>
              <a:t>The Patient-Centered Medical Home (PCMH):  Definition</a:t>
            </a:r>
            <a:endParaRPr lang="en-US" altLang="en-US" baseline="30000" dirty="0"/>
          </a:p>
        </p:txBody>
      </p:sp>
      <p:sp>
        <p:nvSpPr>
          <p:cNvPr id="50178" name="Content Placeholder 2">
            <a:extLst>
              <a:ext uri="{FF2B5EF4-FFF2-40B4-BE49-F238E27FC236}">
                <a16:creationId xmlns:a16="http://schemas.microsoft.com/office/drawing/2014/main" id="{C7A09616-7739-E647-A966-A55590006CFB}"/>
              </a:ext>
            </a:extLst>
          </p:cNvPr>
          <p:cNvSpPr>
            <a:spLocks noGrp="1"/>
          </p:cNvSpPr>
          <p:nvPr>
            <p:ph idx="1"/>
          </p:nvPr>
        </p:nvSpPr>
        <p:spPr>
          <a:xfrm>
            <a:off x="243003" y="1923761"/>
            <a:ext cx="8458200" cy="4457700"/>
          </a:xfrm>
        </p:spPr>
        <p:txBody>
          <a:bodyPr/>
          <a:lstStyle/>
          <a:p>
            <a:r>
              <a:rPr lang="en-US" altLang="en-US" dirty="0"/>
              <a:t>The “Patient-Centered Medical Home” (PCMH) transforms primary care in various ways </a:t>
            </a:r>
            <a:r>
              <a:rPr lang="en-US" altLang="en-US" baseline="30000" dirty="0"/>
              <a:t>1</a:t>
            </a:r>
            <a:endParaRPr lang="en-US" altLang="en-US" dirty="0"/>
          </a:p>
          <a:p>
            <a:pPr lvl="1"/>
            <a:r>
              <a:rPr lang="en-US" altLang="en-US" dirty="0"/>
              <a:t>Team-based model of service delivery</a:t>
            </a:r>
          </a:p>
          <a:p>
            <a:pPr lvl="1"/>
            <a:r>
              <a:rPr lang="en-US" altLang="en-US" dirty="0"/>
              <a:t>Utilizes registries to track care of certain populations</a:t>
            </a:r>
          </a:p>
          <a:p>
            <a:pPr lvl="1"/>
            <a:r>
              <a:rPr lang="en-US" altLang="en-US" dirty="0"/>
              <a:t>Takes a holistic approach to care</a:t>
            </a:r>
          </a:p>
          <a:p>
            <a:pPr lvl="1"/>
            <a:r>
              <a:rPr lang="en-US" altLang="en-US" dirty="0"/>
              <a:t>Emphasizes self-management of health</a:t>
            </a:r>
          </a:p>
          <a:p>
            <a:pPr lvl="1"/>
            <a:r>
              <a:rPr lang="en-US" altLang="en-US" dirty="0"/>
              <a:t>Optimizes data to track disease outcomes and care quality</a:t>
            </a:r>
          </a:p>
          <a:p>
            <a:pPr lvl="1"/>
            <a:r>
              <a:rPr lang="en-US" altLang="en-US" dirty="0"/>
              <a:t>Uses care coordinators to help navigate and integrate specialty care</a:t>
            </a:r>
          </a:p>
          <a:p>
            <a:pPr lvl="1"/>
            <a:r>
              <a:rPr lang="en-US" altLang="en-US" dirty="0"/>
              <a:t>Encourages payment based on improved outcomes, decreased costs</a:t>
            </a:r>
          </a:p>
          <a:p>
            <a:r>
              <a:rPr lang="en-US" altLang="en-US" dirty="0"/>
              <a:t>Shifts care from a reactive mode (best for acute problems) to proactive, coordinated care (better for chronic and preventive care)</a:t>
            </a:r>
          </a:p>
        </p:txBody>
      </p:sp>
      <p:sp>
        <p:nvSpPr>
          <p:cNvPr id="50180" name="Slide Number Placeholder 4">
            <a:extLst>
              <a:ext uri="{FF2B5EF4-FFF2-40B4-BE49-F238E27FC236}">
                <a16:creationId xmlns:a16="http://schemas.microsoft.com/office/drawing/2014/main" id="{9FB2E064-B28B-0D4A-BE17-0472725E5AF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449FDFB9-91DE-0E43-BB9E-C1848EDEE48B}" type="slidenum">
              <a:rPr lang="en-US" altLang="en-US" sz="1400">
                <a:solidFill>
                  <a:srgbClr val="898989"/>
                </a:solidFill>
              </a:rPr>
              <a:pPr>
                <a:spcBef>
                  <a:spcPct val="0"/>
                </a:spcBef>
                <a:buFontTx/>
                <a:buNone/>
              </a:pPr>
              <a:t>30</a:t>
            </a:fld>
            <a:endParaRPr lang="en-US" altLang="en-US" sz="1400">
              <a:solidFill>
                <a:srgbClr val="898989"/>
              </a:solidFill>
            </a:endParaRPr>
          </a:p>
        </p:txBody>
      </p:sp>
      <p:sp>
        <p:nvSpPr>
          <p:cNvPr id="2" name="TextBox 1">
            <a:extLst>
              <a:ext uri="{FF2B5EF4-FFF2-40B4-BE49-F238E27FC236}">
                <a16:creationId xmlns:a16="http://schemas.microsoft.com/office/drawing/2014/main" id="{B1584E29-6F59-4844-B110-6BC06B2727E7}"/>
              </a:ext>
            </a:extLst>
          </p:cNvPr>
          <p:cNvSpPr txBox="1"/>
          <p:nvPr/>
        </p:nvSpPr>
        <p:spPr>
          <a:xfrm>
            <a:off x="257175" y="6381461"/>
            <a:ext cx="8886825" cy="261610"/>
          </a:xfrm>
          <a:prstGeom prst="rect">
            <a:avLst/>
          </a:prstGeom>
          <a:noFill/>
        </p:spPr>
        <p:txBody>
          <a:bodyPr wrap="square">
            <a:spAutoFit/>
          </a:bodyPr>
          <a:lstStyle/>
          <a:p>
            <a:pPr>
              <a:defRPr/>
            </a:pPr>
            <a:r>
              <a:rPr lang="en-US" altLang="en-US" sz="1100" dirty="0">
                <a:latin typeface="+mn-lt"/>
                <a:ea typeface="ＭＳ Ｐゴシック" panose="020B0600070205080204" pitchFamily="34" charset="-128"/>
              </a:rPr>
              <a:t>1. McDaniel, S. H., &amp; </a:t>
            </a:r>
            <a:r>
              <a:rPr lang="en-US" altLang="en-US" sz="1100" dirty="0" err="1">
                <a:latin typeface="+mn-lt"/>
                <a:ea typeface="ＭＳ Ｐゴシック" panose="020B0600070205080204" pitchFamily="34" charset="-128"/>
              </a:rPr>
              <a:t>deGruy</a:t>
            </a:r>
            <a:r>
              <a:rPr lang="en-US" altLang="en-US" sz="1100" dirty="0">
                <a:latin typeface="+mn-lt"/>
                <a:ea typeface="ＭＳ Ｐゴシック" panose="020B0600070205080204" pitchFamily="34" charset="-128"/>
              </a:rPr>
              <a:t>, F. V. (2014). An introduction to primary care and psychology. </a:t>
            </a:r>
            <a:r>
              <a:rPr lang="en-US" altLang="en-US" sz="1100" i="1" dirty="0">
                <a:latin typeface="+mn-lt"/>
                <a:ea typeface="ＭＳ Ｐゴシック" panose="020B0600070205080204" pitchFamily="34" charset="-128"/>
              </a:rPr>
              <a:t>American Psychologist, 69, </a:t>
            </a:r>
            <a:r>
              <a:rPr lang="en-US" altLang="en-US" sz="1100" dirty="0">
                <a:latin typeface="+mn-lt"/>
                <a:ea typeface="ＭＳ Ｐゴシック" panose="020B0600070205080204" pitchFamily="34" charset="-128"/>
              </a:rPr>
              <a:t>325–331.</a:t>
            </a:r>
            <a:endParaRPr lang="en-US" sz="1100" dirty="0">
              <a:latin typeface="+mn-lt"/>
            </a:endParaRPr>
          </a:p>
        </p:txBody>
      </p:sp>
    </p:spTree>
    <p:extLst>
      <p:ext uri="{BB962C8B-B14F-4D97-AF65-F5344CB8AC3E}">
        <p14:creationId xmlns:p14="http://schemas.microsoft.com/office/powerpoint/2010/main" val="4277229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4E0D-7810-C076-8BF7-4028F9D373C2}"/>
              </a:ext>
            </a:extLst>
          </p:cNvPr>
          <p:cNvSpPr>
            <a:spLocks noGrp="1"/>
          </p:cNvSpPr>
          <p:nvPr>
            <p:ph type="title"/>
          </p:nvPr>
        </p:nvSpPr>
        <p:spPr>
          <a:xfrm>
            <a:off x="722316" y="610026"/>
            <a:ext cx="8022662" cy="970450"/>
          </a:xfrm>
        </p:spPr>
        <p:txBody>
          <a:bodyPr/>
          <a:lstStyle/>
          <a:p>
            <a:r>
              <a:rPr lang="en-US" dirty="0"/>
              <a:t>The Patient-Centered Medical Home (PCMH):  Goals</a:t>
            </a:r>
          </a:p>
        </p:txBody>
      </p:sp>
      <p:pic>
        <p:nvPicPr>
          <p:cNvPr id="5" name="Content Placeholder 4" descr="Diagram&#10;&#10;Description automatically generated">
            <a:extLst>
              <a:ext uri="{FF2B5EF4-FFF2-40B4-BE49-F238E27FC236}">
                <a16:creationId xmlns:a16="http://schemas.microsoft.com/office/drawing/2014/main" id="{C118BFAD-4BE6-9589-0AA0-2A1E6E642BDA}"/>
              </a:ext>
            </a:extLst>
          </p:cNvPr>
          <p:cNvPicPr>
            <a:picLocks noGrp="1" noChangeAspect="1"/>
          </p:cNvPicPr>
          <p:nvPr>
            <p:ph idx="1"/>
          </p:nvPr>
        </p:nvPicPr>
        <p:blipFill>
          <a:blip r:embed="rId2"/>
          <a:stretch>
            <a:fillRect/>
          </a:stretch>
        </p:blipFill>
        <p:spPr>
          <a:xfrm>
            <a:off x="4375273" y="2206194"/>
            <a:ext cx="4260660" cy="4282287"/>
          </a:xfrm>
        </p:spPr>
      </p:pic>
      <p:sp>
        <p:nvSpPr>
          <p:cNvPr id="6" name="TextBox 5">
            <a:extLst>
              <a:ext uri="{FF2B5EF4-FFF2-40B4-BE49-F238E27FC236}">
                <a16:creationId xmlns:a16="http://schemas.microsoft.com/office/drawing/2014/main" id="{3212D1A5-7D76-CF5A-4CCD-0D6F7D7DD9B2}"/>
              </a:ext>
            </a:extLst>
          </p:cNvPr>
          <p:cNvSpPr txBox="1"/>
          <p:nvPr/>
        </p:nvSpPr>
        <p:spPr>
          <a:xfrm>
            <a:off x="508067" y="3429000"/>
            <a:ext cx="3701654" cy="2215991"/>
          </a:xfrm>
          <a:prstGeom prst="rect">
            <a:avLst/>
          </a:prstGeom>
          <a:noFill/>
        </p:spPr>
        <p:txBody>
          <a:bodyPr wrap="none" rtlCol="0">
            <a:spAutoFit/>
          </a:bodyPr>
          <a:lstStyle/>
          <a:p>
            <a:pPr marL="0" indent="0">
              <a:spcBef>
                <a:spcPct val="0"/>
              </a:spcBef>
              <a:buFont typeface="Arial" panose="020B0604020202020204" pitchFamily="34" charset="0"/>
              <a:buNone/>
            </a:pPr>
            <a:r>
              <a:rPr lang="en-US" altLang="en-US" sz="2400" dirty="0"/>
              <a:t>The “Quintuple Aim” is</a:t>
            </a:r>
          </a:p>
          <a:p>
            <a:pPr marL="0" indent="0">
              <a:spcBef>
                <a:spcPct val="0"/>
              </a:spcBef>
              <a:buFont typeface="Arial" panose="020B0604020202020204" pitchFamily="34" charset="0"/>
              <a:buNone/>
            </a:pPr>
            <a:r>
              <a:rPr lang="en-US" altLang="en-US" sz="2400" dirty="0"/>
              <a:t>the North Star of the</a:t>
            </a:r>
          </a:p>
          <a:p>
            <a:pPr marL="0" indent="0">
              <a:spcBef>
                <a:spcPct val="0"/>
              </a:spcBef>
              <a:buFont typeface="Arial" panose="020B0604020202020204" pitchFamily="34" charset="0"/>
              <a:buNone/>
            </a:pPr>
            <a:r>
              <a:rPr lang="en-US" altLang="en-US" sz="2400" dirty="0"/>
              <a:t>PCMH</a:t>
            </a:r>
          </a:p>
          <a:p>
            <a:pPr marL="0" indent="0">
              <a:spcBef>
                <a:spcPct val="0"/>
              </a:spcBef>
              <a:buFont typeface="Arial" panose="020B0604020202020204" pitchFamily="34" charset="0"/>
              <a:buNone/>
            </a:pPr>
            <a:endParaRPr lang="en-US" altLang="en-US" sz="2400" baseline="30000" dirty="0"/>
          </a:p>
          <a:p>
            <a:pPr marL="0" indent="0">
              <a:spcBef>
                <a:spcPct val="0"/>
              </a:spcBef>
              <a:buFont typeface="Arial" panose="020B0604020202020204" pitchFamily="34" charset="0"/>
              <a:buNone/>
            </a:pPr>
            <a:r>
              <a:rPr lang="en-US" altLang="en-US" sz="2400" baseline="30000" dirty="0"/>
              <a:t>The goal is to optimize primary care</a:t>
            </a:r>
          </a:p>
          <a:p>
            <a:pPr marL="0" indent="0">
              <a:spcBef>
                <a:spcPct val="0"/>
              </a:spcBef>
              <a:buFont typeface="Arial" panose="020B0604020202020204" pitchFamily="34" charset="0"/>
              <a:buNone/>
            </a:pPr>
            <a:r>
              <a:rPr lang="en-US" altLang="en-US" sz="2400" baseline="30000" dirty="0"/>
              <a:t>to meet the Quintuple Aim</a:t>
            </a:r>
          </a:p>
          <a:p>
            <a:endParaRPr lang="en-US" dirty="0"/>
          </a:p>
        </p:txBody>
      </p:sp>
    </p:spTree>
    <p:extLst>
      <p:ext uri="{BB962C8B-B14F-4D97-AF65-F5344CB8AC3E}">
        <p14:creationId xmlns:p14="http://schemas.microsoft.com/office/powerpoint/2010/main" val="22409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6C03-B4A8-6644-B227-C3D095C108A6}"/>
              </a:ext>
            </a:extLst>
          </p:cNvPr>
          <p:cNvSpPr>
            <a:spLocks noGrp="1"/>
          </p:cNvSpPr>
          <p:nvPr>
            <p:ph type="title"/>
          </p:nvPr>
        </p:nvSpPr>
        <p:spPr>
          <a:xfrm>
            <a:off x="809998" y="3429000"/>
            <a:ext cx="7524003" cy="970450"/>
          </a:xfrm>
        </p:spPr>
        <p:txBody>
          <a:bodyPr/>
          <a:lstStyle/>
          <a:p>
            <a:r>
              <a:rPr lang="en-US" dirty="0"/>
              <a:t>Integrated Care Approaches</a:t>
            </a:r>
          </a:p>
        </p:txBody>
      </p:sp>
    </p:spTree>
    <p:extLst>
      <p:ext uri="{BB962C8B-B14F-4D97-AF65-F5344CB8AC3E}">
        <p14:creationId xmlns:p14="http://schemas.microsoft.com/office/powerpoint/2010/main" val="2609738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A81FD8A4-8C83-D84C-A0B3-6DC8CC821F53}"/>
              </a:ext>
            </a:extLst>
          </p:cNvPr>
          <p:cNvSpPr>
            <a:spLocks noGrp="1"/>
          </p:cNvSpPr>
          <p:nvPr>
            <p:ph type="title"/>
          </p:nvPr>
        </p:nvSpPr>
        <p:spPr/>
        <p:txBody>
          <a:bodyPr/>
          <a:lstStyle/>
          <a:p>
            <a:r>
              <a:rPr lang="en-US" altLang="en-US"/>
              <a:t>Integrated Care Approaches</a:t>
            </a:r>
          </a:p>
        </p:txBody>
      </p:sp>
      <p:sp>
        <p:nvSpPr>
          <p:cNvPr id="56322" name="Content Placeholder 2">
            <a:extLst>
              <a:ext uri="{FF2B5EF4-FFF2-40B4-BE49-F238E27FC236}">
                <a16:creationId xmlns:a16="http://schemas.microsoft.com/office/drawing/2014/main" id="{5813E0CA-2551-C342-9E36-C3ABAF1190CF}"/>
              </a:ext>
            </a:extLst>
          </p:cNvPr>
          <p:cNvSpPr>
            <a:spLocks noGrp="1"/>
          </p:cNvSpPr>
          <p:nvPr>
            <p:ph idx="1"/>
          </p:nvPr>
        </p:nvSpPr>
        <p:spPr>
          <a:xfrm>
            <a:off x="457200" y="1892300"/>
            <a:ext cx="8229600" cy="4457700"/>
          </a:xfrm>
        </p:spPr>
        <p:txBody>
          <a:bodyPr/>
          <a:lstStyle/>
          <a:p>
            <a:r>
              <a:rPr lang="en-US" altLang="en-US"/>
              <a:t>Beginning in the 1990s, various approaches developed for integrating behavioral health into primary care </a:t>
            </a:r>
          </a:p>
          <a:p>
            <a:pPr lvl="1"/>
            <a:r>
              <a:rPr lang="en-US" altLang="en-US"/>
              <a:t>Co-Located Therapy</a:t>
            </a:r>
          </a:p>
          <a:p>
            <a:pPr lvl="1"/>
            <a:r>
              <a:rPr lang="en-US" altLang="en-US"/>
              <a:t>Primary Care Behavioral Health model (PCBH)</a:t>
            </a:r>
          </a:p>
          <a:p>
            <a:pPr lvl="1"/>
            <a:r>
              <a:rPr lang="en-US" altLang="en-US"/>
              <a:t>Population-specific approaches</a:t>
            </a:r>
          </a:p>
          <a:p>
            <a:pPr lvl="2"/>
            <a:r>
              <a:rPr lang="en-US" altLang="en-US"/>
              <a:t>Collaborative Care model (CoCM)</a:t>
            </a:r>
          </a:p>
          <a:p>
            <a:pPr lvl="2"/>
            <a:r>
              <a:rPr lang="en-US" altLang="en-US"/>
              <a:t>Medication-Assisted Treatment (MAT)</a:t>
            </a:r>
          </a:p>
          <a:p>
            <a:pPr lvl="2"/>
            <a:r>
              <a:rPr lang="en-US" altLang="en-US"/>
              <a:t>Screening Brief Intervention and Referral to Treatment (SBIRT)</a:t>
            </a:r>
          </a:p>
          <a:p>
            <a:r>
              <a:rPr lang="en-US" altLang="en-US"/>
              <a:t>Let’s explore some of these in a bit more detail on the subsequent slides</a:t>
            </a:r>
          </a:p>
        </p:txBody>
      </p:sp>
      <p:sp>
        <p:nvSpPr>
          <p:cNvPr id="56324" name="Slide Number Placeholder 4">
            <a:extLst>
              <a:ext uri="{FF2B5EF4-FFF2-40B4-BE49-F238E27FC236}">
                <a16:creationId xmlns:a16="http://schemas.microsoft.com/office/drawing/2014/main" id="{FD1948A8-F253-B74F-BDCB-BD643D38E40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8D346D78-0E42-4046-A7FE-EC0EFCFB83AB}" type="slidenum">
              <a:rPr lang="en-US" altLang="en-US" sz="1400">
                <a:solidFill>
                  <a:srgbClr val="898989"/>
                </a:solidFill>
              </a:rPr>
              <a:pPr>
                <a:spcBef>
                  <a:spcPct val="0"/>
                </a:spcBef>
                <a:buFontTx/>
                <a:buNone/>
              </a:pPr>
              <a:t>33</a:t>
            </a:fld>
            <a:endParaRPr lang="en-US" altLang="en-US" sz="1400">
              <a:solidFill>
                <a:srgbClr val="89898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59F6-3C47-B74B-8C9B-34C19BF9AF70}"/>
              </a:ext>
            </a:extLst>
          </p:cNvPr>
          <p:cNvSpPr>
            <a:spLocks noGrp="1"/>
          </p:cNvSpPr>
          <p:nvPr>
            <p:ph type="title"/>
          </p:nvPr>
        </p:nvSpPr>
        <p:spPr>
          <a:xfrm>
            <a:off x="683873" y="3169367"/>
            <a:ext cx="7524003" cy="970450"/>
          </a:xfrm>
        </p:spPr>
        <p:txBody>
          <a:bodyPr/>
          <a:lstStyle/>
          <a:p>
            <a:r>
              <a:rPr lang="en-US" dirty="0"/>
              <a:t>Question:  What is a co-located therapy approach?</a:t>
            </a:r>
          </a:p>
        </p:txBody>
      </p:sp>
    </p:spTree>
    <p:extLst>
      <p:ext uri="{BB962C8B-B14F-4D97-AF65-F5344CB8AC3E}">
        <p14:creationId xmlns:p14="http://schemas.microsoft.com/office/powerpoint/2010/main" val="500400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4CCC487C-AE1B-5944-8107-B1AA808A152A}"/>
              </a:ext>
            </a:extLst>
          </p:cNvPr>
          <p:cNvSpPr>
            <a:spLocks noGrp="1"/>
          </p:cNvSpPr>
          <p:nvPr>
            <p:ph type="title"/>
          </p:nvPr>
        </p:nvSpPr>
        <p:spPr/>
        <p:txBody>
          <a:bodyPr/>
          <a:lstStyle/>
          <a:p>
            <a:r>
              <a:rPr lang="en-US" altLang="en-US"/>
              <a:t>Integrated Care Approaches:</a:t>
            </a:r>
            <a:br>
              <a:rPr lang="en-US" altLang="en-US"/>
            </a:br>
            <a:r>
              <a:rPr lang="en-US" altLang="en-US"/>
              <a:t>Co-Located Therapy </a:t>
            </a:r>
          </a:p>
        </p:txBody>
      </p:sp>
      <p:sp>
        <p:nvSpPr>
          <p:cNvPr id="57346" name="Content Placeholder 2">
            <a:extLst>
              <a:ext uri="{FF2B5EF4-FFF2-40B4-BE49-F238E27FC236}">
                <a16:creationId xmlns:a16="http://schemas.microsoft.com/office/drawing/2014/main" id="{79B067FE-7065-0848-9FB2-1CD4DEAE62A5}"/>
              </a:ext>
            </a:extLst>
          </p:cNvPr>
          <p:cNvSpPr>
            <a:spLocks noGrp="1"/>
          </p:cNvSpPr>
          <p:nvPr>
            <p:ph idx="1"/>
          </p:nvPr>
        </p:nvSpPr>
        <p:spPr>
          <a:xfrm>
            <a:off x="442797" y="2068841"/>
            <a:ext cx="8229600" cy="4457700"/>
          </a:xfrm>
        </p:spPr>
        <p:txBody>
          <a:bodyPr/>
          <a:lstStyle/>
          <a:p>
            <a:r>
              <a:rPr lang="en-US" altLang="en-US" dirty="0"/>
              <a:t>Background</a:t>
            </a:r>
          </a:p>
          <a:p>
            <a:pPr lvl="1"/>
            <a:r>
              <a:rPr lang="en-US" altLang="en-US" dirty="0"/>
              <a:t>Representative of early integration efforts (though some systems still utilize this approach)</a:t>
            </a:r>
          </a:p>
          <a:p>
            <a:pPr lvl="1"/>
            <a:r>
              <a:rPr lang="en-US" altLang="en-US" dirty="0"/>
              <a:t>Overview:  this is specialty mental health provided in primary care</a:t>
            </a:r>
          </a:p>
          <a:p>
            <a:r>
              <a:rPr lang="en-US" altLang="en-US" dirty="0"/>
              <a:t>Advantages</a:t>
            </a:r>
          </a:p>
          <a:p>
            <a:pPr lvl="1"/>
            <a:r>
              <a:rPr lang="en-US" altLang="en-US" dirty="0"/>
              <a:t>Increased opportunities for PCP and MH collaboration</a:t>
            </a:r>
          </a:p>
          <a:p>
            <a:pPr lvl="1"/>
            <a:r>
              <a:rPr lang="en-US" altLang="en-US" dirty="0"/>
              <a:t>Increased access to MH care</a:t>
            </a:r>
          </a:p>
          <a:p>
            <a:r>
              <a:rPr lang="en-US" altLang="en-US" dirty="0"/>
              <a:t>Limitations</a:t>
            </a:r>
          </a:p>
          <a:p>
            <a:pPr lvl="1"/>
            <a:r>
              <a:rPr lang="en-US" altLang="en-US" dirty="0"/>
              <a:t>Similar to those of regular specialty care</a:t>
            </a:r>
          </a:p>
          <a:p>
            <a:pPr lvl="1"/>
            <a:r>
              <a:rPr lang="en-US" altLang="en-US" dirty="0"/>
              <a:t>For example - poor access, limited MH provider scope, limited coordination of care with PCP, etc.</a:t>
            </a:r>
          </a:p>
        </p:txBody>
      </p:sp>
      <p:sp>
        <p:nvSpPr>
          <p:cNvPr id="57348" name="Slide Number Placeholder 4">
            <a:extLst>
              <a:ext uri="{FF2B5EF4-FFF2-40B4-BE49-F238E27FC236}">
                <a16:creationId xmlns:a16="http://schemas.microsoft.com/office/drawing/2014/main" id="{F192C2A8-BE81-3340-9BAB-6808E5C6151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2FF883CA-C206-BC4D-A60E-D376A30EF03A}" type="slidenum">
              <a:rPr lang="en-US" altLang="en-US" sz="1400">
                <a:solidFill>
                  <a:srgbClr val="898989"/>
                </a:solidFill>
              </a:rPr>
              <a:pPr>
                <a:spcBef>
                  <a:spcPct val="0"/>
                </a:spcBef>
                <a:buFontTx/>
                <a:buNone/>
              </a:pPr>
              <a:t>35</a:t>
            </a:fld>
            <a:endParaRPr lang="en-US" altLang="en-US" sz="1400">
              <a:solidFill>
                <a:srgbClr val="89898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D02B-C039-FC4F-8AE5-3054086DD452}"/>
              </a:ext>
            </a:extLst>
          </p:cNvPr>
          <p:cNvSpPr>
            <a:spLocks noGrp="1"/>
          </p:cNvSpPr>
          <p:nvPr>
            <p:ph type="title"/>
          </p:nvPr>
        </p:nvSpPr>
        <p:spPr>
          <a:xfrm>
            <a:off x="620811" y="3263961"/>
            <a:ext cx="7524003" cy="970450"/>
          </a:xfrm>
        </p:spPr>
        <p:txBody>
          <a:bodyPr/>
          <a:lstStyle/>
          <a:p>
            <a:r>
              <a:rPr lang="en-US" dirty="0"/>
              <a:t>Question:  What is the Collaborative Care Model?</a:t>
            </a:r>
          </a:p>
        </p:txBody>
      </p:sp>
    </p:spTree>
    <p:extLst>
      <p:ext uri="{BB962C8B-B14F-4D97-AF65-F5344CB8AC3E}">
        <p14:creationId xmlns:p14="http://schemas.microsoft.com/office/powerpoint/2010/main" val="636902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D34D5103-2F68-214D-8817-B9E991AB68B0}"/>
              </a:ext>
            </a:extLst>
          </p:cNvPr>
          <p:cNvSpPr>
            <a:spLocks noGrp="1"/>
          </p:cNvSpPr>
          <p:nvPr>
            <p:ph type="title"/>
          </p:nvPr>
        </p:nvSpPr>
        <p:spPr>
          <a:xfrm>
            <a:off x="809998" y="846581"/>
            <a:ext cx="7524003" cy="970450"/>
          </a:xfrm>
        </p:spPr>
        <p:txBody>
          <a:bodyPr/>
          <a:lstStyle/>
          <a:p>
            <a:r>
              <a:rPr lang="en-US" altLang="en-US" dirty="0"/>
              <a:t>Integrated Care Approaches:</a:t>
            </a:r>
            <a:br>
              <a:rPr lang="en-US" altLang="en-US" dirty="0"/>
            </a:br>
            <a:r>
              <a:rPr lang="en-US" altLang="en-US" dirty="0"/>
              <a:t>Collaborative Care Model (</a:t>
            </a:r>
            <a:r>
              <a:rPr lang="en-US" altLang="en-US" dirty="0" err="1"/>
              <a:t>CoCM</a:t>
            </a:r>
            <a:r>
              <a:rPr lang="en-US" altLang="en-US" dirty="0"/>
              <a:t>)</a:t>
            </a:r>
          </a:p>
        </p:txBody>
      </p:sp>
      <p:sp>
        <p:nvSpPr>
          <p:cNvPr id="59394" name="Content Placeholder 2">
            <a:extLst>
              <a:ext uri="{FF2B5EF4-FFF2-40B4-BE49-F238E27FC236}">
                <a16:creationId xmlns:a16="http://schemas.microsoft.com/office/drawing/2014/main" id="{6E47A3A4-8BDF-7E41-89B5-624314B52E90}"/>
              </a:ext>
            </a:extLst>
          </p:cNvPr>
          <p:cNvSpPr>
            <a:spLocks noGrp="1"/>
          </p:cNvSpPr>
          <p:nvPr>
            <p:ph idx="1"/>
          </p:nvPr>
        </p:nvSpPr>
        <p:spPr>
          <a:xfrm>
            <a:off x="359979" y="2309648"/>
            <a:ext cx="8229600" cy="4457700"/>
          </a:xfrm>
        </p:spPr>
        <p:txBody>
          <a:bodyPr/>
          <a:lstStyle/>
          <a:p>
            <a:r>
              <a:rPr lang="en-US" altLang="en-US" dirty="0">
                <a:cs typeface="Calibri" panose="020F0502020204030204" pitchFamily="34" charset="0"/>
              </a:rPr>
              <a:t>Background</a:t>
            </a:r>
          </a:p>
          <a:p>
            <a:pPr lvl="1"/>
            <a:r>
              <a:rPr lang="en-US" altLang="en-US" dirty="0">
                <a:cs typeface="Calibri" panose="020F0502020204030204" pitchFamily="34" charset="0"/>
              </a:rPr>
              <a:t>Focused on specific populations (typically anxiety, depression)</a:t>
            </a:r>
          </a:p>
          <a:p>
            <a:pPr lvl="1"/>
            <a:r>
              <a:rPr lang="en-US" altLang="en-US" dirty="0">
                <a:cs typeface="Calibri" panose="020F0502020204030204" pitchFamily="34" charset="0"/>
              </a:rPr>
              <a:t>Uses a registry to track care</a:t>
            </a:r>
          </a:p>
          <a:p>
            <a:pPr lvl="1"/>
            <a:r>
              <a:rPr lang="en-US" altLang="en-US" dirty="0">
                <a:cs typeface="Calibri" panose="020F0502020204030204" pitchFamily="34" charset="0"/>
              </a:rPr>
              <a:t>“Care coordinator/manager” delivers brief phone-based behavioral interventions, psychiatric prescriber provides oversight</a:t>
            </a:r>
          </a:p>
          <a:p>
            <a:pPr lvl="1"/>
            <a:r>
              <a:rPr lang="en-US" altLang="en-US" dirty="0">
                <a:cs typeface="Calibri" panose="020F0502020204030204" pitchFamily="34" charset="0"/>
              </a:rPr>
              <a:t>Patients are “treated to target” using standardized tools</a:t>
            </a:r>
          </a:p>
          <a:p>
            <a:pPr lvl="1"/>
            <a:r>
              <a:rPr lang="en-US" altLang="en-US" dirty="0">
                <a:cs typeface="Calibri" panose="020F0502020204030204" pitchFamily="34" charset="0"/>
              </a:rPr>
              <a:t>This is the second of two approaches used in the DoD</a:t>
            </a:r>
          </a:p>
          <a:p>
            <a:r>
              <a:rPr lang="en-US" altLang="en-US" dirty="0">
                <a:cs typeface="Calibri" panose="020F0502020204030204" pitchFamily="34" charset="0"/>
              </a:rPr>
              <a:t>Advantage:  Follow-up tracking helps keep patients engaged in care</a:t>
            </a:r>
          </a:p>
          <a:p>
            <a:r>
              <a:rPr lang="en-US" altLang="en-US" dirty="0">
                <a:cs typeface="Calibri" panose="020F0502020204030204" pitchFamily="34" charset="0"/>
              </a:rPr>
              <a:t>Limitations:</a:t>
            </a:r>
          </a:p>
          <a:p>
            <a:pPr lvl="1"/>
            <a:r>
              <a:rPr lang="en-US" altLang="en-US" dirty="0">
                <a:cs typeface="Calibri" panose="020F0502020204030204" pitchFamily="34" charset="0"/>
              </a:rPr>
              <a:t>Limited capacity (i.e., the lengthy follow-up typically required for treating to target results in limits on the number of patients followed)</a:t>
            </a:r>
          </a:p>
          <a:p>
            <a:pPr lvl="1"/>
            <a:r>
              <a:rPr lang="en-US" altLang="en-US" dirty="0">
                <a:cs typeface="Calibri" panose="020F0502020204030204" pitchFamily="34" charset="0"/>
              </a:rPr>
              <a:t>Limited scope (i.e., only used with a few select conditions)</a:t>
            </a:r>
          </a:p>
          <a:p>
            <a:endParaRPr lang="en-US" altLang="en-US" b="1" dirty="0"/>
          </a:p>
        </p:txBody>
      </p:sp>
      <p:sp>
        <p:nvSpPr>
          <p:cNvPr id="59396" name="Slide Number Placeholder 4">
            <a:extLst>
              <a:ext uri="{FF2B5EF4-FFF2-40B4-BE49-F238E27FC236}">
                <a16:creationId xmlns:a16="http://schemas.microsoft.com/office/drawing/2014/main" id="{4DDCD5DA-ADFB-DB4B-9403-859F5FACACA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D6E09E3F-FC7B-6E43-BE5C-794A2D46B61B}" type="slidenum">
              <a:rPr lang="en-US" altLang="en-US" sz="1400">
                <a:solidFill>
                  <a:srgbClr val="898989"/>
                </a:solidFill>
              </a:rPr>
              <a:pPr>
                <a:spcBef>
                  <a:spcPct val="0"/>
                </a:spcBef>
                <a:buFontTx/>
                <a:buNone/>
              </a:pPr>
              <a:t>37</a:t>
            </a:fld>
            <a:endParaRPr lang="en-US" altLang="en-US" sz="1400">
              <a:solidFill>
                <a:srgbClr val="898989"/>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5CB20A09-7F68-A14D-824B-73C7BC42E8B5}"/>
              </a:ext>
            </a:extLst>
          </p:cNvPr>
          <p:cNvSpPr>
            <a:spLocks noGrp="1"/>
          </p:cNvSpPr>
          <p:nvPr>
            <p:ph type="title"/>
          </p:nvPr>
        </p:nvSpPr>
        <p:spPr/>
        <p:txBody>
          <a:bodyPr/>
          <a:lstStyle/>
          <a:p>
            <a:r>
              <a:rPr lang="en-US" altLang="en-US"/>
              <a:t>Integrated Care Approaches:</a:t>
            </a:r>
            <a:br>
              <a:rPr lang="en-US" altLang="en-US"/>
            </a:br>
            <a:r>
              <a:rPr lang="en-US" altLang="en-US"/>
              <a:t>Other Approaches</a:t>
            </a:r>
          </a:p>
        </p:txBody>
      </p:sp>
      <p:sp>
        <p:nvSpPr>
          <p:cNvPr id="60418" name="Content Placeholder 2">
            <a:extLst>
              <a:ext uri="{FF2B5EF4-FFF2-40B4-BE49-F238E27FC236}">
                <a16:creationId xmlns:a16="http://schemas.microsoft.com/office/drawing/2014/main" id="{667CC145-ACA3-A741-99DE-1B43898DD578}"/>
              </a:ext>
            </a:extLst>
          </p:cNvPr>
          <p:cNvSpPr>
            <a:spLocks noGrp="1"/>
          </p:cNvSpPr>
          <p:nvPr>
            <p:ph idx="1"/>
          </p:nvPr>
        </p:nvSpPr>
        <p:spPr>
          <a:xfrm>
            <a:off x="457198" y="2129877"/>
            <a:ext cx="8229600" cy="4457700"/>
          </a:xfrm>
        </p:spPr>
        <p:txBody>
          <a:bodyPr/>
          <a:lstStyle/>
          <a:p>
            <a:r>
              <a:rPr lang="en-US" altLang="en-US" dirty="0"/>
              <a:t>Medication-Assisted Treatment (MAT)</a:t>
            </a:r>
          </a:p>
          <a:p>
            <a:pPr lvl="1"/>
            <a:r>
              <a:rPr lang="en-US" altLang="en-US" dirty="0"/>
              <a:t>Goal:  treat opioid use disorder in primary care using suboxone</a:t>
            </a:r>
          </a:p>
          <a:p>
            <a:pPr lvl="1"/>
            <a:r>
              <a:rPr lang="en-US" altLang="en-US" dirty="0"/>
              <a:t>Overview:  PCPs with specialized training provide structured care</a:t>
            </a:r>
          </a:p>
          <a:p>
            <a:r>
              <a:rPr lang="en-US" altLang="en-US" dirty="0"/>
              <a:t>Screening Brief Intervention and Referral to Treatment (SBIRT)</a:t>
            </a:r>
          </a:p>
          <a:p>
            <a:pPr lvl="1"/>
            <a:r>
              <a:rPr lang="en-US" altLang="en-US" dirty="0"/>
              <a:t>Goal:  prevent risky substance use from becoming problematic</a:t>
            </a:r>
          </a:p>
          <a:p>
            <a:pPr lvl="1"/>
            <a:r>
              <a:rPr lang="en-US" altLang="en-US" dirty="0"/>
              <a:t>Overview:  universal screening for risky substance use, followed by brief behavioral interventions by a trained PCP (or other) for patients who screen positive</a:t>
            </a:r>
          </a:p>
          <a:p>
            <a:r>
              <a:rPr lang="en-US" altLang="en-US" dirty="0"/>
              <a:t>Many clinics integrate care idiosyncratically, using no clear model or an approximation of a recognized model</a:t>
            </a:r>
          </a:p>
        </p:txBody>
      </p:sp>
      <p:sp>
        <p:nvSpPr>
          <p:cNvPr id="60420" name="Slide Number Placeholder 4">
            <a:extLst>
              <a:ext uri="{FF2B5EF4-FFF2-40B4-BE49-F238E27FC236}">
                <a16:creationId xmlns:a16="http://schemas.microsoft.com/office/drawing/2014/main" id="{1B0EA351-CE34-0B45-A0F5-03D7579B0E7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F6052331-09DB-924C-9245-A21F77AE11CF}" type="slidenum">
              <a:rPr lang="en-US" altLang="en-US" sz="1400">
                <a:solidFill>
                  <a:srgbClr val="898989"/>
                </a:solidFill>
              </a:rPr>
              <a:pPr>
                <a:spcBef>
                  <a:spcPct val="0"/>
                </a:spcBef>
                <a:buFontTx/>
                <a:buNone/>
              </a:pPr>
              <a:t>38</a:t>
            </a:fld>
            <a:endParaRPr lang="en-US" altLang="en-US" sz="1400">
              <a:solidFill>
                <a:srgbClr val="89898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82F5-C615-6242-9EC0-D43753E30EAC}"/>
              </a:ext>
            </a:extLst>
          </p:cNvPr>
          <p:cNvSpPr>
            <a:spLocks noGrp="1"/>
          </p:cNvSpPr>
          <p:nvPr>
            <p:ph type="title"/>
          </p:nvPr>
        </p:nvSpPr>
        <p:spPr>
          <a:xfrm>
            <a:off x="936121" y="3316512"/>
            <a:ext cx="7524003" cy="970450"/>
          </a:xfrm>
        </p:spPr>
        <p:txBody>
          <a:bodyPr/>
          <a:lstStyle/>
          <a:p>
            <a:r>
              <a:rPr lang="en-US" dirty="0"/>
              <a:t>Question:  How would you describe the PCBH model?</a:t>
            </a:r>
          </a:p>
        </p:txBody>
      </p:sp>
    </p:spTree>
    <p:extLst>
      <p:ext uri="{BB962C8B-B14F-4D97-AF65-F5344CB8AC3E}">
        <p14:creationId xmlns:p14="http://schemas.microsoft.com/office/powerpoint/2010/main" val="51693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6D84-BCA6-4043-9447-D7267388366F}"/>
              </a:ext>
            </a:extLst>
          </p:cNvPr>
          <p:cNvSpPr>
            <a:spLocks noGrp="1"/>
          </p:cNvSpPr>
          <p:nvPr>
            <p:ph type="title"/>
          </p:nvPr>
        </p:nvSpPr>
        <p:spPr>
          <a:xfrm>
            <a:off x="736022" y="878112"/>
            <a:ext cx="7524003" cy="970450"/>
          </a:xfrm>
        </p:spPr>
        <p:txBody>
          <a:bodyPr/>
          <a:lstStyle/>
          <a:p>
            <a:r>
              <a:rPr lang="en-US" dirty="0"/>
              <a:t>Help me supervise…</a:t>
            </a:r>
            <a:br>
              <a:rPr lang="en-US" dirty="0"/>
            </a:br>
            <a:r>
              <a:rPr lang="en-US" dirty="0"/>
              <a:t>		we’ll come back to these later for your advice</a:t>
            </a:r>
          </a:p>
        </p:txBody>
      </p:sp>
      <p:sp>
        <p:nvSpPr>
          <p:cNvPr id="3" name="Content Placeholder 2">
            <a:extLst>
              <a:ext uri="{FF2B5EF4-FFF2-40B4-BE49-F238E27FC236}">
                <a16:creationId xmlns:a16="http://schemas.microsoft.com/office/drawing/2014/main" id="{EFE693C7-6DCE-9240-8F16-39ED1E22365C}"/>
              </a:ext>
            </a:extLst>
          </p:cNvPr>
          <p:cNvSpPr>
            <a:spLocks noGrp="1"/>
          </p:cNvSpPr>
          <p:nvPr>
            <p:ph idx="1"/>
          </p:nvPr>
        </p:nvSpPr>
        <p:spPr>
          <a:xfrm>
            <a:off x="361917" y="2445488"/>
            <a:ext cx="8272211" cy="3639851"/>
          </a:xfrm>
        </p:spPr>
        <p:txBody>
          <a:bodyPr>
            <a:normAutofit fontScale="92500" lnSpcReduction="10000"/>
          </a:bodyPr>
          <a:lstStyle/>
          <a:p>
            <a:pPr marL="0" indent="0" algn="ctr">
              <a:buNone/>
            </a:pPr>
            <a:r>
              <a:rPr lang="en-US" u="sng" dirty="0"/>
              <a:t>BREAKOUT GROUP #1</a:t>
            </a:r>
          </a:p>
          <a:p>
            <a:pPr marL="0" indent="0" algn="ctr">
              <a:buNone/>
            </a:pPr>
            <a:endParaRPr lang="en-US" sz="600" u="sng" dirty="0"/>
          </a:p>
          <a:p>
            <a:pPr marL="257175" indent="-257175">
              <a:buFont typeface="+mj-lt"/>
              <a:buAutoNum type="arabicPeriod"/>
            </a:pPr>
            <a:r>
              <a:rPr lang="en-US" dirty="0"/>
              <a:t>“This patient is not really appropriate for primary care. He needs specialty mental health.” </a:t>
            </a:r>
          </a:p>
          <a:p>
            <a:pPr marL="257175" indent="-257175">
              <a:buFont typeface="+mj-lt"/>
              <a:buAutoNum type="arabicPeriod"/>
            </a:pPr>
            <a:r>
              <a:rPr lang="en-US" dirty="0"/>
              <a:t>“It’s unethical for me to ask details about his sexual abuse trauma when all I have is 30 minutes.” </a:t>
            </a:r>
          </a:p>
          <a:p>
            <a:pPr marL="257175" indent="-257175">
              <a:buFont typeface="+mj-lt"/>
              <a:buAutoNum type="arabicPeriod"/>
            </a:pPr>
            <a:r>
              <a:rPr lang="en-US" dirty="0"/>
              <a:t>“I don’t have much experience with eating disorders so I don’t see those patients.”</a:t>
            </a:r>
          </a:p>
          <a:p>
            <a:pPr marL="257175" indent="-257175">
              <a:buFont typeface="+mj-lt"/>
              <a:buAutoNum type="arabicPeriod"/>
            </a:pPr>
            <a:r>
              <a:rPr lang="en-US" dirty="0"/>
              <a:t>“I wish the PCPs would stop asking me to help write all these letters for patients, I’m not a case manager!”</a:t>
            </a:r>
          </a:p>
          <a:p>
            <a:pPr marL="257175" indent="-257175">
              <a:buFont typeface="+mj-lt"/>
              <a:buAutoNum type="arabicPeriod"/>
            </a:pPr>
            <a:r>
              <a:rPr lang="en-US" dirty="0"/>
              <a:t>“30 minutes just isn’t enough time for patients to develop a rapport and feel heard.”</a:t>
            </a:r>
          </a:p>
        </p:txBody>
      </p:sp>
    </p:spTree>
    <p:extLst>
      <p:ext uri="{BB962C8B-B14F-4D97-AF65-F5344CB8AC3E}">
        <p14:creationId xmlns:p14="http://schemas.microsoft.com/office/powerpoint/2010/main" val="1571296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97B1ECA3-8F97-D643-92FF-48230CD07758}"/>
              </a:ext>
            </a:extLst>
          </p:cNvPr>
          <p:cNvSpPr>
            <a:spLocks noGrp="1"/>
          </p:cNvSpPr>
          <p:nvPr>
            <p:ph type="title"/>
          </p:nvPr>
        </p:nvSpPr>
        <p:spPr>
          <a:xfrm>
            <a:off x="736425" y="888622"/>
            <a:ext cx="7524003" cy="970450"/>
          </a:xfrm>
        </p:spPr>
        <p:txBody>
          <a:bodyPr/>
          <a:lstStyle/>
          <a:p>
            <a:r>
              <a:rPr lang="en-US" altLang="en-US" dirty="0"/>
              <a:t>Integrated Care Approaches:</a:t>
            </a:r>
            <a:br>
              <a:rPr lang="en-US" altLang="en-US" dirty="0"/>
            </a:br>
            <a:r>
              <a:rPr lang="en-US" altLang="en-US" dirty="0"/>
              <a:t>Primary Care Behavioral Health (PCBH)</a:t>
            </a:r>
          </a:p>
        </p:txBody>
      </p:sp>
      <p:sp>
        <p:nvSpPr>
          <p:cNvPr id="58370" name="Content Placeholder 2">
            <a:extLst>
              <a:ext uri="{FF2B5EF4-FFF2-40B4-BE49-F238E27FC236}">
                <a16:creationId xmlns:a16="http://schemas.microsoft.com/office/drawing/2014/main" id="{F8F13F09-D4B4-2243-BD78-9B77668EDEAE}"/>
              </a:ext>
            </a:extLst>
          </p:cNvPr>
          <p:cNvSpPr>
            <a:spLocks noGrp="1"/>
          </p:cNvSpPr>
          <p:nvPr>
            <p:ph idx="1"/>
          </p:nvPr>
        </p:nvSpPr>
        <p:spPr>
          <a:xfrm>
            <a:off x="223673" y="2207009"/>
            <a:ext cx="8382000" cy="4457700"/>
          </a:xfrm>
        </p:spPr>
        <p:txBody>
          <a:bodyPr/>
          <a:lstStyle/>
          <a:p>
            <a:r>
              <a:rPr lang="en-US" altLang="en-US" dirty="0">
                <a:cs typeface="Calibri" panose="020F0502020204030204" pitchFamily="34" charset="0"/>
              </a:rPr>
              <a:t>Background</a:t>
            </a:r>
          </a:p>
          <a:p>
            <a:pPr lvl="1"/>
            <a:r>
              <a:rPr lang="en-US" altLang="en-US" dirty="0">
                <a:cs typeface="Calibri" panose="020F0502020204030204" pitchFamily="34" charset="0"/>
              </a:rPr>
              <a:t>Overview:  Team-based primary care approach to managing behavioral health conditions. Adds a “BHC” to the team</a:t>
            </a:r>
          </a:p>
          <a:p>
            <a:pPr lvl="1"/>
            <a:r>
              <a:rPr lang="en-US" altLang="en-US" dirty="0">
                <a:cs typeface="Calibri" panose="020F0502020204030204" pitchFamily="34" charset="0"/>
              </a:rPr>
              <a:t>Goal:  Enhance the primary care team’s ability to manage and treat such conditions, with resulting improvements in primary care for the entire population</a:t>
            </a:r>
          </a:p>
          <a:p>
            <a:pPr lvl="1"/>
            <a:r>
              <a:rPr lang="en-US" altLang="en-US" dirty="0">
                <a:cs typeface="Calibri" panose="020F0502020204030204" pitchFamily="34" charset="0"/>
              </a:rPr>
              <a:t>This is the model you are utilizing</a:t>
            </a:r>
          </a:p>
          <a:p>
            <a:r>
              <a:rPr lang="en-US" altLang="en-US" dirty="0">
                <a:cs typeface="Calibri" panose="020F0502020204030204" pitchFamily="34" charset="0"/>
              </a:rPr>
              <a:t>Advantages:  Goals and practices promote an easy fit with primary care</a:t>
            </a:r>
          </a:p>
          <a:p>
            <a:r>
              <a:rPr lang="en-US" altLang="en-US" dirty="0">
                <a:cs typeface="Calibri" panose="020F0502020204030204" pitchFamily="34" charset="0"/>
              </a:rPr>
              <a:t>Limitations:  No systematic tracking means patients can be lost to follow-up</a:t>
            </a:r>
          </a:p>
          <a:p>
            <a:endParaRPr lang="en-US" altLang="en-US" b="1" dirty="0"/>
          </a:p>
        </p:txBody>
      </p:sp>
      <p:sp>
        <p:nvSpPr>
          <p:cNvPr id="58372" name="Slide Number Placeholder 4">
            <a:extLst>
              <a:ext uri="{FF2B5EF4-FFF2-40B4-BE49-F238E27FC236}">
                <a16:creationId xmlns:a16="http://schemas.microsoft.com/office/drawing/2014/main" id="{8674D7B1-38B2-4142-91E5-1F203FE5E10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C7A72A30-E0E7-F74D-927F-028F6ADF79A5}" type="slidenum">
              <a:rPr lang="en-US" altLang="en-US" sz="1400">
                <a:solidFill>
                  <a:srgbClr val="898989"/>
                </a:solidFill>
              </a:rPr>
              <a:pPr>
                <a:spcBef>
                  <a:spcPct val="0"/>
                </a:spcBef>
                <a:buFontTx/>
                <a:buNone/>
              </a:pPr>
              <a:t>40</a:t>
            </a:fld>
            <a:endParaRPr lang="en-US" altLang="en-US" sz="1400">
              <a:solidFill>
                <a:srgbClr val="898989"/>
              </a:solidFill>
            </a:endParaRPr>
          </a:p>
        </p:txBody>
      </p:sp>
    </p:spTree>
    <p:extLst>
      <p:ext uri="{BB962C8B-B14F-4D97-AF65-F5344CB8AC3E}">
        <p14:creationId xmlns:p14="http://schemas.microsoft.com/office/powerpoint/2010/main" val="4066308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AEB93433-28CF-854A-B6F6-17001FB29171}"/>
              </a:ext>
            </a:extLst>
          </p:cNvPr>
          <p:cNvSpPr>
            <a:spLocks noGrp="1"/>
          </p:cNvSpPr>
          <p:nvPr>
            <p:ph type="title"/>
          </p:nvPr>
        </p:nvSpPr>
        <p:spPr/>
        <p:txBody>
          <a:bodyPr/>
          <a:lstStyle/>
          <a:p>
            <a:r>
              <a:rPr lang="en-US" altLang="en-US"/>
              <a:t>In Sum…</a:t>
            </a:r>
          </a:p>
        </p:txBody>
      </p:sp>
      <p:sp>
        <p:nvSpPr>
          <p:cNvPr id="62466" name="Content Placeholder 2">
            <a:extLst>
              <a:ext uri="{FF2B5EF4-FFF2-40B4-BE49-F238E27FC236}">
                <a16:creationId xmlns:a16="http://schemas.microsoft.com/office/drawing/2014/main" id="{8B17ABED-A6E1-A745-8DF3-06438643ECB7}"/>
              </a:ext>
            </a:extLst>
          </p:cNvPr>
          <p:cNvSpPr>
            <a:spLocks noGrp="1"/>
          </p:cNvSpPr>
          <p:nvPr>
            <p:ph idx="1"/>
          </p:nvPr>
        </p:nvSpPr>
        <p:spPr>
          <a:xfrm>
            <a:off x="471603" y="2060466"/>
            <a:ext cx="8229600" cy="4457700"/>
          </a:xfrm>
        </p:spPr>
        <p:txBody>
          <a:bodyPr/>
          <a:lstStyle/>
          <a:p>
            <a:r>
              <a:rPr lang="en-US" altLang="en-US" dirty="0"/>
              <a:t>Primary care has a unique role to play in the healthcare system, and engages in unique ways with patients</a:t>
            </a:r>
          </a:p>
          <a:p>
            <a:r>
              <a:rPr lang="en-US" altLang="en-US" dirty="0"/>
              <a:t>The role of behavior in health is ubiquitous, and primary care needs help addressing the behavior change needs of patients</a:t>
            </a:r>
          </a:p>
          <a:p>
            <a:r>
              <a:rPr lang="en-US" altLang="en-US" dirty="0"/>
              <a:t>Primary care is transitioning to team-based care (the ”Patient-Centered Medical Home”) to meet the goals of the Quintuple Aim</a:t>
            </a:r>
          </a:p>
          <a:p>
            <a:r>
              <a:rPr lang="en-US" altLang="en-US" dirty="0"/>
              <a:t>Different approaches have been used to integrate behavioral health providers into primary care teams</a:t>
            </a:r>
          </a:p>
        </p:txBody>
      </p:sp>
      <p:sp>
        <p:nvSpPr>
          <p:cNvPr id="62468" name="Slide Number Placeholder 4">
            <a:extLst>
              <a:ext uri="{FF2B5EF4-FFF2-40B4-BE49-F238E27FC236}">
                <a16:creationId xmlns:a16="http://schemas.microsoft.com/office/drawing/2014/main" id="{85C80C9B-0B77-BE43-9EEA-E17EB2A77ACA}"/>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73BBD513-2E36-AC46-878C-EE6A5EBF453D}" type="slidenum">
              <a:rPr lang="en-US" altLang="en-US" sz="1400">
                <a:solidFill>
                  <a:srgbClr val="898989"/>
                </a:solidFill>
              </a:rPr>
              <a:pPr>
                <a:spcBef>
                  <a:spcPct val="0"/>
                </a:spcBef>
                <a:buFontTx/>
                <a:buNone/>
              </a:pPr>
              <a:t>41</a:t>
            </a:fld>
            <a:endParaRPr lang="en-US" altLang="en-US" sz="1400">
              <a:solidFill>
                <a:srgbClr val="89898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54A4-846D-2F49-A7C8-ECE93F90CCFC}"/>
              </a:ext>
            </a:extLst>
          </p:cNvPr>
          <p:cNvSpPr>
            <a:spLocks noGrp="1"/>
          </p:cNvSpPr>
          <p:nvPr>
            <p:ph type="title"/>
          </p:nvPr>
        </p:nvSpPr>
        <p:spPr>
          <a:xfrm>
            <a:off x="641831" y="3179878"/>
            <a:ext cx="7524003" cy="970450"/>
          </a:xfrm>
        </p:spPr>
        <p:txBody>
          <a:bodyPr/>
          <a:lstStyle/>
          <a:p>
            <a:r>
              <a:rPr lang="en-US" dirty="0"/>
              <a:t>The PCBH model</a:t>
            </a:r>
          </a:p>
        </p:txBody>
      </p:sp>
    </p:spTree>
    <p:extLst>
      <p:ext uri="{BB962C8B-B14F-4D97-AF65-F5344CB8AC3E}">
        <p14:creationId xmlns:p14="http://schemas.microsoft.com/office/powerpoint/2010/main" val="3966501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338636" y="1734857"/>
            <a:ext cx="2824112" cy="3388287"/>
          </a:xfrm>
        </p:spPr>
        <p:txBody>
          <a:bodyPr anchor="ctr">
            <a:normAutofit/>
          </a:bodyPr>
          <a:lstStyle/>
          <a:p>
            <a:r>
              <a:rPr lang="en-US" dirty="0"/>
              <a:t>The </a:t>
            </a:r>
            <a:r>
              <a:rPr lang="en-US" i="1" dirty="0"/>
              <a:t>How</a:t>
            </a:r>
            <a:r>
              <a:rPr lang="en-US" dirty="0"/>
              <a:t>?</a:t>
            </a:r>
            <a:br>
              <a:rPr lang="en-US" dirty="0"/>
            </a:br>
            <a:r>
              <a:rPr lang="en-US"/>
              <a:t>The PCBH Model</a:t>
            </a:r>
          </a:p>
        </p:txBody>
      </p:sp>
      <p:sp>
        <p:nvSpPr>
          <p:cNvPr id="3" name="Content Placeholder 2"/>
          <p:cNvSpPr>
            <a:spLocks noGrp="1"/>
          </p:cNvSpPr>
          <p:nvPr>
            <p:ph idx="1"/>
          </p:nvPr>
        </p:nvSpPr>
        <p:spPr>
          <a:xfrm>
            <a:off x="4506051" y="978993"/>
            <a:ext cx="4023913" cy="4900014"/>
          </a:xfrm>
          <a:effectLst/>
        </p:spPr>
        <p:txBody>
          <a:bodyPr>
            <a:normAutofit/>
          </a:bodyPr>
          <a:lstStyle/>
          <a:p>
            <a:pPr>
              <a:lnSpc>
                <a:spcPct val="90000"/>
              </a:lnSpc>
            </a:pPr>
            <a:r>
              <a:rPr lang="en-US">
                <a:latin typeface="Calibri"/>
                <a:cs typeface="Calibri"/>
              </a:rPr>
              <a:t>Why focus on improving primary care broadly?</a:t>
            </a:r>
          </a:p>
          <a:p>
            <a:pPr lvl="1">
              <a:lnSpc>
                <a:spcPct val="90000"/>
              </a:lnSpc>
            </a:pPr>
            <a:r>
              <a:rPr lang="en-US">
                <a:latin typeface="Calibri"/>
                <a:cs typeface="Calibri"/>
              </a:rPr>
              <a:t>Primary care has high value if done well</a:t>
            </a:r>
          </a:p>
          <a:p>
            <a:pPr lvl="2">
              <a:lnSpc>
                <a:spcPct val="90000"/>
              </a:lnSpc>
            </a:pPr>
            <a:r>
              <a:rPr lang="en-US">
                <a:latin typeface="Calibri"/>
                <a:cs typeface="Calibri"/>
              </a:rPr>
              <a:t>Better health outcomes</a:t>
            </a:r>
          </a:p>
          <a:p>
            <a:pPr lvl="2">
              <a:lnSpc>
                <a:spcPct val="90000"/>
              </a:lnSpc>
            </a:pPr>
            <a:r>
              <a:rPr lang="en-US">
                <a:latin typeface="Calibri"/>
                <a:cs typeface="Calibri"/>
              </a:rPr>
              <a:t>Fewer healthcare disparities</a:t>
            </a:r>
          </a:p>
          <a:p>
            <a:pPr lvl="2">
              <a:lnSpc>
                <a:spcPct val="90000"/>
              </a:lnSpc>
            </a:pPr>
            <a:r>
              <a:rPr lang="en-US">
                <a:latin typeface="Calibri"/>
                <a:cs typeface="Calibri"/>
              </a:rPr>
              <a:t>Lower healthcare costs</a:t>
            </a:r>
          </a:p>
          <a:p>
            <a:pPr lvl="1">
              <a:lnSpc>
                <a:spcPct val="90000"/>
              </a:lnSpc>
            </a:pPr>
            <a:r>
              <a:rPr lang="en-US">
                <a:latin typeface="Calibri"/>
                <a:cs typeface="Calibri"/>
              </a:rPr>
              <a:t>But</a:t>
            </a:r>
            <a:r>
              <a:rPr lang="mr-IN">
                <a:latin typeface="Calibri"/>
                <a:cs typeface="Calibri"/>
              </a:rPr>
              <a:t>…</a:t>
            </a:r>
            <a:r>
              <a:rPr lang="en-US">
                <a:latin typeface="Calibri"/>
                <a:cs typeface="Calibri"/>
              </a:rPr>
              <a:t>behavioral issues of patients hinder primary care</a:t>
            </a:r>
          </a:p>
          <a:p>
            <a:pPr lvl="2">
              <a:lnSpc>
                <a:spcPct val="90000"/>
              </a:lnSpc>
            </a:pPr>
            <a:r>
              <a:rPr lang="en-US">
                <a:latin typeface="Calibri"/>
                <a:cs typeface="Calibri"/>
              </a:rPr>
              <a:t>Longer visits</a:t>
            </a:r>
          </a:p>
          <a:p>
            <a:pPr lvl="2">
              <a:lnSpc>
                <a:spcPct val="90000"/>
              </a:lnSpc>
            </a:pPr>
            <a:r>
              <a:rPr lang="en-US">
                <a:latin typeface="Calibri"/>
                <a:cs typeface="Calibri"/>
              </a:rPr>
              <a:t>High stress</a:t>
            </a:r>
          </a:p>
          <a:p>
            <a:pPr lvl="2">
              <a:lnSpc>
                <a:spcPct val="90000"/>
              </a:lnSpc>
            </a:pPr>
            <a:r>
              <a:rPr lang="en-US">
                <a:latin typeface="Calibri"/>
                <a:cs typeface="Calibri"/>
              </a:rPr>
              <a:t>This negatively affects care for all </a:t>
            </a:r>
          </a:p>
          <a:p>
            <a:pPr marL="0" indent="0">
              <a:lnSpc>
                <a:spcPct val="90000"/>
              </a:lnSpc>
              <a:buNone/>
            </a:pPr>
            <a:r>
              <a:rPr lang="en-US" i="1">
                <a:latin typeface="Calibri"/>
                <a:cs typeface="Calibri"/>
              </a:rPr>
              <a:t>Thus, improving management of behavioral issues in primary care is key to helping primary care realize it</a:t>
            </a:r>
            <a:r>
              <a:rPr lang="mr-IN" i="1">
                <a:latin typeface="Calibri"/>
                <a:cs typeface="Calibri"/>
              </a:rPr>
              <a:t>’</a:t>
            </a:r>
            <a:r>
              <a:rPr lang="en-US" i="1">
                <a:latin typeface="Calibri"/>
                <a:cs typeface="Calibri"/>
              </a:rPr>
              <a:t>s potential </a:t>
            </a:r>
            <a:r>
              <a:rPr lang="mr-IN" i="1">
                <a:latin typeface="Calibri"/>
                <a:cs typeface="Calibri"/>
              </a:rPr>
              <a:t>–</a:t>
            </a:r>
            <a:r>
              <a:rPr lang="en-US" i="1">
                <a:latin typeface="Calibri"/>
                <a:cs typeface="Calibri"/>
              </a:rPr>
              <a:t> for all</a:t>
            </a:r>
          </a:p>
        </p:txBody>
      </p:sp>
    </p:spTree>
    <p:extLst>
      <p:ext uri="{BB962C8B-B14F-4D97-AF65-F5344CB8AC3E}">
        <p14:creationId xmlns:p14="http://schemas.microsoft.com/office/powerpoint/2010/main" val="4155331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81315" y="1687286"/>
            <a:ext cx="2452097" cy="3978017"/>
          </a:xfrm>
        </p:spPr>
        <p:txBody>
          <a:bodyPr anchor="t">
            <a:normAutofit/>
          </a:bodyPr>
          <a:lstStyle/>
          <a:p>
            <a:r>
              <a:rPr lang="en-US" sz="3800"/>
              <a:t>The </a:t>
            </a:r>
            <a:r>
              <a:rPr lang="en-US" sz="3800" i="1"/>
              <a:t>How</a:t>
            </a:r>
            <a:r>
              <a:rPr lang="en-US" sz="3800"/>
              <a:t>?</a:t>
            </a:r>
            <a:br>
              <a:rPr lang="en-US" sz="3800"/>
            </a:br>
            <a:r>
              <a:rPr lang="en-US" sz="3800"/>
              <a:t>The PCBH Model</a:t>
            </a:r>
          </a:p>
        </p:txBody>
      </p:sp>
      <p:graphicFrame>
        <p:nvGraphicFramePr>
          <p:cNvPr id="5" name="Content Placeholder 2">
            <a:extLst>
              <a:ext uri="{FF2B5EF4-FFF2-40B4-BE49-F238E27FC236}">
                <a16:creationId xmlns:a16="http://schemas.microsoft.com/office/drawing/2014/main" id="{5D76EDEA-DAD3-457B-85C6-C10559CBDC2F}"/>
              </a:ext>
            </a:extLst>
          </p:cNvPr>
          <p:cNvGraphicFramePr>
            <a:graphicFrameLocks noGrp="1"/>
          </p:cNvGraphicFramePr>
          <p:nvPr>
            <p:ph idx="1"/>
            <p:extLst>
              <p:ext uri="{D42A27DB-BD31-4B8C-83A1-F6EECF244321}">
                <p14:modId xmlns:p14="http://schemas.microsoft.com/office/powerpoint/2010/main" val="3920839122"/>
              </p:ext>
            </p:extLst>
          </p:nvPr>
        </p:nvGraphicFramePr>
        <p:xfrm>
          <a:off x="4131615" y="965200"/>
          <a:ext cx="4296258"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6291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1679-8B42-E146-8A44-3EAD8283AA28}"/>
              </a:ext>
            </a:extLst>
          </p:cNvPr>
          <p:cNvSpPr>
            <a:spLocks noGrp="1"/>
          </p:cNvSpPr>
          <p:nvPr>
            <p:ph type="title"/>
          </p:nvPr>
        </p:nvSpPr>
        <p:spPr>
          <a:xfrm>
            <a:off x="809998" y="3429000"/>
            <a:ext cx="7524003" cy="970450"/>
          </a:xfrm>
        </p:spPr>
        <p:txBody>
          <a:bodyPr/>
          <a:lstStyle/>
          <a:p>
            <a:r>
              <a:rPr lang="en-US" dirty="0"/>
              <a:t>Question:  What is GATHER and what does it stand for?</a:t>
            </a:r>
          </a:p>
        </p:txBody>
      </p:sp>
    </p:spTree>
    <p:extLst>
      <p:ext uri="{BB962C8B-B14F-4D97-AF65-F5344CB8AC3E}">
        <p14:creationId xmlns:p14="http://schemas.microsoft.com/office/powerpoint/2010/main" val="1361545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81315" y="1687286"/>
            <a:ext cx="2452097" cy="3978017"/>
          </a:xfrm>
        </p:spPr>
        <p:txBody>
          <a:bodyPr anchor="t">
            <a:normAutofit/>
          </a:bodyPr>
          <a:lstStyle/>
          <a:p>
            <a:r>
              <a:rPr lang="en-US" sz="3800"/>
              <a:t>The </a:t>
            </a:r>
            <a:r>
              <a:rPr lang="en-US" sz="3800" i="1"/>
              <a:t>How</a:t>
            </a:r>
            <a:r>
              <a:rPr lang="en-US" sz="3800"/>
              <a:t>?</a:t>
            </a:r>
            <a:br>
              <a:rPr lang="en-US" sz="3800"/>
            </a:br>
            <a:r>
              <a:rPr lang="en-US" sz="3800"/>
              <a:t>The PCBH Model</a:t>
            </a:r>
          </a:p>
        </p:txBody>
      </p:sp>
      <p:graphicFrame>
        <p:nvGraphicFramePr>
          <p:cNvPr id="5" name="Content Placeholder 2">
            <a:extLst>
              <a:ext uri="{FF2B5EF4-FFF2-40B4-BE49-F238E27FC236}">
                <a16:creationId xmlns:a16="http://schemas.microsoft.com/office/drawing/2014/main" id="{46498697-B1EC-4BBF-9228-0133F432E0DC}"/>
              </a:ext>
            </a:extLst>
          </p:cNvPr>
          <p:cNvGraphicFramePr>
            <a:graphicFrameLocks noGrp="1"/>
          </p:cNvGraphicFramePr>
          <p:nvPr>
            <p:ph idx="1"/>
            <p:extLst>
              <p:ext uri="{D42A27DB-BD31-4B8C-83A1-F6EECF244321}">
                <p14:modId xmlns:p14="http://schemas.microsoft.com/office/powerpoint/2010/main" val="2007165934"/>
              </p:ext>
            </p:extLst>
          </p:nvPr>
        </p:nvGraphicFramePr>
        <p:xfrm>
          <a:off x="4131615" y="965200"/>
          <a:ext cx="4296258"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876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7036-C77D-CD49-8BCF-20203D4547DB}"/>
              </a:ext>
            </a:extLst>
          </p:cNvPr>
          <p:cNvSpPr>
            <a:spLocks noGrp="1"/>
          </p:cNvSpPr>
          <p:nvPr>
            <p:ph type="title"/>
          </p:nvPr>
        </p:nvSpPr>
        <p:spPr>
          <a:xfrm>
            <a:off x="809998" y="4080075"/>
            <a:ext cx="7524003" cy="970450"/>
          </a:xfrm>
        </p:spPr>
        <p:txBody>
          <a:bodyPr/>
          <a:lstStyle/>
          <a:p>
            <a:r>
              <a:rPr lang="en-US" dirty="0"/>
              <a:t>Question:  What are the differences between a ”consultant” and a “therapist”?</a:t>
            </a:r>
          </a:p>
        </p:txBody>
      </p:sp>
    </p:spTree>
    <p:extLst>
      <p:ext uri="{BB962C8B-B14F-4D97-AF65-F5344CB8AC3E}">
        <p14:creationId xmlns:p14="http://schemas.microsoft.com/office/powerpoint/2010/main" val="2374741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9098"/>
            <a:ext cx="8534400" cy="1066800"/>
          </a:xfrm>
        </p:spPr>
        <p:txBody>
          <a:bodyPr>
            <a:normAutofit fontScale="90000"/>
          </a:bodyPr>
          <a:lstStyle/>
          <a:p>
            <a:pPr algn="l"/>
            <a:r>
              <a:rPr lang="en-US" sz="3600" dirty="0"/>
              <a:t>The Behavioral Health Consultant (BHC)</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3696915"/>
              </p:ext>
            </p:extLst>
          </p:nvPr>
        </p:nvGraphicFramePr>
        <p:xfrm>
          <a:off x="533400" y="1915632"/>
          <a:ext cx="8229600" cy="458327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391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Times New Roman" charset="0"/>
                          <a:ea typeface="MS PGothic" charset="0"/>
                          <a:cs typeface="Times New Roman" charset="0"/>
                        </a:rPr>
                        <a:t> </a:t>
                      </a:r>
                      <a:endParaRPr kumimoji="0" lang="en-US" sz="2000" b="1" i="0" u="none" strike="noStrike" cap="none" normalizeH="0" baseline="0" dirty="0">
                        <a:ln>
                          <a:noFill/>
                        </a:ln>
                        <a:solidFill>
                          <a:srgbClr val="FFFFFF"/>
                        </a:solidFill>
                        <a:effectLst/>
                        <a:latin typeface="Times New Roman" charset="0"/>
                        <a:ea typeface="MS PGothic"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Times New Roman" charset="0"/>
                          <a:ea typeface="MS PGothic" charset="0"/>
                          <a:cs typeface="Times New Roman" charset="0"/>
                        </a:rPr>
                        <a:t>Dimension</a:t>
                      </a:r>
                      <a:endParaRPr kumimoji="0" lang="en-US" sz="2000" b="1" i="0" u="none" strike="noStrike" cap="none" normalizeH="0" baseline="0" dirty="0">
                        <a:ln>
                          <a:noFill/>
                        </a:ln>
                        <a:solidFill>
                          <a:srgbClr val="FFFFFF"/>
                        </a:solidFill>
                        <a:effectLst/>
                        <a:latin typeface="Times New Roman" charset="0"/>
                        <a:ea typeface="MS PGothic"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Times New Roman" charset="0"/>
                          <a:ea typeface="MS PGothic" charset="0"/>
                          <a:cs typeface="Times New Roman" charset="0"/>
                        </a:rPr>
                        <a:t> </a:t>
                      </a:r>
                      <a:endParaRPr kumimoji="0" lang="en-US" sz="2000" b="1" i="0" u="none" strike="noStrike" cap="none" normalizeH="0" baseline="0" dirty="0">
                        <a:ln>
                          <a:noFill/>
                        </a:ln>
                        <a:solidFill>
                          <a:srgbClr val="FFFFFF"/>
                        </a:solidFill>
                        <a:effectLst/>
                        <a:latin typeface="Times New Roman" charset="0"/>
                        <a:ea typeface="MS PGothic"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Times New Roman" charset="0"/>
                          <a:ea typeface="MS PGothic" charset="0"/>
                          <a:cs typeface="Times New Roman" charset="0"/>
                        </a:rPr>
                        <a:t> </a:t>
                      </a:r>
                      <a:endParaRPr kumimoji="0" lang="en-US" sz="2000" b="1" i="0" u="none" strike="noStrike" cap="none" normalizeH="0" baseline="0" dirty="0">
                        <a:ln>
                          <a:noFill/>
                        </a:ln>
                        <a:solidFill>
                          <a:srgbClr val="FFFFFF"/>
                        </a:solidFill>
                        <a:effectLst/>
                        <a:latin typeface="Times New Roman" charset="0"/>
                        <a:ea typeface="MS PGothic"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Times New Roman" charset="0"/>
                          <a:ea typeface="MS PGothic" charset="0"/>
                          <a:cs typeface="Times New Roman" charset="0"/>
                        </a:rPr>
                        <a:t>BHC</a:t>
                      </a:r>
                      <a:endParaRPr kumimoji="0" lang="en-US" sz="2000" b="1" i="0" u="none" strike="noStrike" cap="none" normalizeH="0" baseline="0" dirty="0">
                        <a:ln>
                          <a:noFill/>
                        </a:ln>
                        <a:solidFill>
                          <a:srgbClr val="FFFFFF"/>
                        </a:solidFill>
                        <a:effectLst/>
                        <a:latin typeface="Times New Roman" charset="0"/>
                        <a:ea typeface="MS PGothic"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Times New Roman" charset="0"/>
                          <a:ea typeface="MS PGothic" charset="0"/>
                          <a:cs typeface="Times New Roman" charset="0"/>
                        </a:rPr>
                        <a:t> </a:t>
                      </a:r>
                      <a:endParaRPr kumimoji="0" lang="en-US" sz="2000" b="1" i="0" u="none" strike="noStrike" cap="none" normalizeH="0" baseline="0" dirty="0">
                        <a:ln>
                          <a:noFill/>
                        </a:ln>
                        <a:solidFill>
                          <a:srgbClr val="FFFFFF"/>
                        </a:solidFill>
                        <a:effectLst/>
                        <a:latin typeface="Times New Roman" charset="0"/>
                        <a:ea typeface="MS PGothic"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Times New Roman" charset="0"/>
                          <a:ea typeface="MS PGothic" charset="0"/>
                          <a:cs typeface="Times New Roman" charset="0"/>
                        </a:rPr>
                        <a:t>Therapist</a:t>
                      </a:r>
                      <a:endParaRPr kumimoji="0" lang="en-US" sz="2000" b="1" i="0" u="none" strike="noStrike" cap="none" normalizeH="0" baseline="0" dirty="0">
                        <a:ln>
                          <a:noFill/>
                        </a:ln>
                        <a:solidFill>
                          <a:srgbClr val="FFFFFF"/>
                        </a:solidFill>
                        <a:effectLst/>
                        <a:latin typeface="Times New Roman" charset="0"/>
                        <a:ea typeface="MS PGothic"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13270">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Primary consumer</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PCP</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Patient/Client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13270">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Care context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Team-based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Autonomous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13270">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Accessibility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On-demand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Scheduled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13270">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Ownership of care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PCP</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Therapist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13270">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Referral generation</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Results-based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Independent of outcome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413270">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Productivity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High</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Low</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413270">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Problem scope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Wide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Narrow/Specialized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751280">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Termination of care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000000"/>
                        </a:solidFill>
                        <a:effectLst/>
                        <a:latin typeface="Times New Roman"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Patient progressing </a:t>
                      </a:r>
                      <a:r>
                        <a:rPr kumimoji="0" lang="en-US" sz="2000" b="0" i="0" u="none" strike="noStrike" cap="none" normalizeH="0" baseline="0" dirty="0" err="1">
                          <a:ln>
                            <a:noFill/>
                          </a:ln>
                          <a:solidFill>
                            <a:srgbClr val="000000"/>
                          </a:solidFill>
                          <a:effectLst/>
                          <a:latin typeface="Times New Roman" charset="0"/>
                          <a:ea typeface="MS PGothic" charset="0"/>
                          <a:cs typeface="Times New Roman" charset="0"/>
                        </a:rPr>
                        <a:t>twd</a:t>
                      </a: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 goals, has plan</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Times New Roman" charset="0"/>
                          <a:ea typeface="MS PGothic" charset="0"/>
                          <a:cs typeface="Times New Roman" charset="0"/>
                        </a:rPr>
                        <a:t>Patient has met goals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56496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C36215-DC54-4861-9468-3978446ADB8A}"/>
              </a:ext>
            </a:extLst>
          </p:cNvPr>
          <p:cNvPicPr>
            <a:picLocks noChangeAspect="1"/>
          </p:cNvPicPr>
          <p:nvPr/>
        </p:nvPicPr>
        <p:blipFill rotWithShape="1">
          <a:blip r:embed="rId3"/>
          <a:srcRect l="27333" r="1" b="1"/>
          <a:stretch/>
        </p:blipFill>
        <p:spPr>
          <a:xfrm>
            <a:off x="20" y="10"/>
            <a:ext cx="9143980" cy="6857990"/>
          </a:xfrm>
          <a:prstGeom prst="rect">
            <a:avLst/>
          </a:prstGeom>
        </p:spPr>
      </p:pic>
      <p:sp>
        <p:nvSpPr>
          <p:cNvPr id="2" name="Rectangle 1"/>
          <p:cNvSpPr/>
          <p:nvPr/>
        </p:nvSpPr>
        <p:spPr>
          <a:xfrm>
            <a:off x="3622638" y="3531612"/>
            <a:ext cx="5004628" cy="1414311"/>
          </a:xfrm>
          <a:prstGeom prst="rect">
            <a:avLst/>
          </a:prstGeom>
        </p:spPr>
        <p:txBody>
          <a:bodyPr vert="horz" lIns="91440" tIns="45720" rIns="91440" bIns="45720" rtlCol="0" anchor="b" anchorCtr="1">
            <a:normAutofit/>
          </a:bodyPr>
          <a:lstStyle/>
          <a:p>
            <a:pPr lvl="0" algn="r" eaLnBrk="1" hangingPunct="1">
              <a:spcAft>
                <a:spcPts val="600"/>
              </a:spcAft>
            </a:pPr>
            <a:r>
              <a:rPr lang="en-US" sz="4200" b="1" spc="200">
                <a:ln w="3175" cmpd="sng">
                  <a:noFill/>
                </a:ln>
                <a:latin typeface="+mj-lt"/>
                <a:ea typeface="+mj-ea"/>
                <a:cs typeface="+mj-cs"/>
              </a:rPr>
              <a:t>PCBH Model Nuts and Bolts</a:t>
            </a:r>
          </a:p>
        </p:txBody>
      </p:sp>
    </p:spTree>
    <p:extLst>
      <p:ext uri="{BB962C8B-B14F-4D97-AF65-F5344CB8AC3E}">
        <p14:creationId xmlns:p14="http://schemas.microsoft.com/office/powerpoint/2010/main" val="410416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6D84-BCA6-4043-9447-D7267388366F}"/>
              </a:ext>
            </a:extLst>
          </p:cNvPr>
          <p:cNvSpPr>
            <a:spLocks noGrp="1"/>
          </p:cNvSpPr>
          <p:nvPr>
            <p:ph type="title"/>
          </p:nvPr>
        </p:nvSpPr>
        <p:spPr>
          <a:xfrm>
            <a:off x="809998" y="888623"/>
            <a:ext cx="7524003" cy="970450"/>
          </a:xfrm>
        </p:spPr>
        <p:txBody>
          <a:bodyPr/>
          <a:lstStyle/>
          <a:p>
            <a:r>
              <a:rPr lang="en-US" sz="3200" dirty="0"/>
              <a:t>Help me provide supervision…</a:t>
            </a:r>
            <a:br>
              <a:rPr lang="en-US" sz="3200" dirty="0"/>
            </a:br>
            <a:r>
              <a:rPr lang="en-US" sz="3200" dirty="0"/>
              <a:t>		we’ll come back to these later for your advice</a:t>
            </a:r>
          </a:p>
        </p:txBody>
      </p:sp>
      <p:sp>
        <p:nvSpPr>
          <p:cNvPr id="3" name="Content Placeholder 2">
            <a:extLst>
              <a:ext uri="{FF2B5EF4-FFF2-40B4-BE49-F238E27FC236}">
                <a16:creationId xmlns:a16="http://schemas.microsoft.com/office/drawing/2014/main" id="{EFE693C7-6DCE-9240-8F16-39ED1E22365C}"/>
              </a:ext>
            </a:extLst>
          </p:cNvPr>
          <p:cNvSpPr>
            <a:spLocks noGrp="1"/>
          </p:cNvSpPr>
          <p:nvPr>
            <p:ph idx="1"/>
          </p:nvPr>
        </p:nvSpPr>
        <p:spPr>
          <a:xfrm>
            <a:off x="330388" y="2445488"/>
            <a:ext cx="8272211" cy="3678865"/>
          </a:xfrm>
        </p:spPr>
        <p:txBody>
          <a:bodyPr>
            <a:normAutofit lnSpcReduction="10000"/>
          </a:bodyPr>
          <a:lstStyle/>
          <a:p>
            <a:pPr marL="0" indent="0" algn="ctr">
              <a:buNone/>
            </a:pPr>
            <a:r>
              <a:rPr lang="en-US" u="sng" dirty="0"/>
              <a:t>BREAKOUT GROUP #2</a:t>
            </a:r>
            <a:endParaRPr lang="en-US" dirty="0"/>
          </a:p>
          <a:p>
            <a:pPr>
              <a:buFont typeface="+mj-lt"/>
              <a:buAutoNum type="arabicPeriod" startAt="6"/>
            </a:pPr>
            <a:r>
              <a:rPr lang="en-US" dirty="0"/>
              <a:t>“I mostly do breathing or a handout during the first visit, then we’ll get into more complex stuff at follow-up.”</a:t>
            </a:r>
          </a:p>
          <a:p>
            <a:pPr>
              <a:buFont typeface="+mj-lt"/>
              <a:buAutoNum type="arabicPeriod" startAt="6"/>
            </a:pPr>
            <a:r>
              <a:rPr lang="en-US" dirty="0"/>
              <a:t>“My PCPs interrupt me for handoffs, but I wish they wouldn’t; it’s so bad for building rapport with my patients.”</a:t>
            </a:r>
          </a:p>
          <a:p>
            <a:pPr>
              <a:buFont typeface="+mj-lt"/>
              <a:buAutoNum type="arabicPeriod" startAt="6"/>
            </a:pPr>
            <a:r>
              <a:rPr lang="en-US" dirty="0"/>
              <a:t>“My new patient reported a lot of relationship problems, so I recommended couples therapy at a nearby agency.”</a:t>
            </a:r>
          </a:p>
          <a:p>
            <a:pPr>
              <a:buFont typeface="+mj-lt"/>
              <a:buAutoNum type="arabicPeriod" startAt="6"/>
            </a:pPr>
            <a:r>
              <a:rPr lang="en-US" dirty="0"/>
              <a:t>“We’re doing education with our PCPs about what kinds of referrals are (in)appropriate for a BHC.”</a:t>
            </a:r>
          </a:p>
          <a:p>
            <a:pPr>
              <a:buFont typeface="+mj-lt"/>
              <a:buAutoNum type="arabicPeriod" startAt="6"/>
            </a:pPr>
            <a:r>
              <a:rPr lang="en-US" dirty="0"/>
              <a:t>“I got a warm handoff, but the patient only had 10 minutes, so I suggested she come back next week instead.”</a:t>
            </a:r>
          </a:p>
        </p:txBody>
      </p:sp>
    </p:spTree>
    <p:extLst>
      <p:ext uri="{BB962C8B-B14F-4D97-AF65-F5344CB8AC3E}">
        <p14:creationId xmlns:p14="http://schemas.microsoft.com/office/powerpoint/2010/main" val="1363844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3">
            <a:extLst>
              <a:ext uri="{837473B0-CC2E-450A-ABE3-18F120FF3D39}">
                <a1611:picAttrSrcUrl xmlns:a1611="http://schemas.microsoft.com/office/drawing/2016/11/main" xmlns="" r:id="rId4"/>
              </a:ext>
            </a:extLst>
          </a:blip>
          <a:srcRect t="9091" r="9091"/>
          <a:stretch/>
        </p:blipFill>
        <p:spPr>
          <a:xfrm>
            <a:off x="20" y="10"/>
            <a:ext cx="9143980" cy="6857990"/>
          </a:xfrm>
          <a:prstGeom prst="rect">
            <a:avLst/>
          </a:prstGeom>
        </p:spPr>
      </p:pic>
      <p:sp>
        <p:nvSpPr>
          <p:cNvPr id="2" name="Title 1"/>
          <p:cNvSpPr>
            <a:spLocks noGrp="1"/>
          </p:cNvSpPr>
          <p:nvPr>
            <p:ph type="title"/>
          </p:nvPr>
        </p:nvSpPr>
        <p:spPr>
          <a:xfrm>
            <a:off x="514350" y="1634067"/>
            <a:ext cx="3060699" cy="3310468"/>
          </a:xfrm>
        </p:spPr>
        <p:txBody>
          <a:bodyPr vert="horz" lIns="91440" tIns="45720" rIns="91440" bIns="45720" rtlCol="0" anchor="b" anchorCtr="1">
            <a:normAutofit/>
          </a:bodyPr>
          <a:lstStyle/>
          <a:p>
            <a:pPr algn="l"/>
            <a:r>
              <a:rPr lang="en-US" sz="4700">
                <a:solidFill>
                  <a:schemeClr val="bg1"/>
                </a:solidFill>
              </a:rPr>
              <a:t>BHC Location</a:t>
            </a:r>
            <a:br>
              <a:rPr lang="en-US" sz="4700">
                <a:solidFill>
                  <a:schemeClr val="bg1"/>
                </a:solidFill>
              </a:rPr>
            </a:br>
            <a:endParaRPr lang="en-US" sz="4700">
              <a:solidFill>
                <a:schemeClr val="bg1"/>
              </a:solidFill>
            </a:endParaRPr>
          </a:p>
        </p:txBody>
      </p:sp>
    </p:spTree>
    <p:extLst>
      <p:ext uri="{BB962C8B-B14F-4D97-AF65-F5344CB8AC3E}">
        <p14:creationId xmlns:p14="http://schemas.microsoft.com/office/powerpoint/2010/main" val="319007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_3773.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1154" b="16979"/>
          <a:stretch/>
        </p:blipFill>
        <p:spPr>
          <a:xfrm>
            <a:off x="20" y="10"/>
            <a:ext cx="9143980" cy="4242806"/>
          </a:xfrm>
          <a:prstGeom prst="rect">
            <a:avLst/>
          </a:prstGeom>
        </p:spPr>
      </p:pic>
      <p:sp>
        <p:nvSpPr>
          <p:cNvPr id="2" name="Title 1"/>
          <p:cNvSpPr>
            <a:spLocks noGrp="1"/>
          </p:cNvSpPr>
          <p:nvPr>
            <p:ph type="title"/>
          </p:nvPr>
        </p:nvSpPr>
        <p:spPr>
          <a:xfrm>
            <a:off x="1371600" y="4216690"/>
            <a:ext cx="6743700" cy="1645759"/>
          </a:xfrm>
        </p:spPr>
        <p:txBody>
          <a:bodyPr vert="horz" lIns="274320" tIns="182880" rIns="274320" bIns="182880" rtlCol="0" anchor="ctr" anchorCtr="1">
            <a:normAutofit/>
          </a:bodyPr>
          <a:lstStyle/>
          <a:p>
            <a:r>
              <a:rPr lang="en-US" sz="3800" dirty="0"/>
              <a:t>Location Option #1 (Optimal)</a:t>
            </a:r>
          </a:p>
        </p:txBody>
      </p:sp>
      <p:sp>
        <p:nvSpPr>
          <p:cNvPr id="4" name="Text Placeholder 3"/>
          <p:cNvSpPr>
            <a:spLocks noGrp="1"/>
          </p:cNvSpPr>
          <p:nvPr>
            <p:ph type="body" sz="half" idx="2"/>
          </p:nvPr>
        </p:nvSpPr>
        <p:spPr>
          <a:xfrm>
            <a:off x="2021395" y="5746919"/>
            <a:ext cx="5101209" cy="760155"/>
          </a:xfrm>
        </p:spPr>
        <p:txBody>
          <a:bodyPr vert="horz" lIns="91440" tIns="45720" rIns="91440" bIns="45720" rtlCol="0">
            <a:normAutofit/>
          </a:bodyPr>
          <a:lstStyle/>
          <a:p>
            <a:r>
              <a:rPr lang="en-US" sz="2000" dirty="0">
                <a:solidFill>
                  <a:schemeClr val="tx1">
                    <a:lumMod val="75000"/>
                    <a:lumOff val="25000"/>
                  </a:schemeClr>
                </a:solidFill>
              </a:rPr>
              <a:t>Shared Exam Room + Separate Workstation</a:t>
            </a:r>
          </a:p>
        </p:txBody>
      </p:sp>
    </p:spTree>
    <p:extLst>
      <p:ext uri="{BB962C8B-B14F-4D97-AF65-F5344CB8AC3E}">
        <p14:creationId xmlns:p14="http://schemas.microsoft.com/office/powerpoint/2010/main" val="144263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IMG_7963.JPG"/>
          <p:cNvPicPr>
            <a:picLocks noChangeAspect="1"/>
          </p:cNvPicPr>
          <p:nvPr/>
        </p:nvPicPr>
        <p:blipFill rotWithShape="1">
          <a:blip r:embed="rId3">
            <a:extLst>
              <a:ext uri="{28A0092B-C50C-407E-A947-70E740481C1C}">
                <a14:useLocalDpi xmlns:a14="http://schemas.microsoft.com/office/drawing/2010/main" val="0"/>
              </a:ext>
            </a:extLst>
          </a:blip>
          <a:srcRect r="2" b="14681"/>
          <a:stretch/>
        </p:blipFill>
        <p:spPr bwMode="auto">
          <a:xfrm>
            <a:off x="817323" y="969264"/>
            <a:ext cx="7687818" cy="491947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877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_2617.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3830" b="4304"/>
          <a:stretch/>
        </p:blipFill>
        <p:spPr>
          <a:xfrm>
            <a:off x="20" y="10"/>
            <a:ext cx="9143980" cy="4242806"/>
          </a:xfrm>
          <a:prstGeom prst="rect">
            <a:avLst/>
          </a:prstGeom>
        </p:spPr>
      </p:pic>
      <p:sp>
        <p:nvSpPr>
          <p:cNvPr id="2" name="Title 1"/>
          <p:cNvSpPr>
            <a:spLocks noGrp="1"/>
          </p:cNvSpPr>
          <p:nvPr>
            <p:ph type="title"/>
          </p:nvPr>
        </p:nvSpPr>
        <p:spPr>
          <a:xfrm>
            <a:off x="1200149" y="4216690"/>
            <a:ext cx="6743700" cy="1645759"/>
          </a:xfrm>
        </p:spPr>
        <p:txBody>
          <a:bodyPr vert="horz" lIns="274320" tIns="182880" rIns="274320" bIns="182880" rtlCol="0" anchor="ctr" anchorCtr="1">
            <a:normAutofit/>
          </a:bodyPr>
          <a:lstStyle/>
          <a:p>
            <a:r>
              <a:rPr lang="en-US" sz="3800" dirty="0"/>
              <a:t>Location Option #2</a:t>
            </a:r>
          </a:p>
        </p:txBody>
      </p:sp>
      <p:sp>
        <p:nvSpPr>
          <p:cNvPr id="4" name="Text Placeholder 3"/>
          <p:cNvSpPr>
            <a:spLocks noGrp="1"/>
          </p:cNvSpPr>
          <p:nvPr>
            <p:ph type="body" sz="half" idx="2"/>
          </p:nvPr>
        </p:nvSpPr>
        <p:spPr>
          <a:xfrm>
            <a:off x="2021395" y="5371138"/>
            <a:ext cx="5101209" cy="760155"/>
          </a:xfrm>
        </p:spPr>
        <p:txBody>
          <a:bodyPr vert="horz" lIns="91440" tIns="45720" rIns="91440" bIns="45720" rtlCol="0">
            <a:normAutofit/>
          </a:bodyPr>
          <a:lstStyle/>
          <a:p>
            <a:r>
              <a:rPr lang="en-US" sz="2000" dirty="0">
                <a:solidFill>
                  <a:schemeClr val="tx1">
                    <a:lumMod val="75000"/>
                    <a:lumOff val="25000"/>
                  </a:schemeClr>
                </a:solidFill>
              </a:rPr>
              <a:t>Dedicated Exam Room</a:t>
            </a:r>
          </a:p>
        </p:txBody>
      </p:sp>
    </p:spTree>
    <p:extLst>
      <p:ext uri="{BB962C8B-B14F-4D97-AF65-F5344CB8AC3E}">
        <p14:creationId xmlns:p14="http://schemas.microsoft.com/office/powerpoint/2010/main" val="1399715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rd BHC Location.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42769" b="22431"/>
          <a:stretch/>
        </p:blipFill>
        <p:spPr>
          <a:xfrm>
            <a:off x="20" y="10"/>
            <a:ext cx="9143980" cy="4242806"/>
          </a:xfrm>
          <a:prstGeom prst="rect">
            <a:avLst/>
          </a:prstGeom>
        </p:spPr>
      </p:pic>
      <p:sp>
        <p:nvSpPr>
          <p:cNvPr id="2" name="Title 1"/>
          <p:cNvSpPr>
            <a:spLocks noGrp="1"/>
          </p:cNvSpPr>
          <p:nvPr>
            <p:ph type="title"/>
          </p:nvPr>
        </p:nvSpPr>
        <p:spPr>
          <a:xfrm>
            <a:off x="1066800" y="4092393"/>
            <a:ext cx="6743700" cy="1645759"/>
          </a:xfrm>
        </p:spPr>
        <p:txBody>
          <a:bodyPr vert="horz" lIns="274320" tIns="182880" rIns="274320" bIns="182880" rtlCol="0" anchor="ctr" anchorCtr="1">
            <a:normAutofit/>
          </a:bodyPr>
          <a:lstStyle/>
          <a:p>
            <a:r>
              <a:rPr lang="en-US" sz="3800" dirty="0"/>
              <a:t>Location</a:t>
            </a:r>
            <a:br>
              <a:rPr lang="en-US" sz="3800" dirty="0"/>
            </a:br>
            <a:r>
              <a:rPr lang="en-US" sz="3800" dirty="0"/>
              <a:t> Option #3</a:t>
            </a:r>
          </a:p>
        </p:txBody>
      </p:sp>
      <p:sp>
        <p:nvSpPr>
          <p:cNvPr id="4" name="Text Placeholder 3"/>
          <p:cNvSpPr>
            <a:spLocks noGrp="1"/>
          </p:cNvSpPr>
          <p:nvPr>
            <p:ph type="body" sz="half" idx="2"/>
          </p:nvPr>
        </p:nvSpPr>
        <p:spPr>
          <a:xfrm>
            <a:off x="2021395" y="5371138"/>
            <a:ext cx="5101209" cy="760155"/>
          </a:xfrm>
        </p:spPr>
        <p:txBody>
          <a:bodyPr vert="horz" lIns="91440" tIns="45720" rIns="91440" bIns="45720" rtlCol="0">
            <a:normAutofit/>
          </a:bodyPr>
          <a:lstStyle/>
          <a:p>
            <a:r>
              <a:rPr lang="en-US" sz="2000">
                <a:solidFill>
                  <a:schemeClr val="tx1">
                    <a:lumMod val="75000"/>
                    <a:lumOff val="25000"/>
                  </a:schemeClr>
                </a:solidFill>
              </a:rPr>
              <a:t>Dedicated Office Space</a:t>
            </a:r>
          </a:p>
        </p:txBody>
      </p:sp>
    </p:spTree>
    <p:extLst>
      <p:ext uri="{BB962C8B-B14F-4D97-AF65-F5344CB8AC3E}">
        <p14:creationId xmlns:p14="http://schemas.microsoft.com/office/powerpoint/2010/main" val="66573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descr="IMG_7968.JPG"/>
          <p:cNvPicPr>
            <a:picLocks noChangeAspect="1"/>
          </p:cNvPicPr>
          <p:nvPr/>
        </p:nvPicPr>
        <p:blipFill rotWithShape="1">
          <a:blip r:embed="rId3">
            <a:extLst>
              <a:ext uri="{28A0092B-C50C-407E-A947-70E740481C1C}">
                <a14:useLocalDpi xmlns:a14="http://schemas.microsoft.com/office/drawing/2010/main" val="0"/>
              </a:ext>
            </a:extLst>
          </a:blip>
          <a:srcRect t="997" r="2" b="13684"/>
          <a:stretch/>
        </p:blipFill>
        <p:spPr bwMode="auto">
          <a:xfrm>
            <a:off x="728091" y="969264"/>
            <a:ext cx="7687818" cy="491947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127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5" name="Rectangle 9">
            <a:extLst>
              <a:ext uri="{FF2B5EF4-FFF2-40B4-BE49-F238E27FC236}">
                <a16:creationId xmlns:a16="http://schemas.microsoft.com/office/drawing/2014/main" id="{F611655D-86DD-44E5-9999-B2135809D2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11443580-A880-4C5F-9EB1-FC254EC650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extBox 2"/>
          <p:cNvSpPr txBox="1"/>
          <p:nvPr/>
        </p:nvSpPr>
        <p:spPr>
          <a:xfrm>
            <a:off x="338635" y="5151992"/>
            <a:ext cx="8197865" cy="673446"/>
          </a:xfrm>
          <a:prstGeom prst="rect">
            <a:avLst/>
          </a:prstGeom>
          <a:effectLst/>
        </p:spPr>
        <p:txBody>
          <a:bodyPr vert="horz" lIns="91440" tIns="45720" rIns="91440" bIns="45720" rtlCol="0" anchor="b" anchorCtr="1">
            <a:normAutofit/>
          </a:bodyPr>
          <a:lstStyle/>
          <a:p>
            <a:pPr>
              <a:spcBef>
                <a:spcPct val="0"/>
              </a:spcBef>
              <a:spcAft>
                <a:spcPts val="600"/>
              </a:spcAft>
            </a:pPr>
            <a:r>
              <a:rPr lang="en-US" sz="2800" b="1" spc="200">
                <a:ln w="3175" cmpd="sng">
                  <a:noFill/>
                </a:ln>
                <a:solidFill>
                  <a:srgbClr val="FFFFFF"/>
                </a:solidFill>
                <a:latin typeface="+mj-lt"/>
                <a:ea typeface="+mj-ea"/>
                <a:cs typeface="+mj-cs"/>
              </a:rPr>
              <a:t>Warm-Handoff Video</a:t>
            </a:r>
          </a:p>
        </p:txBody>
      </p:sp>
      <p:pic>
        <p:nvPicPr>
          <p:cNvPr id="2" name="Warm handoff.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635" y="447675"/>
            <a:ext cx="7243860" cy="407467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6677759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6224" y="1380068"/>
            <a:ext cx="4541042" cy="2616199"/>
          </a:xfrm>
          <a:prstGeom prst="rect">
            <a:avLst/>
          </a:prstGeom>
        </p:spPr>
        <p:txBody>
          <a:bodyPr vert="horz" lIns="91440" tIns="45720" rIns="91440" bIns="45720" rtlCol="0" anchor="b">
            <a:normAutofit lnSpcReduction="10000"/>
          </a:bodyPr>
          <a:lstStyle/>
          <a:p>
            <a:pPr lvl="0" algn="r" eaLnBrk="1" hangingPunct="1">
              <a:spcAft>
                <a:spcPts val="600"/>
              </a:spcAft>
            </a:pPr>
            <a:r>
              <a:rPr lang="en-US" sz="6000" b="1" spc="-100">
                <a:ln w="3175" cmpd="sng">
                  <a:noFill/>
                </a:ln>
                <a:latin typeface="+mj-lt"/>
                <a:ea typeface="+mj-ea"/>
                <a:cs typeface="+mj-cs"/>
              </a:rPr>
              <a:t>Day in the Life of a BHC</a:t>
            </a:r>
          </a:p>
        </p:txBody>
      </p:sp>
      <p:pic>
        <p:nvPicPr>
          <p:cNvPr id="27" name="Picture 3">
            <a:extLst>
              <a:ext uri="{FF2B5EF4-FFF2-40B4-BE49-F238E27FC236}">
                <a16:creationId xmlns:a16="http://schemas.microsoft.com/office/drawing/2014/main" id="{10C52D08-527C-47B9-90F8-04C774C36145}"/>
              </a:ext>
            </a:extLst>
          </p:cNvPr>
          <p:cNvPicPr>
            <a:picLocks noChangeAspect="1"/>
          </p:cNvPicPr>
          <p:nvPr/>
        </p:nvPicPr>
        <p:blipFill rotWithShape="1">
          <a:blip r:embed="rId3"/>
          <a:srcRect l="42129" r="23761" b="1"/>
          <a:stretch/>
        </p:blipFill>
        <p:spPr>
          <a:xfrm>
            <a:off x="20" y="10"/>
            <a:ext cx="4086205"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2367316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F1495-ABF1-C14F-8A4D-760236B69676}"/>
              </a:ext>
            </a:extLst>
          </p:cNvPr>
          <p:cNvSpPr>
            <a:spLocks noGrp="1"/>
          </p:cNvSpPr>
          <p:nvPr>
            <p:ph type="title"/>
          </p:nvPr>
        </p:nvSpPr>
        <p:spPr>
          <a:xfrm>
            <a:off x="1113234" y="548014"/>
            <a:ext cx="2109288" cy="1752599"/>
          </a:xfrm>
        </p:spPr>
        <p:txBody>
          <a:bodyPr vert="horz" lIns="91440" tIns="45720" rIns="91440" bIns="45720" rtlCol="0" anchor="ctr">
            <a:normAutofit/>
          </a:bodyPr>
          <a:lstStyle/>
          <a:p>
            <a:r>
              <a:rPr lang="en-US" sz="2800" dirty="0"/>
              <a:t>The BHC’s Template</a:t>
            </a:r>
          </a:p>
        </p:txBody>
      </p:sp>
      <p:sp>
        <p:nvSpPr>
          <p:cNvPr id="5" name="TextBox 4">
            <a:extLst>
              <a:ext uri="{FF2B5EF4-FFF2-40B4-BE49-F238E27FC236}">
                <a16:creationId xmlns:a16="http://schemas.microsoft.com/office/drawing/2014/main" id="{6173E4D7-F2A3-3942-989F-4E0CB03C25CC}"/>
              </a:ext>
            </a:extLst>
          </p:cNvPr>
          <p:cNvSpPr txBox="1"/>
          <p:nvPr/>
        </p:nvSpPr>
        <p:spPr>
          <a:xfrm>
            <a:off x="1113232" y="2666999"/>
            <a:ext cx="2109290" cy="3124201"/>
          </a:xfrm>
          <a:prstGeom prst="rect">
            <a:avLst/>
          </a:prstGeom>
        </p:spPr>
        <p:txBody>
          <a:bodyPr vert="horz" lIns="91440" tIns="45720" rIns="91440" bIns="45720" rtlCol="0" anchor="ctr">
            <a:normAutofit lnSpcReduction="10000"/>
          </a:bodyPr>
          <a:lstStyle/>
          <a:p>
            <a:pPr eaLnBrk="1" hangingPunct="1">
              <a:spcBef>
                <a:spcPct val="20000"/>
              </a:spcBef>
              <a:spcAft>
                <a:spcPts val="600"/>
              </a:spcAft>
              <a:buClr>
                <a:schemeClr val="accent1">
                  <a:lumMod val="75000"/>
                </a:schemeClr>
              </a:buClr>
              <a:buSzPct val="145000"/>
              <a:buFont typeface="Arial"/>
              <a:buChar char="•"/>
            </a:pPr>
            <a:r>
              <a:rPr lang="en-US" sz="1600" i="1" dirty="0">
                <a:latin typeface="+mn-lt"/>
              </a:rPr>
              <a:t>* Note the proportion of FTR vs 24HR slots varies based on many factors such as BHC experience level</a:t>
            </a:r>
          </a:p>
          <a:p>
            <a:pPr eaLnBrk="1" hangingPunct="1">
              <a:spcBef>
                <a:spcPct val="20000"/>
              </a:spcBef>
              <a:spcAft>
                <a:spcPts val="600"/>
              </a:spcAft>
              <a:buClr>
                <a:schemeClr val="accent1">
                  <a:lumMod val="75000"/>
                </a:schemeClr>
              </a:buClr>
              <a:buSzPct val="145000"/>
              <a:buFont typeface="Arial"/>
              <a:buChar char="•"/>
            </a:pPr>
            <a:r>
              <a:rPr lang="en-US" sz="1600" i="1" dirty="0">
                <a:latin typeface="+mn-lt"/>
              </a:rPr>
              <a:t>* Note also that start/stop times of visits may not match the schedule</a:t>
            </a:r>
          </a:p>
        </p:txBody>
      </p:sp>
      <p:graphicFrame>
        <p:nvGraphicFramePr>
          <p:cNvPr id="4" name="Content Placeholder 3">
            <a:extLst>
              <a:ext uri="{FF2B5EF4-FFF2-40B4-BE49-F238E27FC236}">
                <a16:creationId xmlns:a16="http://schemas.microsoft.com/office/drawing/2014/main" id="{E8CFC7F7-556C-6B40-9BFA-F155D36EA692}"/>
              </a:ext>
            </a:extLst>
          </p:cNvPr>
          <p:cNvGraphicFramePr>
            <a:graphicFrameLocks noGrp="1"/>
          </p:cNvGraphicFramePr>
          <p:nvPr>
            <p:ph idx="1"/>
          </p:nvPr>
        </p:nvGraphicFramePr>
        <p:xfrm>
          <a:off x="3932961" y="1011765"/>
          <a:ext cx="4223900" cy="4546715"/>
        </p:xfrm>
        <a:graphic>
          <a:graphicData uri="http://schemas.openxmlformats.org/drawingml/2006/table">
            <a:tbl>
              <a:tblPr firstRow="1" bandRow="1">
                <a:solidFill>
                  <a:schemeClr val="bg1">
                    <a:lumMod val="95000"/>
                  </a:schemeClr>
                </a:solidFill>
                <a:tableStyleId>{5C22544A-7EE6-4342-B048-85BDC9FD1C3A}</a:tableStyleId>
              </a:tblPr>
              <a:tblGrid>
                <a:gridCol w="1010791">
                  <a:extLst>
                    <a:ext uri="{9D8B030D-6E8A-4147-A177-3AD203B41FA5}">
                      <a16:colId xmlns:a16="http://schemas.microsoft.com/office/drawing/2014/main" val="1847276966"/>
                    </a:ext>
                  </a:extLst>
                </a:gridCol>
                <a:gridCol w="1101159">
                  <a:extLst>
                    <a:ext uri="{9D8B030D-6E8A-4147-A177-3AD203B41FA5}">
                      <a16:colId xmlns:a16="http://schemas.microsoft.com/office/drawing/2014/main" val="1494628095"/>
                    </a:ext>
                  </a:extLst>
                </a:gridCol>
                <a:gridCol w="1010791">
                  <a:extLst>
                    <a:ext uri="{9D8B030D-6E8A-4147-A177-3AD203B41FA5}">
                      <a16:colId xmlns:a16="http://schemas.microsoft.com/office/drawing/2014/main" val="747616710"/>
                    </a:ext>
                  </a:extLst>
                </a:gridCol>
                <a:gridCol w="1101159">
                  <a:extLst>
                    <a:ext uri="{9D8B030D-6E8A-4147-A177-3AD203B41FA5}">
                      <a16:colId xmlns:a16="http://schemas.microsoft.com/office/drawing/2014/main" val="505826611"/>
                    </a:ext>
                  </a:extLst>
                </a:gridCol>
              </a:tblGrid>
              <a:tr h="832523">
                <a:tc>
                  <a:txBody>
                    <a:bodyPr/>
                    <a:lstStyle/>
                    <a:p>
                      <a:r>
                        <a:rPr lang="en-US" sz="1800" b="0" cap="none" spc="0">
                          <a:solidFill>
                            <a:schemeClr val="bg1"/>
                          </a:solidFill>
                        </a:rPr>
                        <a:t>Time</a:t>
                      </a:r>
                    </a:p>
                  </a:txBody>
                  <a:tcPr marL="219320" marR="131592" marT="102887" marB="131592"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1800" b="0" cap="none" spc="0">
                          <a:solidFill>
                            <a:schemeClr val="bg1"/>
                          </a:solidFill>
                        </a:rPr>
                        <a:t>Appt Type*</a:t>
                      </a:r>
                    </a:p>
                  </a:txBody>
                  <a:tcPr marL="219320" marR="131592" marT="102887" marB="131592"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1800" b="0" cap="none" spc="0">
                          <a:solidFill>
                            <a:schemeClr val="bg1"/>
                          </a:solidFill>
                        </a:rPr>
                        <a:t>Time</a:t>
                      </a:r>
                    </a:p>
                  </a:txBody>
                  <a:tcPr marL="219320" marR="131592" marT="102887" marB="131592"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1800" b="0" cap="none" spc="0">
                          <a:solidFill>
                            <a:schemeClr val="bg1"/>
                          </a:solidFill>
                        </a:rPr>
                        <a:t>Appt Type*</a:t>
                      </a:r>
                    </a:p>
                  </a:txBody>
                  <a:tcPr marL="219320" marR="131592" marT="102887" marB="131592"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18972446"/>
                  </a:ext>
                </a:extLst>
              </a:tr>
              <a:tr h="464274">
                <a:tc>
                  <a:txBody>
                    <a:bodyPr/>
                    <a:lstStyle/>
                    <a:p>
                      <a:r>
                        <a:rPr lang="en-US" sz="1300" cap="none" spc="0">
                          <a:solidFill>
                            <a:schemeClr val="tx1"/>
                          </a:solidFill>
                        </a:rPr>
                        <a:t>9:00</a:t>
                      </a:r>
                    </a:p>
                  </a:txBody>
                  <a:tcPr marL="219320" marR="114047" marT="102887" marB="114047">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1:00</a:t>
                      </a:r>
                    </a:p>
                  </a:txBody>
                  <a:tcPr marL="219320" marR="114047" marT="102887" marB="114047">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353041190"/>
                  </a:ext>
                </a:extLst>
              </a:tr>
              <a:tr h="464274">
                <a:tc>
                  <a:txBody>
                    <a:bodyPr/>
                    <a:lstStyle/>
                    <a:p>
                      <a:r>
                        <a:rPr lang="en-US" sz="1300" cap="none" spc="0">
                          <a:solidFill>
                            <a:schemeClr val="tx1"/>
                          </a:solidFill>
                        </a:rPr>
                        <a:t>9:30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1:30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008428144"/>
                  </a:ext>
                </a:extLst>
              </a:tr>
              <a:tr h="464274">
                <a:tc>
                  <a:txBody>
                    <a:bodyPr/>
                    <a:lstStyle/>
                    <a:p>
                      <a:r>
                        <a:rPr lang="en-US" sz="1300" cap="none" spc="0">
                          <a:solidFill>
                            <a:schemeClr val="tx1"/>
                          </a:solidFill>
                        </a:rPr>
                        <a:t>10:00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2:00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689693579"/>
                  </a:ext>
                </a:extLst>
              </a:tr>
              <a:tr h="464274">
                <a:tc>
                  <a:txBody>
                    <a:bodyPr/>
                    <a:lstStyle/>
                    <a:p>
                      <a:r>
                        <a:rPr lang="en-US" sz="1300" cap="none" spc="0">
                          <a:solidFill>
                            <a:schemeClr val="tx1"/>
                          </a:solidFill>
                        </a:rPr>
                        <a:t>10:30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24HR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2:30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24HR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557562448"/>
                  </a:ext>
                </a:extLst>
              </a:tr>
              <a:tr h="464274">
                <a:tc>
                  <a:txBody>
                    <a:bodyPr/>
                    <a:lstStyle/>
                    <a:p>
                      <a:r>
                        <a:rPr lang="en-US" sz="1300" cap="none" spc="0">
                          <a:solidFill>
                            <a:schemeClr val="tx1"/>
                          </a:solidFill>
                        </a:rPr>
                        <a:t>11:00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3:00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609018646"/>
                  </a:ext>
                </a:extLst>
              </a:tr>
              <a:tr h="464274">
                <a:tc>
                  <a:txBody>
                    <a:bodyPr/>
                    <a:lstStyle/>
                    <a:p>
                      <a:r>
                        <a:rPr lang="en-US" sz="1300" cap="none" spc="0">
                          <a:solidFill>
                            <a:schemeClr val="tx1"/>
                          </a:solidFill>
                        </a:rPr>
                        <a:t>11:30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3:30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190273414"/>
                  </a:ext>
                </a:extLst>
              </a:tr>
              <a:tr h="464274">
                <a:tc>
                  <a:txBody>
                    <a:bodyPr/>
                    <a:lstStyle/>
                    <a:p>
                      <a:r>
                        <a:rPr lang="en-US" sz="1300" cap="none" spc="0">
                          <a:solidFill>
                            <a:schemeClr val="tx1"/>
                          </a:solidFill>
                        </a:rPr>
                        <a:t>12:00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Lunch</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4:00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543014415"/>
                  </a:ext>
                </a:extLst>
              </a:tr>
              <a:tr h="464274">
                <a:tc>
                  <a:txBody>
                    <a:bodyPr/>
                    <a:lstStyle/>
                    <a:p>
                      <a:r>
                        <a:rPr lang="en-US" sz="1300" cap="none" spc="0">
                          <a:solidFill>
                            <a:schemeClr val="tx1"/>
                          </a:solidFill>
                        </a:rPr>
                        <a:t>12:30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US" sz="1300" cap="none" spc="0">
                          <a:solidFill>
                            <a:schemeClr val="tx1"/>
                          </a:solidFill>
                        </a:rPr>
                        <a:t>Lunch</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US" sz="1300" cap="none" spc="0">
                          <a:solidFill>
                            <a:schemeClr val="tx1"/>
                          </a:solidFill>
                        </a:rPr>
                        <a:t>4:30</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US" sz="1300" cap="none" spc="0">
                          <a:solidFill>
                            <a:schemeClr val="tx1"/>
                          </a:solidFill>
                        </a:rPr>
                        <a:t>FTR</a:t>
                      </a:r>
                    </a:p>
                  </a:txBody>
                  <a:tcPr marL="219320" marR="114047" marT="102887" marB="114047">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375064836"/>
                  </a:ext>
                </a:extLst>
              </a:tr>
            </a:tbl>
          </a:graphicData>
        </a:graphic>
      </p:graphicFrame>
    </p:spTree>
    <p:extLst>
      <p:ext uri="{BB962C8B-B14F-4D97-AF65-F5344CB8AC3E}">
        <p14:creationId xmlns:p14="http://schemas.microsoft.com/office/powerpoint/2010/main" val="4124461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686418"/>
            <a:ext cx="7886700" cy="850125"/>
          </a:xfrm>
        </p:spPr>
        <p:txBody>
          <a:bodyPr>
            <a:noAutofit/>
          </a:bodyPr>
          <a:lstStyle/>
          <a:p>
            <a:pPr algn="ctr">
              <a:defRPr/>
            </a:pPr>
            <a:r>
              <a:rPr lang="en-US" sz="2700" dirty="0"/>
              <a:t>Sample Clinic Day: What to Look For</a:t>
            </a:r>
          </a:p>
        </p:txBody>
      </p:sp>
      <p:graphicFrame>
        <p:nvGraphicFramePr>
          <p:cNvPr id="57348" name="Content Placeholder 3">
            <a:extLst>
              <a:ext uri="{FF2B5EF4-FFF2-40B4-BE49-F238E27FC236}">
                <a16:creationId xmlns:a16="http://schemas.microsoft.com/office/drawing/2014/main" id="{7B6318E6-D357-4E44-9C6B-0F4DC37ADE6E}"/>
              </a:ext>
            </a:extLst>
          </p:cNvPr>
          <p:cNvGraphicFramePr>
            <a:graphicFrameLocks noGrp="1"/>
          </p:cNvGraphicFramePr>
          <p:nvPr>
            <p:ph idx="1"/>
          </p:nvPr>
        </p:nvGraphicFramePr>
        <p:xfrm>
          <a:off x="628650" y="2228850"/>
          <a:ext cx="7886700" cy="326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A75EA0E-33D1-0BF2-9AB6-3C4B516DF7AB}"/>
              </a:ext>
            </a:extLst>
          </p:cNvPr>
          <p:cNvSpPr txBox="1"/>
          <p:nvPr/>
        </p:nvSpPr>
        <p:spPr>
          <a:xfrm>
            <a:off x="3543300" y="5596842"/>
            <a:ext cx="5147563" cy="307777"/>
          </a:xfrm>
          <a:prstGeom prst="rect">
            <a:avLst/>
          </a:prstGeom>
          <a:noFill/>
        </p:spPr>
        <p:txBody>
          <a:bodyPr wrap="none" rtlCol="0">
            <a:spAutoFit/>
          </a:bodyPr>
          <a:lstStyle/>
          <a:p>
            <a:r>
              <a:rPr lang="en-US" sz="1400" dirty="0"/>
              <a:t>* Note the flexible visit length and start/stop times for visits</a:t>
            </a:r>
          </a:p>
        </p:txBody>
      </p:sp>
    </p:spTree>
    <p:extLst>
      <p:ext uri="{BB962C8B-B14F-4D97-AF65-F5344CB8AC3E}">
        <p14:creationId xmlns:p14="http://schemas.microsoft.com/office/powerpoint/2010/main" val="241774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6D84-BCA6-4043-9447-D7267388366F}"/>
              </a:ext>
            </a:extLst>
          </p:cNvPr>
          <p:cNvSpPr>
            <a:spLocks noGrp="1"/>
          </p:cNvSpPr>
          <p:nvPr>
            <p:ph type="title"/>
          </p:nvPr>
        </p:nvSpPr>
        <p:spPr>
          <a:xfrm>
            <a:off x="809998" y="678415"/>
            <a:ext cx="7524003" cy="970450"/>
          </a:xfrm>
        </p:spPr>
        <p:txBody>
          <a:bodyPr/>
          <a:lstStyle/>
          <a:p>
            <a:r>
              <a:rPr lang="en-US" sz="3200" dirty="0"/>
              <a:t>Help me provide supervision…</a:t>
            </a:r>
            <a:br>
              <a:rPr lang="en-US" sz="3200" dirty="0"/>
            </a:br>
            <a:r>
              <a:rPr lang="en-US" sz="3200" dirty="0"/>
              <a:t>		we’ll come back to these later for your advice</a:t>
            </a:r>
          </a:p>
        </p:txBody>
      </p:sp>
      <p:sp>
        <p:nvSpPr>
          <p:cNvPr id="3" name="Content Placeholder 2">
            <a:extLst>
              <a:ext uri="{FF2B5EF4-FFF2-40B4-BE49-F238E27FC236}">
                <a16:creationId xmlns:a16="http://schemas.microsoft.com/office/drawing/2014/main" id="{EFE693C7-6DCE-9240-8F16-39ED1E22365C}"/>
              </a:ext>
            </a:extLst>
          </p:cNvPr>
          <p:cNvSpPr>
            <a:spLocks noGrp="1"/>
          </p:cNvSpPr>
          <p:nvPr>
            <p:ph idx="1"/>
          </p:nvPr>
        </p:nvSpPr>
        <p:spPr>
          <a:xfrm>
            <a:off x="358482" y="2477072"/>
            <a:ext cx="8272211" cy="3785505"/>
          </a:xfrm>
        </p:spPr>
        <p:txBody>
          <a:bodyPr>
            <a:normAutofit lnSpcReduction="10000"/>
          </a:bodyPr>
          <a:lstStyle/>
          <a:p>
            <a:pPr marL="0" indent="0" algn="ctr">
              <a:buNone/>
            </a:pPr>
            <a:r>
              <a:rPr lang="en-US" u="sng" dirty="0"/>
              <a:t>WHOLE GROUP</a:t>
            </a:r>
          </a:p>
          <a:p>
            <a:pPr marL="0" indent="0" algn="ctr">
              <a:buNone/>
            </a:pPr>
            <a:endParaRPr lang="en-US" sz="600" u="sng" dirty="0"/>
          </a:p>
          <a:p>
            <a:pPr>
              <a:buFont typeface="+mj-lt"/>
              <a:buAutoNum type="arabicPeriod" startAt="11"/>
            </a:pPr>
            <a:r>
              <a:rPr lang="en-US" dirty="0"/>
              <a:t>“I have a hard time terminating with patients who I know have so much ongoing stress.”</a:t>
            </a:r>
          </a:p>
          <a:p>
            <a:pPr>
              <a:buFont typeface="+mj-lt"/>
              <a:buAutoNum type="arabicPeriod" startAt="11"/>
            </a:pPr>
            <a:r>
              <a:rPr lang="en-US" dirty="0"/>
              <a:t>“My patient is super depressed so I promised him that his PCP will get him onto meds that will help.” </a:t>
            </a:r>
          </a:p>
          <a:p>
            <a:pPr>
              <a:buFont typeface="+mj-lt"/>
              <a:buAutoNum type="arabicPeriod" startAt="11"/>
            </a:pPr>
            <a:r>
              <a:rPr lang="en-US" dirty="0"/>
              <a:t>“These provider meetings in primary care are so boring. None of it has anything to do with a BHC’s work.” </a:t>
            </a:r>
          </a:p>
          <a:p>
            <a:pPr>
              <a:buFont typeface="+mj-lt"/>
              <a:buAutoNum type="arabicPeriod" startAt="11"/>
            </a:pPr>
            <a:r>
              <a:rPr lang="en-US" dirty="0"/>
              <a:t>“Our patients can’t access specialty mental health, so parts of our BHCs’ schedules are blocked for therapy.”</a:t>
            </a:r>
          </a:p>
          <a:p>
            <a:pPr>
              <a:buFont typeface="+mj-lt"/>
              <a:buAutoNum type="arabicPeriod" startAt="11"/>
            </a:pPr>
            <a:r>
              <a:rPr lang="en-US" dirty="0"/>
              <a:t>“I give as many interventions as I can in the first visit, in case they don’t show for follow-up.”</a:t>
            </a:r>
          </a:p>
        </p:txBody>
      </p:sp>
    </p:spTree>
    <p:extLst>
      <p:ext uri="{BB962C8B-B14F-4D97-AF65-F5344CB8AC3E}">
        <p14:creationId xmlns:p14="http://schemas.microsoft.com/office/powerpoint/2010/main" val="3701990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275306" y="626528"/>
            <a:ext cx="7886700" cy="850125"/>
          </a:xfrm>
        </p:spPr>
        <p:txBody>
          <a:bodyPr>
            <a:normAutofit/>
          </a:bodyPr>
          <a:lstStyle/>
          <a:p>
            <a:pPr algn="ctr" eaLnBrk="1" hangingPunct="1"/>
            <a:r>
              <a:rPr lang="en-US" sz="3900" dirty="0">
                <a:latin typeface="Calibri"/>
                <a:cs typeface="Calibri"/>
              </a:rPr>
              <a:t>Sample Clinic Day</a:t>
            </a:r>
          </a:p>
        </p:txBody>
      </p:sp>
      <p:graphicFrame>
        <p:nvGraphicFramePr>
          <p:cNvPr id="58374" name="Content Placeholder 2">
            <a:extLst>
              <a:ext uri="{FF2B5EF4-FFF2-40B4-BE49-F238E27FC236}">
                <a16:creationId xmlns:a16="http://schemas.microsoft.com/office/drawing/2014/main" id="{DCAA4066-5B53-4D89-8427-9B5D7D91502B}"/>
              </a:ext>
            </a:extLst>
          </p:cNvPr>
          <p:cNvGraphicFramePr/>
          <p:nvPr>
            <p:extLst>
              <p:ext uri="{D42A27DB-BD31-4B8C-83A1-F6EECF244321}">
                <p14:modId xmlns:p14="http://schemas.microsoft.com/office/powerpoint/2010/main" val="3157014324"/>
              </p:ext>
            </p:extLst>
          </p:nvPr>
        </p:nvGraphicFramePr>
        <p:xfrm>
          <a:off x="628650" y="2542001"/>
          <a:ext cx="7886700" cy="326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2579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23329" y="789367"/>
            <a:ext cx="7886700" cy="850125"/>
          </a:xfrm>
        </p:spPr>
        <p:txBody>
          <a:bodyPr>
            <a:normAutofit/>
          </a:bodyPr>
          <a:lstStyle/>
          <a:p>
            <a:pPr algn="ctr" eaLnBrk="1" hangingPunct="1"/>
            <a:r>
              <a:rPr lang="en-US" sz="3900" dirty="0">
                <a:latin typeface="Calibri"/>
                <a:cs typeface="Calibri"/>
              </a:rPr>
              <a:t>Sample Clinic Day (cont’d)</a:t>
            </a:r>
          </a:p>
        </p:txBody>
      </p:sp>
      <p:graphicFrame>
        <p:nvGraphicFramePr>
          <p:cNvPr id="58378" name="Content Placeholder 2">
            <a:extLst>
              <a:ext uri="{FF2B5EF4-FFF2-40B4-BE49-F238E27FC236}">
                <a16:creationId xmlns:a16="http://schemas.microsoft.com/office/drawing/2014/main" id="{DCAA4066-5B53-4D89-8427-9B5D7D91502B}"/>
              </a:ext>
            </a:extLst>
          </p:cNvPr>
          <p:cNvGraphicFramePr/>
          <p:nvPr>
            <p:extLst>
              <p:ext uri="{D42A27DB-BD31-4B8C-83A1-F6EECF244321}">
                <p14:modId xmlns:p14="http://schemas.microsoft.com/office/powerpoint/2010/main" val="1816034139"/>
              </p:ext>
            </p:extLst>
          </p:nvPr>
        </p:nvGraphicFramePr>
        <p:xfrm>
          <a:off x="628650" y="2485686"/>
          <a:ext cx="7886700" cy="326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9C1A12B-70FF-0C45-B1F7-BE41FD59447D}"/>
              </a:ext>
            </a:extLst>
          </p:cNvPr>
          <p:cNvSpPr txBox="1"/>
          <p:nvPr/>
        </p:nvSpPr>
        <p:spPr>
          <a:xfrm>
            <a:off x="1525565" y="5918321"/>
            <a:ext cx="6295313" cy="507831"/>
          </a:xfrm>
          <a:prstGeom prst="rect">
            <a:avLst/>
          </a:prstGeom>
          <a:noFill/>
        </p:spPr>
        <p:txBody>
          <a:bodyPr wrap="none" rtlCol="0">
            <a:spAutoFit/>
          </a:bodyPr>
          <a:lstStyle/>
          <a:p>
            <a:pPr marL="228600" indent="-228600">
              <a:buFont typeface="Arial" panose="020B0604020202020204" pitchFamily="34" charset="0"/>
              <a:buChar char="•"/>
            </a:pPr>
            <a:r>
              <a:rPr lang="en-US" sz="1350" dirty="0"/>
              <a:t>12:00 Lunch</a:t>
            </a:r>
          </a:p>
          <a:p>
            <a:pPr marL="228600" indent="-228600">
              <a:buFont typeface="Arial" panose="020B0604020202020204" pitchFamily="34" charset="0"/>
              <a:buChar char="•"/>
            </a:pPr>
            <a:r>
              <a:rPr lang="en-US" sz="1350" dirty="0"/>
              <a:t>1:00  Team meeting (15-min talk on pain, 5-min on tobacco cessation)</a:t>
            </a:r>
          </a:p>
        </p:txBody>
      </p:sp>
    </p:spTree>
    <p:extLst>
      <p:ext uri="{BB962C8B-B14F-4D97-AF65-F5344CB8AC3E}">
        <p14:creationId xmlns:p14="http://schemas.microsoft.com/office/powerpoint/2010/main" val="2901263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628650" y="836586"/>
            <a:ext cx="7886700" cy="850270"/>
          </a:xfrm>
        </p:spPr>
        <p:txBody>
          <a:bodyPr>
            <a:normAutofit/>
          </a:bodyPr>
          <a:lstStyle/>
          <a:p>
            <a:pPr eaLnBrk="1" hangingPunct="1"/>
            <a:r>
              <a:rPr lang="en-US" sz="3900" dirty="0">
                <a:latin typeface="Calibri"/>
                <a:cs typeface="Calibri"/>
              </a:rPr>
              <a:t>Sample Clinic Day (cont’</a:t>
            </a:r>
            <a:r>
              <a:rPr lang="en-US" altLang="ja-JP" sz="3900" dirty="0">
                <a:latin typeface="Calibri"/>
                <a:cs typeface="Calibri"/>
              </a:rPr>
              <a:t>d)</a:t>
            </a:r>
            <a:endParaRPr lang="en-US" sz="3900" dirty="0">
              <a:latin typeface="Calibri"/>
              <a:cs typeface="Calibri"/>
            </a:endParaRPr>
          </a:p>
        </p:txBody>
      </p:sp>
      <p:graphicFrame>
        <p:nvGraphicFramePr>
          <p:cNvPr id="62474" name="Content Placeholder 2">
            <a:extLst>
              <a:ext uri="{FF2B5EF4-FFF2-40B4-BE49-F238E27FC236}">
                <a16:creationId xmlns:a16="http://schemas.microsoft.com/office/drawing/2014/main" id="{DDBE4692-2B7D-C032-1F8E-E818977385B5}"/>
              </a:ext>
            </a:extLst>
          </p:cNvPr>
          <p:cNvGraphicFramePr/>
          <p:nvPr>
            <p:extLst>
              <p:ext uri="{D42A27DB-BD31-4B8C-83A1-F6EECF244321}">
                <p14:modId xmlns:p14="http://schemas.microsoft.com/office/powerpoint/2010/main" val="3362978531"/>
              </p:ext>
            </p:extLst>
          </p:nvPr>
        </p:nvGraphicFramePr>
        <p:xfrm>
          <a:off x="628650" y="2314151"/>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8740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397" y="2295304"/>
            <a:ext cx="2130137" cy="2483564"/>
          </a:xfrm>
        </p:spPr>
        <p:txBody>
          <a:bodyPr vert="horz" lIns="68580" tIns="34290" rIns="68580" bIns="34290" rtlCol="0" anchor="b">
            <a:normAutofit/>
          </a:bodyPr>
          <a:lstStyle/>
          <a:p>
            <a:r>
              <a:rPr lang="en-US" sz="2700" spc="-75" dirty="0">
                <a:solidFill>
                  <a:srgbClr val="FFFFFF"/>
                </a:solidFill>
                <a:cs typeface="+mj-cs"/>
              </a:rPr>
              <a:t>Making It Work:</a:t>
            </a:r>
            <a:r>
              <a:rPr lang="en-US" sz="2400" spc="-75" dirty="0">
                <a:solidFill>
                  <a:srgbClr val="FFFFFF"/>
                </a:solidFill>
                <a:cs typeface="+mj-cs"/>
              </a:rPr>
              <a:t/>
            </a:r>
            <a:br>
              <a:rPr lang="en-US" sz="2400" spc="-75" dirty="0">
                <a:solidFill>
                  <a:srgbClr val="FFFFFF"/>
                </a:solidFill>
                <a:cs typeface="+mj-cs"/>
              </a:rPr>
            </a:br>
            <a:r>
              <a:rPr lang="en-US" sz="2400" spc="-75" dirty="0">
                <a:solidFill>
                  <a:srgbClr val="FFFFFF"/>
                </a:solidFill>
                <a:cs typeface="+mj-cs"/>
              </a:rPr>
              <a:t/>
            </a:r>
            <a:br>
              <a:rPr lang="en-US" sz="2400" spc="-75" dirty="0">
                <a:solidFill>
                  <a:srgbClr val="FFFFFF"/>
                </a:solidFill>
                <a:cs typeface="+mj-cs"/>
              </a:rPr>
            </a:br>
            <a:r>
              <a:rPr lang="en-US" sz="2400" i="1" spc="-75" dirty="0">
                <a:solidFill>
                  <a:srgbClr val="FFFFFF"/>
                </a:solidFill>
                <a:cs typeface="+mj-cs"/>
              </a:rPr>
              <a:t>The </a:t>
            </a:r>
            <a:r>
              <a:rPr lang="en-US" sz="2400" i="1" spc="-75" dirty="0">
                <a:solidFill>
                  <a:srgbClr val="FFFFFF"/>
                </a:solidFill>
              </a:rPr>
              <a:t>Sinkhol</a:t>
            </a:r>
            <a:r>
              <a:rPr lang="en-US" sz="2400" i="1" spc="-75" dirty="0">
                <a:solidFill>
                  <a:srgbClr val="FFFFFF"/>
                </a:solidFill>
                <a:cs typeface="+mj-cs"/>
              </a:rPr>
              <a:t>es and The Trampolines</a:t>
            </a:r>
          </a:p>
        </p:txBody>
      </p:sp>
      <p:pic>
        <p:nvPicPr>
          <p:cNvPr id="5" name="Picture 4" descr="A group of kids jumping on a trampoline on a beach&#10;&#10;Description automatically generated with medium confidence">
            <a:extLst>
              <a:ext uri="{FF2B5EF4-FFF2-40B4-BE49-F238E27FC236}">
                <a16:creationId xmlns:a16="http://schemas.microsoft.com/office/drawing/2014/main" id="{96C0983F-C9A2-684E-A4DD-5CF71F0B288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155950" y="1590186"/>
            <a:ext cx="5510653" cy="3678360"/>
          </a:xfrm>
          <a:prstGeom prst="rect">
            <a:avLst/>
          </a:prstGeom>
        </p:spPr>
      </p:pic>
    </p:spTree>
    <p:extLst>
      <p:ext uri="{BB962C8B-B14F-4D97-AF65-F5344CB8AC3E}">
        <p14:creationId xmlns:p14="http://schemas.microsoft.com/office/powerpoint/2010/main" val="1852035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AACB-3698-664A-B778-B69B04A5A072}"/>
              </a:ext>
            </a:extLst>
          </p:cNvPr>
          <p:cNvSpPr>
            <a:spLocks noGrp="1"/>
          </p:cNvSpPr>
          <p:nvPr>
            <p:ph type="title"/>
          </p:nvPr>
        </p:nvSpPr>
        <p:spPr>
          <a:xfrm>
            <a:off x="628650" y="1029358"/>
            <a:ext cx="7886700" cy="677337"/>
          </a:xfrm>
        </p:spPr>
        <p:txBody>
          <a:bodyPr>
            <a:normAutofit fontScale="90000"/>
          </a:bodyPr>
          <a:lstStyle/>
          <a:p>
            <a:r>
              <a:rPr lang="en-US" dirty="0">
                <a:solidFill>
                  <a:srgbClr val="FFFFFF"/>
                </a:solidFill>
              </a:rPr>
              <a:t>Reiter’s Top 10 Sinkholes and Trampolines</a:t>
            </a:r>
          </a:p>
        </p:txBody>
      </p:sp>
      <p:sp>
        <p:nvSpPr>
          <p:cNvPr id="3" name="Content Placeholder 2">
            <a:extLst>
              <a:ext uri="{FF2B5EF4-FFF2-40B4-BE49-F238E27FC236}">
                <a16:creationId xmlns:a16="http://schemas.microsoft.com/office/drawing/2014/main" id="{CDDA08D9-010E-8347-B0CF-99CE5E588585}"/>
              </a:ext>
            </a:extLst>
          </p:cNvPr>
          <p:cNvSpPr>
            <a:spLocks noGrp="1"/>
          </p:cNvSpPr>
          <p:nvPr>
            <p:ph sz="half" idx="1"/>
          </p:nvPr>
        </p:nvSpPr>
        <p:spPr>
          <a:xfrm>
            <a:off x="628650" y="2557009"/>
            <a:ext cx="3823335" cy="2932963"/>
          </a:xfrm>
        </p:spPr>
        <p:txBody>
          <a:bodyPr>
            <a:normAutofit/>
          </a:bodyPr>
          <a:lstStyle/>
          <a:p>
            <a:pPr marL="0" indent="0">
              <a:buNone/>
            </a:pPr>
            <a:r>
              <a:rPr lang="en-US" sz="2400" u="sng" dirty="0">
                <a:solidFill>
                  <a:srgbClr val="FFFFFF"/>
                </a:solidFill>
              </a:rPr>
              <a:t>Sinkholes</a:t>
            </a:r>
          </a:p>
          <a:p>
            <a:pPr>
              <a:buFont typeface="+mj-lt"/>
              <a:buAutoNum type="arabicPeriod"/>
            </a:pPr>
            <a:r>
              <a:rPr lang="en-US" dirty="0">
                <a:solidFill>
                  <a:srgbClr val="FFFFFF"/>
                </a:solidFill>
              </a:rPr>
              <a:t>Isolated location</a:t>
            </a:r>
          </a:p>
          <a:p>
            <a:pPr>
              <a:buFont typeface="+mj-lt"/>
              <a:buAutoNum type="arabicPeriod"/>
            </a:pPr>
            <a:r>
              <a:rPr lang="en-US" dirty="0">
                <a:solidFill>
                  <a:srgbClr val="FFFFFF"/>
                </a:solidFill>
              </a:rPr>
              <a:t>Passive approach</a:t>
            </a:r>
          </a:p>
          <a:p>
            <a:pPr>
              <a:buFont typeface="+mj-lt"/>
              <a:buAutoNum type="arabicPeriod"/>
            </a:pPr>
            <a:r>
              <a:rPr lang="en-US" dirty="0">
                <a:solidFill>
                  <a:srgbClr val="FFFFFF"/>
                </a:solidFill>
              </a:rPr>
              <a:t>Triage and refer</a:t>
            </a:r>
          </a:p>
          <a:p>
            <a:pPr>
              <a:buFont typeface="+mj-lt"/>
              <a:buAutoNum type="arabicPeriod"/>
            </a:pPr>
            <a:r>
              <a:rPr lang="en-US" dirty="0">
                <a:solidFill>
                  <a:srgbClr val="FFFFFF"/>
                </a:solidFill>
              </a:rPr>
              <a:t>Inefficient warm handoffs</a:t>
            </a:r>
          </a:p>
          <a:p>
            <a:pPr>
              <a:buFont typeface="+mj-lt"/>
              <a:buAutoNum type="arabicPeriod"/>
            </a:pPr>
            <a:r>
              <a:rPr lang="en-US" dirty="0">
                <a:solidFill>
                  <a:srgbClr val="FFFFFF"/>
                </a:solidFill>
              </a:rPr>
              <a:t>Meet-and-greets</a:t>
            </a:r>
          </a:p>
        </p:txBody>
      </p:sp>
      <p:sp>
        <p:nvSpPr>
          <p:cNvPr id="4" name="Content Placeholder 3">
            <a:extLst>
              <a:ext uri="{FF2B5EF4-FFF2-40B4-BE49-F238E27FC236}">
                <a16:creationId xmlns:a16="http://schemas.microsoft.com/office/drawing/2014/main" id="{2E9B0254-3572-334D-9B50-37036621BCF7}"/>
              </a:ext>
            </a:extLst>
          </p:cNvPr>
          <p:cNvSpPr>
            <a:spLocks noGrp="1"/>
          </p:cNvSpPr>
          <p:nvPr>
            <p:ph sz="half" idx="2"/>
          </p:nvPr>
        </p:nvSpPr>
        <p:spPr>
          <a:xfrm>
            <a:off x="4692015" y="2557009"/>
            <a:ext cx="3823335" cy="2932964"/>
          </a:xfrm>
        </p:spPr>
        <p:txBody>
          <a:bodyPr>
            <a:normAutofit/>
          </a:bodyPr>
          <a:lstStyle/>
          <a:p>
            <a:pPr marL="0" indent="0">
              <a:buNone/>
            </a:pPr>
            <a:r>
              <a:rPr lang="en-US" sz="2400" u="sng">
                <a:solidFill>
                  <a:srgbClr val="FFFFFF"/>
                </a:solidFill>
              </a:rPr>
              <a:t>Trampolines</a:t>
            </a:r>
          </a:p>
          <a:p>
            <a:pPr>
              <a:buFont typeface="+mj-lt"/>
              <a:buAutoNum type="arabicPeriod"/>
            </a:pPr>
            <a:r>
              <a:rPr lang="en-US">
                <a:solidFill>
                  <a:srgbClr val="FFFFFF"/>
                </a:solidFill>
              </a:rPr>
              <a:t>Be central and visible</a:t>
            </a:r>
          </a:p>
          <a:p>
            <a:pPr>
              <a:buFont typeface="+mj-lt"/>
              <a:buAutoNum type="arabicPeriod"/>
            </a:pPr>
            <a:r>
              <a:rPr lang="en-US">
                <a:solidFill>
                  <a:srgbClr val="FFFFFF"/>
                </a:solidFill>
              </a:rPr>
              <a:t>Do today’s work today</a:t>
            </a:r>
          </a:p>
          <a:p>
            <a:pPr>
              <a:buFont typeface="+mj-lt"/>
              <a:buAutoNum type="arabicPeriod"/>
            </a:pPr>
            <a:r>
              <a:rPr lang="en-US">
                <a:solidFill>
                  <a:srgbClr val="FFFFFF"/>
                </a:solidFill>
              </a:rPr>
              <a:t>Believe in primary care</a:t>
            </a:r>
          </a:p>
          <a:p>
            <a:pPr>
              <a:buFont typeface="+mj-lt"/>
              <a:buAutoNum type="arabicPeriod"/>
            </a:pPr>
            <a:r>
              <a:rPr lang="en-US">
                <a:solidFill>
                  <a:srgbClr val="FFFFFF"/>
                </a:solidFill>
              </a:rPr>
              <a:t>Limit PCP and room time</a:t>
            </a:r>
          </a:p>
          <a:p>
            <a:pPr>
              <a:buFont typeface="+mj-lt"/>
              <a:buAutoNum type="arabicPeriod"/>
            </a:pPr>
            <a:r>
              <a:rPr lang="en-US">
                <a:solidFill>
                  <a:srgbClr val="FFFFFF"/>
                </a:solidFill>
              </a:rPr>
              <a:t>Be flexible with visit length</a:t>
            </a:r>
            <a:endParaRPr lang="en-US" dirty="0">
              <a:solidFill>
                <a:srgbClr val="FFFFFF"/>
              </a:solidFill>
            </a:endParaRPr>
          </a:p>
        </p:txBody>
      </p:sp>
    </p:spTree>
    <p:extLst>
      <p:ext uri="{BB962C8B-B14F-4D97-AF65-F5344CB8AC3E}">
        <p14:creationId xmlns:p14="http://schemas.microsoft.com/office/powerpoint/2010/main" val="31065899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AACB-3698-664A-B778-B69B04A5A072}"/>
              </a:ext>
            </a:extLst>
          </p:cNvPr>
          <p:cNvSpPr>
            <a:spLocks noGrp="1"/>
          </p:cNvSpPr>
          <p:nvPr>
            <p:ph type="title"/>
          </p:nvPr>
        </p:nvSpPr>
        <p:spPr>
          <a:xfrm>
            <a:off x="628650" y="1058336"/>
            <a:ext cx="7886700" cy="619382"/>
          </a:xfrm>
        </p:spPr>
        <p:txBody>
          <a:bodyPr>
            <a:normAutofit fontScale="90000"/>
          </a:bodyPr>
          <a:lstStyle/>
          <a:p>
            <a:r>
              <a:rPr lang="en-US" dirty="0">
                <a:solidFill>
                  <a:srgbClr val="FFFFFF"/>
                </a:solidFill>
              </a:rPr>
              <a:t>Reiter’s Top 10 Sinkholes and Trampolines</a:t>
            </a:r>
          </a:p>
        </p:txBody>
      </p:sp>
      <p:sp>
        <p:nvSpPr>
          <p:cNvPr id="3" name="Content Placeholder 2">
            <a:extLst>
              <a:ext uri="{FF2B5EF4-FFF2-40B4-BE49-F238E27FC236}">
                <a16:creationId xmlns:a16="http://schemas.microsoft.com/office/drawing/2014/main" id="{CDDA08D9-010E-8347-B0CF-99CE5E588585}"/>
              </a:ext>
            </a:extLst>
          </p:cNvPr>
          <p:cNvSpPr>
            <a:spLocks noGrp="1"/>
          </p:cNvSpPr>
          <p:nvPr>
            <p:ph sz="half" idx="1"/>
          </p:nvPr>
        </p:nvSpPr>
        <p:spPr>
          <a:xfrm>
            <a:off x="628650" y="2557010"/>
            <a:ext cx="3943350" cy="2932963"/>
          </a:xfrm>
        </p:spPr>
        <p:txBody>
          <a:bodyPr>
            <a:normAutofit lnSpcReduction="10000"/>
          </a:bodyPr>
          <a:lstStyle/>
          <a:p>
            <a:pPr marL="0" indent="0">
              <a:buNone/>
            </a:pPr>
            <a:r>
              <a:rPr lang="en-US" sz="2400" u="sng" dirty="0">
                <a:solidFill>
                  <a:srgbClr val="FFFFFF"/>
                </a:solidFill>
              </a:rPr>
              <a:t>Sinkholes</a:t>
            </a:r>
          </a:p>
          <a:p>
            <a:pPr>
              <a:buFont typeface="+mj-lt"/>
              <a:buAutoNum type="arabicPeriod" startAt="6"/>
            </a:pPr>
            <a:r>
              <a:rPr lang="en-US" dirty="0">
                <a:solidFill>
                  <a:srgbClr val="FFFFFF"/>
                </a:solidFill>
              </a:rPr>
              <a:t>Over-emphasize BHC interventions</a:t>
            </a:r>
          </a:p>
          <a:p>
            <a:pPr>
              <a:buFont typeface="+mj-lt"/>
              <a:buAutoNum type="arabicPeriod" startAt="6"/>
            </a:pPr>
            <a:r>
              <a:rPr lang="en-US" dirty="0">
                <a:solidFill>
                  <a:srgbClr val="FFFFFF"/>
                </a:solidFill>
              </a:rPr>
              <a:t>Limit problem scope</a:t>
            </a:r>
          </a:p>
          <a:p>
            <a:pPr>
              <a:buFont typeface="+mj-lt"/>
              <a:buAutoNum type="arabicPeriod" startAt="6"/>
            </a:pPr>
            <a:r>
              <a:rPr lang="en-US" dirty="0">
                <a:solidFill>
                  <a:srgbClr val="FFFFFF"/>
                </a:solidFill>
              </a:rPr>
              <a:t>Emphasize time (more=better)</a:t>
            </a:r>
          </a:p>
          <a:p>
            <a:pPr>
              <a:buFont typeface="+mj-lt"/>
              <a:buAutoNum type="arabicPeriod" startAt="6"/>
            </a:pPr>
            <a:r>
              <a:rPr lang="en-US" dirty="0">
                <a:solidFill>
                  <a:srgbClr val="FFFFFF"/>
                </a:solidFill>
              </a:rPr>
              <a:t>Treat “diseases”</a:t>
            </a:r>
          </a:p>
          <a:p>
            <a:pPr>
              <a:buFont typeface="+mj-lt"/>
              <a:buAutoNum type="arabicPeriod" startAt="6"/>
            </a:pPr>
            <a:r>
              <a:rPr lang="en-US" dirty="0">
                <a:solidFill>
                  <a:srgbClr val="FFFFFF"/>
                </a:solidFill>
              </a:rPr>
              <a:t>Have low expectations for BHC (“nicety”)</a:t>
            </a:r>
          </a:p>
        </p:txBody>
      </p:sp>
      <p:sp>
        <p:nvSpPr>
          <p:cNvPr id="4" name="Content Placeholder 3">
            <a:extLst>
              <a:ext uri="{FF2B5EF4-FFF2-40B4-BE49-F238E27FC236}">
                <a16:creationId xmlns:a16="http://schemas.microsoft.com/office/drawing/2014/main" id="{2E9B0254-3572-334D-9B50-37036621BCF7}"/>
              </a:ext>
            </a:extLst>
          </p:cNvPr>
          <p:cNvSpPr>
            <a:spLocks noGrp="1"/>
          </p:cNvSpPr>
          <p:nvPr>
            <p:ph sz="half" idx="2"/>
          </p:nvPr>
        </p:nvSpPr>
        <p:spPr>
          <a:xfrm>
            <a:off x="4692015" y="2557009"/>
            <a:ext cx="3823335" cy="2932964"/>
          </a:xfrm>
        </p:spPr>
        <p:txBody>
          <a:bodyPr>
            <a:normAutofit lnSpcReduction="10000"/>
          </a:bodyPr>
          <a:lstStyle/>
          <a:p>
            <a:pPr marL="0" indent="0">
              <a:buNone/>
            </a:pPr>
            <a:r>
              <a:rPr lang="en-US" sz="2400" u="sng" dirty="0">
                <a:solidFill>
                  <a:srgbClr val="FFFFFF"/>
                </a:solidFill>
              </a:rPr>
              <a:t>Trampolines</a:t>
            </a:r>
          </a:p>
          <a:p>
            <a:pPr>
              <a:buFont typeface="+mj-lt"/>
              <a:buAutoNum type="arabicPeriod" startAt="6"/>
            </a:pPr>
            <a:r>
              <a:rPr lang="en-US" dirty="0">
                <a:solidFill>
                  <a:srgbClr val="FFFFFF"/>
                </a:solidFill>
              </a:rPr>
              <a:t>Emphasize ways to help the PCP/team</a:t>
            </a:r>
          </a:p>
          <a:p>
            <a:pPr>
              <a:buFont typeface="+mj-lt"/>
              <a:buAutoNum type="arabicPeriod" startAt="6"/>
            </a:pPr>
            <a:r>
              <a:rPr lang="en-US" dirty="0">
                <a:solidFill>
                  <a:srgbClr val="FFFFFF"/>
                </a:solidFill>
              </a:rPr>
              <a:t>Be a generalist (learn)</a:t>
            </a:r>
          </a:p>
          <a:p>
            <a:pPr>
              <a:buFont typeface="+mj-lt"/>
              <a:buAutoNum type="arabicPeriod" startAt="6"/>
            </a:pPr>
            <a:r>
              <a:rPr lang="en-US" dirty="0">
                <a:solidFill>
                  <a:srgbClr val="FFFFFF"/>
                </a:solidFill>
              </a:rPr>
              <a:t>Emphasize access</a:t>
            </a:r>
          </a:p>
          <a:p>
            <a:pPr>
              <a:buFont typeface="+mj-lt"/>
              <a:buAutoNum type="arabicPeriod" startAt="6"/>
            </a:pPr>
            <a:r>
              <a:rPr lang="en-US" dirty="0">
                <a:solidFill>
                  <a:srgbClr val="FFFFFF"/>
                </a:solidFill>
              </a:rPr>
              <a:t>Teach skills</a:t>
            </a:r>
          </a:p>
          <a:p>
            <a:pPr>
              <a:buFont typeface="+mj-lt"/>
              <a:buAutoNum type="arabicPeriod" startAt="6"/>
            </a:pPr>
            <a:r>
              <a:rPr lang="en-US" dirty="0">
                <a:solidFill>
                  <a:srgbClr val="FFFFFF"/>
                </a:solidFill>
              </a:rPr>
              <a:t>Have high expectations for BHC (“necessity”)</a:t>
            </a:r>
          </a:p>
        </p:txBody>
      </p:sp>
    </p:spTree>
    <p:extLst>
      <p:ext uri="{BB962C8B-B14F-4D97-AF65-F5344CB8AC3E}">
        <p14:creationId xmlns:p14="http://schemas.microsoft.com/office/powerpoint/2010/main" val="3258224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FFC40-10D2-924F-A910-819082E36F33}"/>
              </a:ext>
            </a:extLst>
          </p:cNvPr>
          <p:cNvSpPr>
            <a:spLocks noGrp="1"/>
          </p:cNvSpPr>
          <p:nvPr>
            <p:ph type="title"/>
          </p:nvPr>
        </p:nvSpPr>
        <p:spPr>
          <a:xfrm>
            <a:off x="594362" y="821265"/>
            <a:ext cx="4745080" cy="5222117"/>
          </a:xfrm>
        </p:spPr>
        <p:txBody>
          <a:bodyPr vert="horz" lIns="91440" tIns="45720" rIns="91440" bIns="45720" rtlCol="0" anchor="ctr">
            <a:normAutofit/>
          </a:bodyPr>
          <a:lstStyle/>
          <a:p>
            <a:r>
              <a:rPr lang="en-US" sz="4700">
                <a:solidFill>
                  <a:srgbClr val="FFFFFF"/>
                </a:solidFill>
              </a:rPr>
              <a:t>Team-based care Strategies</a:t>
            </a:r>
          </a:p>
        </p:txBody>
      </p:sp>
    </p:spTree>
    <p:extLst>
      <p:ext uri="{BB962C8B-B14F-4D97-AF65-F5344CB8AC3E}">
        <p14:creationId xmlns:p14="http://schemas.microsoft.com/office/powerpoint/2010/main" val="4267166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Team-Based Care Rationale</a:t>
            </a:r>
          </a:p>
        </p:txBody>
      </p:sp>
      <p:sp>
        <p:nvSpPr>
          <p:cNvPr id="3" name="Content Placeholder 2"/>
          <p:cNvSpPr>
            <a:spLocks noGrp="1"/>
          </p:cNvSpPr>
          <p:nvPr>
            <p:ph idx="1"/>
          </p:nvPr>
        </p:nvSpPr>
        <p:spPr>
          <a:xfrm>
            <a:off x="809998" y="2292636"/>
            <a:ext cx="7524003" cy="4007955"/>
          </a:xfrm>
        </p:spPr>
        <p:txBody>
          <a:bodyPr>
            <a:normAutofit fontScale="85000" lnSpcReduction="10000"/>
          </a:bodyPr>
          <a:lstStyle/>
          <a:p>
            <a:r>
              <a:rPr lang="en-US" sz="2800" dirty="0"/>
              <a:t>PCPs will always see more patients than BHCs</a:t>
            </a:r>
          </a:p>
          <a:p>
            <a:r>
              <a:rPr lang="en-US" sz="2800" dirty="0"/>
              <a:t>Remember the Quintuple Aim</a:t>
            </a:r>
          </a:p>
          <a:p>
            <a:pPr lvl="1"/>
            <a:r>
              <a:rPr lang="en-US" sz="2400" dirty="0"/>
              <a:t>Improved health outcomes</a:t>
            </a:r>
          </a:p>
          <a:p>
            <a:pPr lvl="1"/>
            <a:r>
              <a:rPr lang="en-US" sz="2400" dirty="0"/>
              <a:t>Improved patient experience</a:t>
            </a:r>
          </a:p>
          <a:p>
            <a:pPr lvl="1"/>
            <a:r>
              <a:rPr lang="en-US" sz="2400" dirty="0"/>
              <a:t>Lower health costs</a:t>
            </a:r>
          </a:p>
          <a:p>
            <a:pPr lvl="1"/>
            <a:r>
              <a:rPr lang="en-US" sz="2400" dirty="0"/>
              <a:t>Improved health equity</a:t>
            </a:r>
          </a:p>
          <a:p>
            <a:pPr lvl="1"/>
            <a:r>
              <a:rPr lang="en-US" sz="2400" u="sng" dirty="0"/>
              <a:t>Improved provider experience</a:t>
            </a:r>
          </a:p>
          <a:p>
            <a:r>
              <a:rPr lang="en-US" sz="2800" dirty="0"/>
              <a:t>Improving the efficiency and effectiveness of the PCP and team will fulfill the Quintuple Aim</a:t>
            </a:r>
          </a:p>
          <a:p>
            <a:pPr lvl="1"/>
            <a:endParaRPr lang="en-US" sz="2400" dirty="0"/>
          </a:p>
        </p:txBody>
      </p:sp>
    </p:spTree>
    <p:extLst>
      <p:ext uri="{BB962C8B-B14F-4D97-AF65-F5344CB8AC3E}">
        <p14:creationId xmlns:p14="http://schemas.microsoft.com/office/powerpoint/2010/main" val="952679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Team-Based Care Targets</a:t>
            </a:r>
          </a:p>
        </p:txBody>
      </p:sp>
      <p:sp>
        <p:nvSpPr>
          <p:cNvPr id="3" name="Content Placeholder 2"/>
          <p:cNvSpPr>
            <a:spLocks noGrp="1"/>
          </p:cNvSpPr>
          <p:nvPr>
            <p:ph idx="1"/>
          </p:nvPr>
        </p:nvSpPr>
        <p:spPr>
          <a:xfrm>
            <a:off x="809997" y="2541264"/>
            <a:ext cx="7524003" cy="3636510"/>
          </a:xfrm>
        </p:spPr>
        <p:txBody>
          <a:bodyPr>
            <a:normAutofit fontScale="55000" lnSpcReduction="20000"/>
          </a:bodyPr>
          <a:lstStyle/>
          <a:p>
            <a:r>
              <a:rPr lang="en-US" sz="2800" dirty="0"/>
              <a:t>Improved PCP access</a:t>
            </a:r>
          </a:p>
          <a:p>
            <a:r>
              <a:rPr lang="en-US" sz="2800" dirty="0"/>
              <a:t>Increased PCP visit time</a:t>
            </a:r>
          </a:p>
          <a:p>
            <a:r>
              <a:rPr lang="en-US" sz="2800" dirty="0"/>
              <a:t>Decreased PCP and team stress</a:t>
            </a:r>
          </a:p>
          <a:p>
            <a:r>
              <a:rPr lang="en-US" sz="2800" dirty="0"/>
              <a:t>Decreased PCP turnover</a:t>
            </a:r>
          </a:p>
          <a:p>
            <a:r>
              <a:rPr lang="en-US" sz="2800" dirty="0"/>
              <a:t>Increased PCP job satisfaction</a:t>
            </a:r>
          </a:p>
          <a:p>
            <a:r>
              <a:rPr lang="en-US" sz="2800" dirty="0"/>
              <a:t>Improved PCP and team confidence for working with behavioral issues</a:t>
            </a:r>
          </a:p>
          <a:p>
            <a:r>
              <a:rPr lang="en-US" sz="2800" dirty="0"/>
              <a:t>Increased PCP and team skill for working with behavioral issues</a:t>
            </a:r>
          </a:p>
          <a:p>
            <a:r>
              <a:rPr lang="en-US" sz="2800" dirty="0"/>
              <a:t>Improved PCP and team perceived support for working with behavioral issues</a:t>
            </a:r>
          </a:p>
          <a:p>
            <a:r>
              <a:rPr lang="en-US" sz="2800" dirty="0"/>
              <a:t>Increased clinic revenue</a:t>
            </a:r>
          </a:p>
          <a:p>
            <a:r>
              <a:rPr lang="en-US" sz="2800" dirty="0"/>
              <a:t>Improved quality metrics for the clinic</a:t>
            </a:r>
          </a:p>
          <a:p>
            <a:r>
              <a:rPr lang="en-US" sz="2800" dirty="0"/>
              <a:t>Improved patient satisfaction</a:t>
            </a:r>
          </a:p>
          <a:p>
            <a:endParaRPr lang="en-US" sz="2800" dirty="0"/>
          </a:p>
        </p:txBody>
      </p:sp>
    </p:spTree>
    <p:extLst>
      <p:ext uri="{BB962C8B-B14F-4D97-AF65-F5344CB8AC3E}">
        <p14:creationId xmlns:p14="http://schemas.microsoft.com/office/powerpoint/2010/main" val="764966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D8DBEBD-0FAF-CF4B-B4FB-7A95E56F360D}"/>
              </a:ext>
            </a:extLst>
          </p:cNvPr>
          <p:cNvSpPr>
            <a:spLocks noGrp="1"/>
          </p:cNvSpPr>
          <p:nvPr>
            <p:ph type="title"/>
          </p:nvPr>
        </p:nvSpPr>
        <p:spPr/>
        <p:txBody>
          <a:bodyPr/>
          <a:lstStyle/>
          <a:p>
            <a:r>
              <a:rPr lang="en-US" altLang="en-US" dirty="0"/>
              <a:t>PCBH Teamwork Example </a:t>
            </a:r>
            <a:r>
              <a:rPr lang="en-US" altLang="en-US" sz="1600" dirty="0"/>
              <a:t>(1/5)</a:t>
            </a:r>
          </a:p>
        </p:txBody>
      </p:sp>
      <p:sp>
        <p:nvSpPr>
          <p:cNvPr id="48131" name="Content Placeholder 2">
            <a:extLst>
              <a:ext uri="{FF2B5EF4-FFF2-40B4-BE49-F238E27FC236}">
                <a16:creationId xmlns:a16="http://schemas.microsoft.com/office/drawing/2014/main" id="{02F2F22D-7FEC-DB4A-A661-50C6E6DBCFD7}"/>
              </a:ext>
            </a:extLst>
          </p:cNvPr>
          <p:cNvSpPr>
            <a:spLocks noGrp="1"/>
          </p:cNvSpPr>
          <p:nvPr>
            <p:ph idx="1"/>
          </p:nvPr>
        </p:nvSpPr>
        <p:spPr>
          <a:xfrm>
            <a:off x="556886" y="2677977"/>
            <a:ext cx="8305800" cy="2103044"/>
          </a:xfrm>
        </p:spPr>
        <p:txBody>
          <a:bodyPr/>
          <a:lstStyle/>
          <a:p>
            <a:pPr marL="0" indent="0">
              <a:buFont typeface="Arial" panose="020B0604020202020204" pitchFamily="34" charset="0"/>
              <a:buNone/>
            </a:pPr>
            <a:r>
              <a:rPr lang="en-US" altLang="en-US" dirty="0"/>
              <a:t>A BHC learned how to provide preventive education (aka “anticipatory guidance”) during well-child checks, then received regular warm handoffs to complete this when PCPs were running behind. This resulted in patients receiving more anticipatory guidance than the PCP typically had time to provide, and allowed the PCP to have more time with other patients. </a:t>
            </a:r>
          </a:p>
        </p:txBody>
      </p:sp>
      <p:sp>
        <p:nvSpPr>
          <p:cNvPr id="48133" name="Slide Number Placeholder 4">
            <a:extLst>
              <a:ext uri="{FF2B5EF4-FFF2-40B4-BE49-F238E27FC236}">
                <a16:creationId xmlns:a16="http://schemas.microsoft.com/office/drawing/2014/main" id="{2DF453C9-71D7-C043-A49F-8850E706EF9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B9F9156D-0101-A04F-A01C-C99DF7083E37}" type="slidenum">
              <a:rPr lang="en-US" altLang="en-US" sz="1400">
                <a:solidFill>
                  <a:srgbClr val="898989"/>
                </a:solidFill>
              </a:rPr>
              <a:pPr>
                <a:spcBef>
                  <a:spcPct val="0"/>
                </a:spcBef>
                <a:buFontTx/>
                <a:buNone/>
              </a:pPr>
              <a:t>69</a:t>
            </a:fld>
            <a:endParaRPr lang="en-US" altLang="en-US" sz="1400">
              <a:solidFill>
                <a:srgbClr val="89898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720D-D584-EC4D-9F42-00AA351134E2}"/>
              </a:ext>
            </a:extLst>
          </p:cNvPr>
          <p:cNvSpPr>
            <a:spLocks noGrp="1"/>
          </p:cNvSpPr>
          <p:nvPr>
            <p:ph type="title"/>
          </p:nvPr>
        </p:nvSpPr>
        <p:spPr/>
        <p:txBody>
          <a:bodyPr/>
          <a:lstStyle/>
          <a:p>
            <a:r>
              <a:rPr lang="en-US" dirty="0"/>
              <a:t>The Why</a:t>
            </a:r>
          </a:p>
        </p:txBody>
      </p:sp>
      <p:sp>
        <p:nvSpPr>
          <p:cNvPr id="3" name="Text Placeholder 2">
            <a:extLst>
              <a:ext uri="{FF2B5EF4-FFF2-40B4-BE49-F238E27FC236}">
                <a16:creationId xmlns:a16="http://schemas.microsoft.com/office/drawing/2014/main" id="{72463698-C707-824A-BFAA-6337D6BC4FA5}"/>
              </a:ext>
            </a:extLst>
          </p:cNvPr>
          <p:cNvSpPr>
            <a:spLocks noGrp="1"/>
          </p:cNvSpPr>
          <p:nvPr>
            <p:ph type="body" idx="1"/>
          </p:nvPr>
        </p:nvSpPr>
        <p:spPr/>
        <p:txBody>
          <a:bodyPr/>
          <a:lstStyle/>
          <a:p>
            <a:r>
              <a:rPr lang="en-US" sz="2800" dirty="0"/>
              <a:t>Rationale for Integrating Behavioral Health Into Primary Care</a:t>
            </a:r>
          </a:p>
        </p:txBody>
      </p:sp>
    </p:spTree>
    <p:extLst>
      <p:ext uri="{BB962C8B-B14F-4D97-AF65-F5344CB8AC3E}">
        <p14:creationId xmlns:p14="http://schemas.microsoft.com/office/powerpoint/2010/main" val="3533628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91EC86E2-2FD2-AF49-AF91-89F0164B320B}"/>
              </a:ext>
            </a:extLst>
          </p:cNvPr>
          <p:cNvSpPr>
            <a:spLocks noGrp="1"/>
          </p:cNvSpPr>
          <p:nvPr>
            <p:ph type="title"/>
          </p:nvPr>
        </p:nvSpPr>
        <p:spPr>
          <a:xfrm>
            <a:off x="304800" y="556686"/>
            <a:ext cx="6781800" cy="1143000"/>
          </a:xfrm>
        </p:spPr>
        <p:txBody>
          <a:bodyPr/>
          <a:lstStyle/>
          <a:p>
            <a:r>
              <a:rPr lang="en-US" altLang="en-US" dirty="0"/>
              <a:t>PCBH Teamwork Example </a:t>
            </a:r>
            <a:r>
              <a:rPr lang="en-US" altLang="en-US" sz="1600" dirty="0"/>
              <a:t>(2/5)</a:t>
            </a:r>
          </a:p>
        </p:txBody>
      </p:sp>
      <p:sp>
        <p:nvSpPr>
          <p:cNvPr id="49155" name="Content Placeholder 2">
            <a:extLst>
              <a:ext uri="{FF2B5EF4-FFF2-40B4-BE49-F238E27FC236}">
                <a16:creationId xmlns:a16="http://schemas.microsoft.com/office/drawing/2014/main" id="{9447D19D-B490-F747-A32E-923EA5B3BFFC}"/>
              </a:ext>
            </a:extLst>
          </p:cNvPr>
          <p:cNvSpPr>
            <a:spLocks noGrp="1"/>
          </p:cNvSpPr>
          <p:nvPr>
            <p:ph idx="1"/>
          </p:nvPr>
        </p:nvSpPr>
        <p:spPr>
          <a:xfrm>
            <a:off x="419100" y="2617940"/>
            <a:ext cx="8305800" cy="2207068"/>
          </a:xfrm>
        </p:spPr>
        <p:txBody>
          <a:bodyPr/>
          <a:lstStyle/>
          <a:p>
            <a:pPr marL="0" indent="0">
              <a:buFont typeface="Arial" panose="020B0604020202020204" pitchFamily="34" charset="0"/>
              <a:buNone/>
            </a:pPr>
            <a:r>
              <a:rPr lang="en-US" altLang="en-US" dirty="0"/>
              <a:t>A PCP was running late to see a man presenting for depression, so her MA (with the PCP’s permission) engaged the BHC to see the patient first while the PCP met with a different patient. The BHC completed a visit and communicated pertinent history, impressions and recommendations to the PCP. The PCP was then able to complete her visit for the patient with depression efficiently to run on time for later patients.</a:t>
            </a:r>
          </a:p>
        </p:txBody>
      </p:sp>
      <p:sp>
        <p:nvSpPr>
          <p:cNvPr id="49157" name="Slide Number Placeholder 4">
            <a:extLst>
              <a:ext uri="{FF2B5EF4-FFF2-40B4-BE49-F238E27FC236}">
                <a16:creationId xmlns:a16="http://schemas.microsoft.com/office/drawing/2014/main" id="{BD857303-6F3C-174E-9F20-EC83DF3437E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9810465D-1257-9E42-AA1E-A97AA8DA571E}" type="slidenum">
              <a:rPr lang="en-US" altLang="en-US" sz="1400">
                <a:solidFill>
                  <a:srgbClr val="898989"/>
                </a:solidFill>
              </a:rPr>
              <a:pPr>
                <a:spcBef>
                  <a:spcPct val="0"/>
                </a:spcBef>
                <a:buFontTx/>
                <a:buNone/>
              </a:pPr>
              <a:t>70</a:t>
            </a:fld>
            <a:endParaRPr lang="en-US" altLang="en-US" sz="1400">
              <a:solidFill>
                <a:srgbClr val="898989"/>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8DEACABF-26CA-8346-8804-6546E4C76579}"/>
              </a:ext>
            </a:extLst>
          </p:cNvPr>
          <p:cNvSpPr>
            <a:spLocks noGrp="1"/>
          </p:cNvSpPr>
          <p:nvPr>
            <p:ph type="title"/>
          </p:nvPr>
        </p:nvSpPr>
        <p:spPr/>
        <p:txBody>
          <a:bodyPr/>
          <a:lstStyle/>
          <a:p>
            <a:r>
              <a:rPr lang="en-US" altLang="en-US" dirty="0"/>
              <a:t>PCBH Teamwork Example </a:t>
            </a:r>
            <a:r>
              <a:rPr lang="en-US" altLang="en-US" sz="1600" dirty="0"/>
              <a:t>(3/5)</a:t>
            </a:r>
          </a:p>
        </p:txBody>
      </p:sp>
      <p:sp>
        <p:nvSpPr>
          <p:cNvPr id="50179" name="Content Placeholder 2">
            <a:extLst>
              <a:ext uri="{FF2B5EF4-FFF2-40B4-BE49-F238E27FC236}">
                <a16:creationId xmlns:a16="http://schemas.microsoft.com/office/drawing/2014/main" id="{C73C3EC1-2F7F-5249-96C9-140659068008}"/>
              </a:ext>
            </a:extLst>
          </p:cNvPr>
          <p:cNvSpPr>
            <a:spLocks noGrp="1"/>
          </p:cNvSpPr>
          <p:nvPr>
            <p:ph idx="1"/>
          </p:nvPr>
        </p:nvSpPr>
        <p:spPr>
          <a:xfrm>
            <a:off x="619516" y="2392470"/>
            <a:ext cx="8305800" cy="3539423"/>
          </a:xfrm>
        </p:spPr>
        <p:txBody>
          <a:bodyPr/>
          <a:lstStyle/>
          <a:p>
            <a:pPr marL="0" indent="0">
              <a:buFont typeface="Arial" panose="020B0604020202020204" pitchFamily="34" charset="0"/>
              <a:buNone/>
            </a:pPr>
            <a:r>
              <a:rPr lang="en-US" altLang="en-US" dirty="0"/>
              <a:t>A patient with PTSD asked his PCP (during a visit for a diabetes check) to complete paperwork to help him get disability for the PTSD. The paperwork involved 8 pages of questions for the provider, who was already running behind on his schedule for the day. The PCP paged the BHC for a warm handoff, the goal being to have the BHC complete the disability paperwork. When the PCP visit was finished, the BHC saw the patient. She completed adequate assessment to enable her to complete the paperwork; then she and the PCP co-signed the paperwork. The patient left satisfied and the PCP was able to save time that they spent with the next patient.</a:t>
            </a:r>
          </a:p>
        </p:txBody>
      </p:sp>
      <p:sp>
        <p:nvSpPr>
          <p:cNvPr id="50181" name="Slide Number Placeholder 4">
            <a:extLst>
              <a:ext uri="{FF2B5EF4-FFF2-40B4-BE49-F238E27FC236}">
                <a16:creationId xmlns:a16="http://schemas.microsoft.com/office/drawing/2014/main" id="{E596861A-0321-7B40-88C3-1C7695AC902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71CA6A5F-66D2-5544-BADD-F63FD80A9575}" type="slidenum">
              <a:rPr lang="en-US" altLang="en-US" sz="1400">
                <a:solidFill>
                  <a:srgbClr val="898989"/>
                </a:solidFill>
              </a:rPr>
              <a:pPr>
                <a:spcBef>
                  <a:spcPct val="0"/>
                </a:spcBef>
                <a:buFontTx/>
                <a:buNone/>
              </a:pPr>
              <a:t>71</a:t>
            </a:fld>
            <a:endParaRPr lang="en-US" altLang="en-US" sz="1400">
              <a:solidFill>
                <a:srgbClr val="898989"/>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08F3E3D4-61DD-634C-AF5B-E39FE45BC3E1}"/>
              </a:ext>
            </a:extLst>
          </p:cNvPr>
          <p:cNvSpPr>
            <a:spLocks noGrp="1"/>
          </p:cNvSpPr>
          <p:nvPr>
            <p:ph type="title"/>
          </p:nvPr>
        </p:nvSpPr>
        <p:spPr/>
        <p:txBody>
          <a:bodyPr/>
          <a:lstStyle/>
          <a:p>
            <a:r>
              <a:rPr lang="en-US" altLang="en-US" dirty="0"/>
              <a:t>PCBH Teamwork Example </a:t>
            </a:r>
            <a:r>
              <a:rPr lang="en-US" altLang="en-US" sz="1600" dirty="0"/>
              <a:t>(4/5)</a:t>
            </a:r>
          </a:p>
        </p:txBody>
      </p:sp>
      <p:sp>
        <p:nvSpPr>
          <p:cNvPr id="51203" name="Content Placeholder 2">
            <a:extLst>
              <a:ext uri="{FF2B5EF4-FFF2-40B4-BE49-F238E27FC236}">
                <a16:creationId xmlns:a16="http://schemas.microsoft.com/office/drawing/2014/main" id="{9841046F-2CA4-9549-94D4-514C1AAE2D4D}"/>
              </a:ext>
            </a:extLst>
          </p:cNvPr>
          <p:cNvSpPr>
            <a:spLocks noGrp="1"/>
          </p:cNvSpPr>
          <p:nvPr>
            <p:ph idx="1"/>
          </p:nvPr>
        </p:nvSpPr>
        <p:spPr>
          <a:xfrm>
            <a:off x="569217" y="2668043"/>
            <a:ext cx="8305800" cy="2429379"/>
          </a:xfrm>
        </p:spPr>
        <p:txBody>
          <a:bodyPr/>
          <a:lstStyle/>
          <a:p>
            <a:pPr marL="0" indent="0">
              <a:buFont typeface="Arial" panose="020B0604020202020204" pitchFamily="34" charset="0"/>
              <a:buNone/>
            </a:pPr>
            <a:r>
              <a:rPr lang="en-US" altLang="en-US" dirty="0"/>
              <a:t>A PCP was called by a teenage patient’s school who wanted to discuss some behavioral concerns the patient was having. The PCP was willing to call but had a very busy day, so she asked the BHC to call instead. The BHC was able to talk with the teacher to hear the concerns, and then worked with schedulers to get the patient back-to-back appointments with the BHC and PCP on the same day. The BHC also sent the school a Vanderbilt screener to complete in advance of the visit.</a:t>
            </a:r>
          </a:p>
        </p:txBody>
      </p:sp>
      <p:sp>
        <p:nvSpPr>
          <p:cNvPr id="51205" name="Slide Number Placeholder 4">
            <a:extLst>
              <a:ext uri="{FF2B5EF4-FFF2-40B4-BE49-F238E27FC236}">
                <a16:creationId xmlns:a16="http://schemas.microsoft.com/office/drawing/2014/main" id="{27C0D53A-5C15-BE42-A0AA-2B9B03A32A2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CF1CB58D-AB2C-8844-AC38-0A8CCDDB2A49}" type="slidenum">
              <a:rPr lang="en-US" altLang="en-US" sz="1400">
                <a:solidFill>
                  <a:srgbClr val="898989"/>
                </a:solidFill>
              </a:rPr>
              <a:pPr>
                <a:spcBef>
                  <a:spcPct val="0"/>
                </a:spcBef>
                <a:buFontTx/>
                <a:buNone/>
              </a:pPr>
              <a:t>72</a:t>
            </a:fld>
            <a:endParaRPr lang="en-US" altLang="en-US" sz="1400">
              <a:solidFill>
                <a:srgbClr val="898989"/>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3BCA4E2F-68D6-7A4C-8FFB-D19F1FEBF1D4}"/>
              </a:ext>
            </a:extLst>
          </p:cNvPr>
          <p:cNvSpPr>
            <a:spLocks noGrp="1"/>
          </p:cNvSpPr>
          <p:nvPr>
            <p:ph type="title"/>
          </p:nvPr>
        </p:nvSpPr>
        <p:spPr/>
        <p:txBody>
          <a:bodyPr/>
          <a:lstStyle/>
          <a:p>
            <a:r>
              <a:rPr lang="en-US" altLang="en-US" dirty="0"/>
              <a:t>PCBH Teamwork Example </a:t>
            </a:r>
            <a:r>
              <a:rPr lang="en-US" altLang="en-US" sz="1600" dirty="0"/>
              <a:t>(5/5)</a:t>
            </a:r>
          </a:p>
        </p:txBody>
      </p:sp>
      <p:sp>
        <p:nvSpPr>
          <p:cNvPr id="54275" name="Content Placeholder 2">
            <a:extLst>
              <a:ext uri="{FF2B5EF4-FFF2-40B4-BE49-F238E27FC236}">
                <a16:creationId xmlns:a16="http://schemas.microsoft.com/office/drawing/2014/main" id="{0B1B01F6-BA5B-C646-8805-C2E8CA04DF47}"/>
              </a:ext>
            </a:extLst>
          </p:cNvPr>
          <p:cNvSpPr>
            <a:spLocks noGrp="1"/>
          </p:cNvSpPr>
          <p:nvPr>
            <p:ph idx="1"/>
          </p:nvPr>
        </p:nvSpPr>
        <p:spPr>
          <a:xfrm>
            <a:off x="543316" y="2620602"/>
            <a:ext cx="8458200" cy="2217794"/>
          </a:xfrm>
        </p:spPr>
        <p:txBody>
          <a:bodyPr/>
          <a:lstStyle/>
          <a:p>
            <a:pPr marL="0" indent="0">
              <a:buFont typeface="Arial" panose="020B0604020202020204" pitchFamily="34" charset="0"/>
              <a:buNone/>
            </a:pPr>
            <a:r>
              <a:rPr lang="en-US" altLang="en-US" dirty="0"/>
              <a:t>A patient presented with a new behavioral concern. The PCP gathered initial history then paused the visit for a warm introduction to the BHC. The PCP then proceeded to his next patient while the BHC conducted a visit with the handoff patient. The BHC then reconnected with the PCP to discuss impressions and a plan, after which the PCP completed the visit with the handoff patient. This process enabled good teamwork and allowed the PCP to remain generally on time for his other patients. </a:t>
            </a:r>
          </a:p>
        </p:txBody>
      </p:sp>
      <p:sp>
        <p:nvSpPr>
          <p:cNvPr id="54277" name="Slide Number Placeholder 4">
            <a:extLst>
              <a:ext uri="{FF2B5EF4-FFF2-40B4-BE49-F238E27FC236}">
                <a16:creationId xmlns:a16="http://schemas.microsoft.com/office/drawing/2014/main" id="{36A088A6-55C1-144B-A4E0-9931FEC925D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08BA73E4-8F98-134C-8EF1-22CE5F7A0E78}" type="slidenum">
              <a:rPr lang="en-US" altLang="en-US" sz="1400">
                <a:solidFill>
                  <a:srgbClr val="898989"/>
                </a:solidFill>
              </a:rPr>
              <a:pPr>
                <a:spcBef>
                  <a:spcPct val="0"/>
                </a:spcBef>
                <a:buFontTx/>
                <a:buNone/>
              </a:pPr>
              <a:t>73</a:t>
            </a:fld>
            <a:endParaRPr lang="en-US" altLang="en-US" sz="1400">
              <a:solidFill>
                <a:srgbClr val="898989"/>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81315" y="1687286"/>
            <a:ext cx="2452097" cy="3978017"/>
          </a:xfrm>
        </p:spPr>
        <p:txBody>
          <a:bodyPr anchor="t">
            <a:normAutofit/>
          </a:bodyPr>
          <a:lstStyle/>
          <a:p>
            <a:r>
              <a:rPr lang="en-US" sz="3600" dirty="0"/>
              <a:t>Most Important</a:t>
            </a:r>
            <a:r>
              <a:rPr lang="mr-IN" sz="3600" dirty="0"/>
              <a:t>…</a:t>
            </a:r>
            <a:r>
              <a:rPr lang="en-US" sz="3600" dirty="0"/>
              <a:t>.Keep the Focus</a:t>
            </a:r>
          </a:p>
        </p:txBody>
      </p:sp>
      <p:graphicFrame>
        <p:nvGraphicFramePr>
          <p:cNvPr id="5" name="Content Placeholder 2">
            <a:extLst>
              <a:ext uri="{FF2B5EF4-FFF2-40B4-BE49-F238E27FC236}">
                <a16:creationId xmlns:a16="http://schemas.microsoft.com/office/drawing/2014/main" id="{395F198E-80A0-4B8C-A4EA-7609C6C80650}"/>
              </a:ext>
            </a:extLst>
          </p:cNvPr>
          <p:cNvGraphicFramePr>
            <a:graphicFrameLocks noGrp="1"/>
          </p:cNvGraphicFramePr>
          <p:nvPr>
            <p:ph idx="1"/>
            <p:extLst>
              <p:ext uri="{D42A27DB-BD31-4B8C-83A1-F6EECF244321}">
                <p14:modId xmlns:p14="http://schemas.microsoft.com/office/powerpoint/2010/main" val="2148559873"/>
              </p:ext>
            </p:extLst>
          </p:nvPr>
        </p:nvGraphicFramePr>
        <p:xfrm>
          <a:off x="4131615" y="965200"/>
          <a:ext cx="4296258"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64178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5B12-B4F7-C346-9BCD-ACB71C117844}"/>
              </a:ext>
            </a:extLst>
          </p:cNvPr>
          <p:cNvSpPr>
            <a:spLocks noGrp="1"/>
          </p:cNvSpPr>
          <p:nvPr>
            <p:ph type="title"/>
          </p:nvPr>
        </p:nvSpPr>
        <p:spPr/>
        <p:txBody>
          <a:bodyPr/>
          <a:lstStyle/>
          <a:p>
            <a:r>
              <a:rPr lang="en-US" dirty="0"/>
              <a:t>Small-Group Discussion</a:t>
            </a:r>
          </a:p>
        </p:txBody>
      </p:sp>
      <p:sp>
        <p:nvSpPr>
          <p:cNvPr id="3" name="Text Placeholder 2">
            <a:extLst>
              <a:ext uri="{FF2B5EF4-FFF2-40B4-BE49-F238E27FC236}">
                <a16:creationId xmlns:a16="http://schemas.microsoft.com/office/drawing/2014/main" id="{9373BDD4-DAB9-CA44-9758-AF2696D949E3}"/>
              </a:ext>
            </a:extLst>
          </p:cNvPr>
          <p:cNvSpPr>
            <a:spLocks noGrp="1"/>
          </p:cNvSpPr>
          <p:nvPr>
            <p:ph type="body" idx="1"/>
          </p:nvPr>
        </p:nvSpPr>
        <p:spPr>
          <a:xfrm>
            <a:off x="477290" y="5417835"/>
            <a:ext cx="8181482" cy="433955"/>
          </a:xfrm>
        </p:spPr>
        <p:txBody>
          <a:bodyPr/>
          <a:lstStyle/>
          <a:p>
            <a:r>
              <a:rPr lang="en-US" dirty="0"/>
              <a:t>Discuss your group’s questions separately then we’ll reconvene</a:t>
            </a:r>
          </a:p>
        </p:txBody>
      </p:sp>
    </p:spTree>
    <p:extLst>
      <p:ext uri="{BB962C8B-B14F-4D97-AF65-F5344CB8AC3E}">
        <p14:creationId xmlns:p14="http://schemas.microsoft.com/office/powerpoint/2010/main" val="39116544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6D84-BCA6-4043-9447-D7267388366F}"/>
              </a:ext>
            </a:extLst>
          </p:cNvPr>
          <p:cNvSpPr>
            <a:spLocks noGrp="1"/>
          </p:cNvSpPr>
          <p:nvPr>
            <p:ph type="title"/>
          </p:nvPr>
        </p:nvSpPr>
        <p:spPr>
          <a:xfrm>
            <a:off x="736022" y="878112"/>
            <a:ext cx="7524003" cy="970450"/>
          </a:xfrm>
        </p:spPr>
        <p:txBody>
          <a:bodyPr/>
          <a:lstStyle/>
          <a:p>
            <a:r>
              <a:rPr lang="en-US" dirty="0"/>
              <a:t>Help me supervise…</a:t>
            </a:r>
            <a:br>
              <a:rPr lang="en-US" dirty="0"/>
            </a:br>
            <a:r>
              <a:rPr lang="en-US" dirty="0"/>
              <a:t>		we’ll come back to these later for your advice</a:t>
            </a:r>
          </a:p>
        </p:txBody>
      </p:sp>
      <p:sp>
        <p:nvSpPr>
          <p:cNvPr id="3" name="Content Placeholder 2">
            <a:extLst>
              <a:ext uri="{FF2B5EF4-FFF2-40B4-BE49-F238E27FC236}">
                <a16:creationId xmlns:a16="http://schemas.microsoft.com/office/drawing/2014/main" id="{EFE693C7-6DCE-9240-8F16-39ED1E22365C}"/>
              </a:ext>
            </a:extLst>
          </p:cNvPr>
          <p:cNvSpPr>
            <a:spLocks noGrp="1"/>
          </p:cNvSpPr>
          <p:nvPr>
            <p:ph idx="1"/>
          </p:nvPr>
        </p:nvSpPr>
        <p:spPr>
          <a:xfrm>
            <a:off x="361917" y="2445488"/>
            <a:ext cx="8272211" cy="3639851"/>
          </a:xfrm>
        </p:spPr>
        <p:txBody>
          <a:bodyPr>
            <a:normAutofit fontScale="92500" lnSpcReduction="10000"/>
          </a:bodyPr>
          <a:lstStyle/>
          <a:p>
            <a:pPr marL="0" indent="0" algn="ctr">
              <a:buNone/>
            </a:pPr>
            <a:r>
              <a:rPr lang="en-US" u="sng" dirty="0"/>
              <a:t>BREAKOUT GROUP #1</a:t>
            </a:r>
          </a:p>
          <a:p>
            <a:pPr marL="0" indent="0" algn="ctr">
              <a:buNone/>
            </a:pPr>
            <a:endParaRPr lang="en-US" sz="600" u="sng" dirty="0"/>
          </a:p>
          <a:p>
            <a:pPr marL="257175" indent="-257175">
              <a:buFont typeface="+mj-lt"/>
              <a:buAutoNum type="arabicPeriod"/>
            </a:pPr>
            <a:r>
              <a:rPr lang="en-US" dirty="0"/>
              <a:t>“This patient is not really appropriate for primary care. He needs specialty mental health.” </a:t>
            </a:r>
          </a:p>
          <a:p>
            <a:pPr marL="257175" indent="-257175">
              <a:buFont typeface="+mj-lt"/>
              <a:buAutoNum type="arabicPeriod"/>
            </a:pPr>
            <a:r>
              <a:rPr lang="en-US" dirty="0"/>
              <a:t>“It’s unethical for me to ask details about his sexual abuse trauma when all I have is 30 minutes.” </a:t>
            </a:r>
          </a:p>
          <a:p>
            <a:pPr marL="257175" indent="-257175">
              <a:buFont typeface="+mj-lt"/>
              <a:buAutoNum type="arabicPeriod"/>
            </a:pPr>
            <a:r>
              <a:rPr lang="en-US" dirty="0"/>
              <a:t>“I don’t have much experience with eating disorders so I don’t see those patients.”</a:t>
            </a:r>
          </a:p>
          <a:p>
            <a:pPr marL="257175" indent="-257175">
              <a:buFont typeface="+mj-lt"/>
              <a:buAutoNum type="arabicPeriod"/>
            </a:pPr>
            <a:r>
              <a:rPr lang="en-US" dirty="0"/>
              <a:t>“I wish the PCPs would stop asking me to help write all these letters for patients, I’m not a case manager!”</a:t>
            </a:r>
          </a:p>
          <a:p>
            <a:pPr marL="257175" indent="-257175">
              <a:buFont typeface="+mj-lt"/>
              <a:buAutoNum type="arabicPeriod"/>
            </a:pPr>
            <a:r>
              <a:rPr lang="en-US" dirty="0"/>
              <a:t>“Our patients can’t access specialty mental health, so parts of our BHCs’ schedules are blocked for therapy.”</a:t>
            </a:r>
          </a:p>
        </p:txBody>
      </p:sp>
    </p:spTree>
    <p:extLst>
      <p:ext uri="{BB962C8B-B14F-4D97-AF65-F5344CB8AC3E}">
        <p14:creationId xmlns:p14="http://schemas.microsoft.com/office/powerpoint/2010/main" val="1955409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6D84-BCA6-4043-9447-D7267388366F}"/>
              </a:ext>
            </a:extLst>
          </p:cNvPr>
          <p:cNvSpPr>
            <a:spLocks noGrp="1"/>
          </p:cNvSpPr>
          <p:nvPr>
            <p:ph type="title"/>
          </p:nvPr>
        </p:nvSpPr>
        <p:spPr>
          <a:xfrm>
            <a:off x="809998" y="888623"/>
            <a:ext cx="7524003" cy="970450"/>
          </a:xfrm>
        </p:spPr>
        <p:txBody>
          <a:bodyPr/>
          <a:lstStyle/>
          <a:p>
            <a:r>
              <a:rPr lang="en-US" sz="3200" dirty="0"/>
              <a:t>Help me provide supervision…</a:t>
            </a:r>
            <a:br>
              <a:rPr lang="en-US" sz="3200" dirty="0"/>
            </a:br>
            <a:r>
              <a:rPr lang="en-US" sz="3200" dirty="0"/>
              <a:t>		we’ll come back to these later for your advice</a:t>
            </a:r>
          </a:p>
        </p:txBody>
      </p:sp>
      <p:sp>
        <p:nvSpPr>
          <p:cNvPr id="3" name="Content Placeholder 2">
            <a:extLst>
              <a:ext uri="{FF2B5EF4-FFF2-40B4-BE49-F238E27FC236}">
                <a16:creationId xmlns:a16="http://schemas.microsoft.com/office/drawing/2014/main" id="{EFE693C7-6DCE-9240-8F16-39ED1E22365C}"/>
              </a:ext>
            </a:extLst>
          </p:cNvPr>
          <p:cNvSpPr>
            <a:spLocks noGrp="1"/>
          </p:cNvSpPr>
          <p:nvPr>
            <p:ph idx="1"/>
          </p:nvPr>
        </p:nvSpPr>
        <p:spPr>
          <a:xfrm>
            <a:off x="330388" y="2445488"/>
            <a:ext cx="8272211" cy="3678865"/>
          </a:xfrm>
        </p:spPr>
        <p:txBody>
          <a:bodyPr>
            <a:normAutofit lnSpcReduction="10000"/>
          </a:bodyPr>
          <a:lstStyle/>
          <a:p>
            <a:pPr marL="0" indent="0" algn="ctr">
              <a:buNone/>
            </a:pPr>
            <a:r>
              <a:rPr lang="en-US" u="sng" dirty="0"/>
              <a:t>BREAKOUT GROUP #2</a:t>
            </a:r>
            <a:endParaRPr lang="en-US" dirty="0"/>
          </a:p>
          <a:p>
            <a:pPr>
              <a:buFont typeface="+mj-lt"/>
              <a:buAutoNum type="arabicPeriod" startAt="6"/>
            </a:pPr>
            <a:r>
              <a:rPr lang="en-US" dirty="0"/>
              <a:t>“I mostly do breathing or a handout during the first visit, then we’ll get into more complex stuff at follow-up.”</a:t>
            </a:r>
          </a:p>
          <a:p>
            <a:pPr>
              <a:buFont typeface="+mj-lt"/>
              <a:buAutoNum type="arabicPeriod" startAt="6"/>
            </a:pPr>
            <a:r>
              <a:rPr lang="en-US" dirty="0"/>
              <a:t>“I give as many interventions as I can in the first visit, in case they don’t show for follow-up.”</a:t>
            </a:r>
          </a:p>
          <a:p>
            <a:pPr>
              <a:buFont typeface="+mj-lt"/>
              <a:buAutoNum type="arabicPeriod" startAt="6"/>
            </a:pPr>
            <a:r>
              <a:rPr lang="en-US" dirty="0"/>
              <a:t>“My PCPs interrupt me for handoffs, but I wish they wouldn’t; it’s so bad for building rapport with my patients.”</a:t>
            </a:r>
          </a:p>
          <a:p>
            <a:pPr>
              <a:buFont typeface="+mj-lt"/>
              <a:buAutoNum type="arabicPeriod" startAt="6"/>
            </a:pPr>
            <a:r>
              <a:rPr lang="en-US" dirty="0"/>
              <a:t>“My new patient reported a lot of relationship problems, so I recommended couples therapy at a nearby agency.”</a:t>
            </a:r>
          </a:p>
          <a:p>
            <a:pPr>
              <a:buFont typeface="+mj-lt"/>
              <a:buAutoNum type="arabicPeriod" startAt="6"/>
            </a:pPr>
            <a:r>
              <a:rPr lang="en-US" dirty="0"/>
              <a:t>“We’re doing education with our PCPs about what kinds of referrals are (in)appropriate for a BHC.”</a:t>
            </a:r>
          </a:p>
        </p:txBody>
      </p:sp>
    </p:spTree>
    <p:extLst>
      <p:ext uri="{BB962C8B-B14F-4D97-AF65-F5344CB8AC3E}">
        <p14:creationId xmlns:p14="http://schemas.microsoft.com/office/powerpoint/2010/main" val="18067834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6D84-BCA6-4043-9447-D7267388366F}"/>
              </a:ext>
            </a:extLst>
          </p:cNvPr>
          <p:cNvSpPr>
            <a:spLocks noGrp="1"/>
          </p:cNvSpPr>
          <p:nvPr>
            <p:ph type="title"/>
          </p:nvPr>
        </p:nvSpPr>
        <p:spPr>
          <a:xfrm>
            <a:off x="809998" y="678415"/>
            <a:ext cx="7524003" cy="970450"/>
          </a:xfrm>
        </p:spPr>
        <p:txBody>
          <a:bodyPr/>
          <a:lstStyle/>
          <a:p>
            <a:r>
              <a:rPr lang="en-US" sz="3200" dirty="0"/>
              <a:t>Help me provide supervision…</a:t>
            </a:r>
            <a:br>
              <a:rPr lang="en-US" sz="3200" dirty="0"/>
            </a:br>
            <a:r>
              <a:rPr lang="en-US" sz="3200" dirty="0"/>
              <a:t>		we’ll come back to these later for your advice</a:t>
            </a:r>
          </a:p>
        </p:txBody>
      </p:sp>
      <p:sp>
        <p:nvSpPr>
          <p:cNvPr id="3" name="Content Placeholder 2">
            <a:extLst>
              <a:ext uri="{FF2B5EF4-FFF2-40B4-BE49-F238E27FC236}">
                <a16:creationId xmlns:a16="http://schemas.microsoft.com/office/drawing/2014/main" id="{EFE693C7-6DCE-9240-8F16-39ED1E22365C}"/>
              </a:ext>
            </a:extLst>
          </p:cNvPr>
          <p:cNvSpPr>
            <a:spLocks noGrp="1"/>
          </p:cNvSpPr>
          <p:nvPr>
            <p:ph idx="1"/>
          </p:nvPr>
        </p:nvSpPr>
        <p:spPr>
          <a:xfrm>
            <a:off x="358482" y="2477072"/>
            <a:ext cx="8272211" cy="3785505"/>
          </a:xfrm>
        </p:spPr>
        <p:txBody>
          <a:bodyPr>
            <a:normAutofit lnSpcReduction="10000"/>
          </a:bodyPr>
          <a:lstStyle/>
          <a:p>
            <a:pPr marL="0" indent="0" algn="ctr">
              <a:buNone/>
            </a:pPr>
            <a:r>
              <a:rPr lang="en-US" u="sng" dirty="0"/>
              <a:t>WHOLE GROUP</a:t>
            </a:r>
          </a:p>
          <a:p>
            <a:pPr marL="0" indent="0" algn="ctr">
              <a:buNone/>
            </a:pPr>
            <a:endParaRPr lang="en-US" sz="600" u="sng" dirty="0"/>
          </a:p>
          <a:p>
            <a:pPr>
              <a:buFont typeface="+mj-lt"/>
              <a:buAutoNum type="arabicPeriod" startAt="11"/>
            </a:pPr>
            <a:r>
              <a:rPr lang="en-US" dirty="0"/>
              <a:t>“I got a warm handoff, but the patient only had 10 minutes, so I suggested she come back next week instead.”</a:t>
            </a:r>
          </a:p>
          <a:p>
            <a:pPr>
              <a:buFont typeface="+mj-lt"/>
              <a:buAutoNum type="arabicPeriod" startAt="11"/>
            </a:pPr>
            <a:r>
              <a:rPr lang="en-US" dirty="0"/>
              <a:t>“I have a hard time terminating with patients who I know have so much ongoing stress.”</a:t>
            </a:r>
          </a:p>
          <a:p>
            <a:pPr>
              <a:buFont typeface="+mj-lt"/>
              <a:buAutoNum type="arabicPeriod" startAt="11"/>
            </a:pPr>
            <a:r>
              <a:rPr lang="en-US" dirty="0"/>
              <a:t>“30 minutes just isn’t enough time for patients to develop a rapport and feel heard.”</a:t>
            </a:r>
          </a:p>
          <a:p>
            <a:pPr>
              <a:buFont typeface="+mj-lt"/>
              <a:buAutoNum type="arabicPeriod" startAt="11"/>
            </a:pPr>
            <a:r>
              <a:rPr lang="en-US" dirty="0"/>
              <a:t>“My patient is super depressed so I promised him that his PCP will get him onto meds that will help.” </a:t>
            </a:r>
          </a:p>
          <a:p>
            <a:pPr>
              <a:buFont typeface="+mj-lt"/>
              <a:buAutoNum type="arabicPeriod" startAt="11"/>
            </a:pPr>
            <a:r>
              <a:rPr lang="en-US" dirty="0"/>
              <a:t>“These provider meetings in primary care are so boring. None of it has anything to do with a BHC’s work.” </a:t>
            </a:r>
          </a:p>
        </p:txBody>
      </p:sp>
    </p:spTree>
    <p:extLst>
      <p:ext uri="{BB962C8B-B14F-4D97-AF65-F5344CB8AC3E}">
        <p14:creationId xmlns:p14="http://schemas.microsoft.com/office/powerpoint/2010/main" val="1029544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Picture 4" descr="Different coloured question marks">
            <a:extLst>
              <a:ext uri="{FF2B5EF4-FFF2-40B4-BE49-F238E27FC236}">
                <a16:creationId xmlns:a16="http://schemas.microsoft.com/office/drawing/2014/main" id="{14B08361-A44C-C176-DEA8-EA77401D3668}"/>
              </a:ext>
            </a:extLst>
          </p:cNvPr>
          <p:cNvPicPr>
            <a:picLocks noChangeAspect="1"/>
          </p:cNvPicPr>
          <p:nvPr/>
        </p:nvPicPr>
        <p:blipFill rotWithShape="1">
          <a:blip r:embed="rId2">
            <a:duotone>
              <a:schemeClr val="accent1">
                <a:shade val="45000"/>
                <a:satMod val="135000"/>
              </a:schemeClr>
              <a:prstClr val="white"/>
            </a:duotone>
          </a:blip>
          <a:srcRect l="29562" r="32948"/>
          <a:stretch/>
        </p:blipFill>
        <p:spPr>
          <a:xfrm>
            <a:off x="4581525" y="-1"/>
            <a:ext cx="4570837" cy="6858001"/>
          </a:xfrm>
          <a:prstGeom prst="rect">
            <a:avLst/>
          </a:prstGeom>
        </p:spPr>
      </p:pic>
      <p:sp>
        <p:nvSpPr>
          <p:cNvPr id="11"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7500" y="447188"/>
            <a:ext cx="3802575" cy="15594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EFEFE"/>
                </a:solidFill>
                <a:latin typeface="+mj-lt"/>
                <a:ea typeface="+mj-ea"/>
                <a:cs typeface="+mj-cs"/>
              </a:rPr>
              <a:t>Jeff Reiter, PhD, ABPP</a:t>
            </a:r>
          </a:p>
          <a:p>
            <a:pPr>
              <a:lnSpc>
                <a:spcPct val="90000"/>
              </a:lnSpc>
              <a:spcBef>
                <a:spcPct val="0"/>
              </a:spcBef>
              <a:spcAft>
                <a:spcPts val="600"/>
              </a:spcAft>
            </a:pPr>
            <a:r>
              <a:rPr lang="en-US" sz="2800" b="1">
                <a:solidFill>
                  <a:srgbClr val="FEFEFE"/>
                </a:solidFill>
                <a:latin typeface="+mj-lt"/>
                <a:ea typeface="+mj-ea"/>
                <a:cs typeface="+mj-cs"/>
              </a:rPr>
              <a:t>www.wholeteam.net</a:t>
            </a:r>
          </a:p>
        </p:txBody>
      </p:sp>
      <p:sp>
        <p:nvSpPr>
          <p:cNvPr id="2" name="Text Placeholder 1"/>
          <p:cNvSpPr>
            <a:spLocks noGrp="1"/>
          </p:cNvSpPr>
          <p:nvPr>
            <p:ph type="body" idx="1"/>
          </p:nvPr>
        </p:nvSpPr>
        <p:spPr>
          <a:xfrm>
            <a:off x="614034" y="2413000"/>
            <a:ext cx="3791942" cy="3632200"/>
          </a:xfrm>
        </p:spPr>
        <p:txBody>
          <a:bodyPr vert="horz" lIns="91440" tIns="45720" rIns="91440" bIns="45720" rtlCol="0" anchor="ctr">
            <a:normAutofit/>
          </a:bodyPr>
          <a:lstStyle/>
          <a:p>
            <a:pPr>
              <a:buFont typeface="Wingdings 2" charset="2"/>
              <a:buChar char=""/>
            </a:pPr>
            <a:r>
              <a:rPr lang="en-US">
                <a:solidFill>
                  <a:schemeClr val="tx1"/>
                </a:solidFill>
              </a:rPr>
              <a:t>ADDITIONAL QUESTIONS?</a:t>
            </a:r>
          </a:p>
          <a:p>
            <a:pPr>
              <a:buFont typeface="Wingdings 2" charset="2"/>
              <a:buChar char=""/>
            </a:pPr>
            <a:r>
              <a:rPr lang="en-US">
                <a:solidFill>
                  <a:schemeClr val="tx1"/>
                </a:solidFill>
              </a:rPr>
              <a:t>THANK YOU and ENJOY THE REST OF YOUR YEAR!</a:t>
            </a:r>
          </a:p>
        </p:txBody>
      </p:sp>
    </p:spTree>
    <p:extLst>
      <p:ext uri="{BB962C8B-B14F-4D97-AF65-F5344CB8AC3E}">
        <p14:creationId xmlns:p14="http://schemas.microsoft.com/office/powerpoint/2010/main" val="6122146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796B-94D2-394C-A930-00608E935E6C}"/>
              </a:ext>
            </a:extLst>
          </p:cNvPr>
          <p:cNvSpPr>
            <a:spLocks noGrp="1"/>
          </p:cNvSpPr>
          <p:nvPr>
            <p:ph type="title"/>
          </p:nvPr>
        </p:nvSpPr>
        <p:spPr>
          <a:xfrm>
            <a:off x="921208" y="3190388"/>
            <a:ext cx="7524003" cy="970450"/>
          </a:xfrm>
        </p:spPr>
        <p:txBody>
          <a:bodyPr/>
          <a:lstStyle/>
          <a:p>
            <a:r>
              <a:rPr lang="en-US" dirty="0"/>
              <a:t>Q:  Why Is Integration Occurring?</a:t>
            </a:r>
          </a:p>
        </p:txBody>
      </p:sp>
    </p:spTree>
    <p:extLst>
      <p:ext uri="{BB962C8B-B14F-4D97-AF65-F5344CB8AC3E}">
        <p14:creationId xmlns:p14="http://schemas.microsoft.com/office/powerpoint/2010/main" val="3992303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76F3BA10-59A7-1843-9166-2308CAA81477}"/>
              </a:ext>
            </a:extLst>
          </p:cNvPr>
          <p:cNvSpPr>
            <a:spLocks noGrp="1"/>
          </p:cNvSpPr>
          <p:nvPr>
            <p:ph type="title"/>
          </p:nvPr>
        </p:nvSpPr>
        <p:spPr>
          <a:xfrm>
            <a:off x="270641" y="693529"/>
            <a:ext cx="6858000" cy="1143000"/>
          </a:xfrm>
        </p:spPr>
        <p:txBody>
          <a:bodyPr/>
          <a:lstStyle/>
          <a:p>
            <a:r>
              <a:rPr lang="en-US" altLang="en-US" dirty="0"/>
              <a:t>Primary Care:</a:t>
            </a:r>
            <a:br>
              <a:rPr lang="en-US" altLang="en-US" dirty="0"/>
            </a:br>
            <a:r>
              <a:rPr lang="en-US" altLang="en-US" dirty="0"/>
              <a:t>The De Facto Mental Health System </a:t>
            </a:r>
            <a:r>
              <a:rPr lang="en-US" altLang="en-US" sz="1600" dirty="0"/>
              <a:t>(1/3)</a:t>
            </a:r>
            <a:endParaRPr lang="en-US" altLang="en-US" sz="1600" baseline="30000" dirty="0"/>
          </a:p>
        </p:txBody>
      </p:sp>
      <p:sp>
        <p:nvSpPr>
          <p:cNvPr id="3" name="Content Placeholder 2">
            <a:extLst>
              <a:ext uri="{FF2B5EF4-FFF2-40B4-BE49-F238E27FC236}">
                <a16:creationId xmlns:a16="http://schemas.microsoft.com/office/drawing/2014/main" id="{C0997189-CA7A-914C-82B3-06A55275DB6C}"/>
              </a:ext>
            </a:extLst>
          </p:cNvPr>
          <p:cNvSpPr>
            <a:spLocks noGrp="1"/>
          </p:cNvSpPr>
          <p:nvPr>
            <p:ph idx="1"/>
          </p:nvPr>
        </p:nvSpPr>
        <p:spPr/>
        <p:txBody>
          <a:bodyPr/>
          <a:lstStyle/>
          <a:p>
            <a:pPr>
              <a:defRPr/>
            </a:pPr>
            <a:r>
              <a:rPr lang="en-US" dirty="0"/>
              <a:t>Primary care is the “de facto” mental health care system of the country </a:t>
            </a:r>
            <a:r>
              <a:rPr lang="en-US" baseline="30000" dirty="0"/>
              <a:t>1</a:t>
            </a:r>
          </a:p>
          <a:p>
            <a:pPr marL="0" indent="0">
              <a:buFont typeface="Arial" panose="020B0604020202020204" pitchFamily="34" charset="0"/>
              <a:buNone/>
              <a:defRPr/>
            </a:pPr>
            <a:endParaRPr lang="en-US" dirty="0"/>
          </a:p>
        </p:txBody>
      </p:sp>
      <p:sp>
        <p:nvSpPr>
          <p:cNvPr id="4" name="Footer Placeholder 3">
            <a:extLst>
              <a:ext uri="{FF2B5EF4-FFF2-40B4-BE49-F238E27FC236}">
                <a16:creationId xmlns:a16="http://schemas.microsoft.com/office/drawing/2014/main" id="{C39DACDF-C64A-DB40-B119-2F6E282B03AF}"/>
              </a:ext>
            </a:extLst>
          </p:cNvPr>
          <p:cNvSpPr>
            <a:spLocks noGrp="1"/>
          </p:cNvSpPr>
          <p:nvPr>
            <p:ph type="ftr" sz="quarter" idx="10"/>
          </p:nvPr>
        </p:nvSpPr>
        <p:spPr/>
        <p:txBody>
          <a:bodyPr/>
          <a:lstStyle/>
          <a:p>
            <a:pPr>
              <a:defRPr/>
            </a:pPr>
            <a:r>
              <a:rPr lang="en-US"/>
              <a:t>“Medically Ready Force…Ready Medical Force”</a:t>
            </a:r>
          </a:p>
        </p:txBody>
      </p:sp>
      <p:sp>
        <p:nvSpPr>
          <p:cNvPr id="25604" name="Slide Number Placeholder 4">
            <a:extLst>
              <a:ext uri="{FF2B5EF4-FFF2-40B4-BE49-F238E27FC236}">
                <a16:creationId xmlns:a16="http://schemas.microsoft.com/office/drawing/2014/main" id="{A939E1F3-021A-7C4C-B8B5-3027696FFB0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fld id="{94DCEA5B-73BB-CE43-A695-961F50809238}" type="slidenum">
              <a:rPr lang="en-US" altLang="en-US" sz="1400">
                <a:solidFill>
                  <a:srgbClr val="898989"/>
                </a:solidFill>
              </a:rPr>
              <a:pPr>
                <a:spcBef>
                  <a:spcPct val="0"/>
                </a:spcBef>
                <a:buFontTx/>
                <a:buNone/>
              </a:pPr>
              <a:t>9</a:t>
            </a:fld>
            <a:endParaRPr lang="en-US" altLang="en-US" sz="1400">
              <a:solidFill>
                <a:srgbClr val="898989"/>
              </a:solidFill>
            </a:endParaRPr>
          </a:p>
        </p:txBody>
      </p:sp>
      <p:pic>
        <p:nvPicPr>
          <p:cNvPr id="25605" name="Content Placeholder 6">
            <a:extLst>
              <a:ext uri="{FF2B5EF4-FFF2-40B4-BE49-F238E27FC236}">
                <a16:creationId xmlns:a16="http://schemas.microsoft.com/office/drawing/2014/main" id="{E3C9B44C-DC70-334C-B9E3-0094105A09D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050386"/>
            <a:ext cx="91186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8589</TotalTime>
  <Words>6055</Words>
  <Application>Microsoft Office PowerPoint</Application>
  <PresentationFormat>On-screen Show (4:3)</PresentationFormat>
  <Paragraphs>639</Paragraphs>
  <Slides>79</Slides>
  <Notes>32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ＭＳ ゴシック</vt:lpstr>
      <vt:lpstr>MS PGothic</vt:lpstr>
      <vt:lpstr>MS PGothic</vt:lpstr>
      <vt:lpstr>Arial</vt:lpstr>
      <vt:lpstr>Calibri</vt:lpstr>
      <vt:lpstr>Century Gothic</vt:lpstr>
      <vt:lpstr>Sabon</vt:lpstr>
      <vt:lpstr>Times New Roman</vt:lpstr>
      <vt:lpstr>Trebuchet MS</vt:lpstr>
      <vt:lpstr>Wingdings 2</vt:lpstr>
      <vt:lpstr>Quotable</vt:lpstr>
      <vt:lpstr>Primary Care Behavioral Health</vt:lpstr>
      <vt:lpstr>Schedule for Today’s Activities</vt:lpstr>
      <vt:lpstr>Learning Objectives</vt:lpstr>
      <vt:lpstr>Help me supervise…   we’ll come back to these later for your advice</vt:lpstr>
      <vt:lpstr>Help me provide supervision…   we’ll come back to these later for your advice</vt:lpstr>
      <vt:lpstr>Help me provide supervision…   we’ll come back to these later for your advice</vt:lpstr>
      <vt:lpstr>The Why</vt:lpstr>
      <vt:lpstr>Q:  Why Is Integration Occurring?</vt:lpstr>
      <vt:lpstr>Primary Care: The De Facto Mental Health System (1/3)</vt:lpstr>
      <vt:lpstr>Primary Care:  The De Facto Mental Health System (2/3) </vt:lpstr>
      <vt:lpstr>Primary Care: The De Facto Mental Health System (3/3)</vt:lpstr>
      <vt:lpstr>Mental Health (MH): The Access Problem (1/2)</vt:lpstr>
      <vt:lpstr>Mental Health (MH): The Access Problem (2/2)</vt:lpstr>
      <vt:lpstr>Obstacles to MH Access: Systems and Patient Factors 1/2</vt:lpstr>
      <vt:lpstr>Obstacles to MH Access: Systems and Patient Factors 1,2</vt:lpstr>
      <vt:lpstr>The Frequent Intersection of  Health and Behavior (1/2)</vt:lpstr>
      <vt:lpstr>The Frequent Intersection of  Health and Behavior (2/2)</vt:lpstr>
      <vt:lpstr>The Financial Cost of MH Problems </vt:lpstr>
      <vt:lpstr>The Financial Cost of Psychiatric Co-Morbidity 1</vt:lpstr>
      <vt:lpstr>Primary Care Takes a Team</vt:lpstr>
      <vt:lpstr>To Recap…</vt:lpstr>
      <vt:lpstr>The How</vt:lpstr>
      <vt:lpstr>Integrated Care Emerges</vt:lpstr>
      <vt:lpstr>Question:  What is primary care?</vt:lpstr>
      <vt:lpstr>Defining Primary Care (1996)</vt:lpstr>
      <vt:lpstr>Defining Primary Care (1996)</vt:lpstr>
      <vt:lpstr>Defining Primary Care (2021)</vt:lpstr>
      <vt:lpstr>The 4 C’s of Primary Care</vt:lpstr>
      <vt:lpstr>Primary Care Services</vt:lpstr>
      <vt:lpstr>The Patient-Centered Medical Home (PCMH):  Definition</vt:lpstr>
      <vt:lpstr>The Patient-Centered Medical Home (PCMH):  Goals</vt:lpstr>
      <vt:lpstr>Integrated Care Approaches</vt:lpstr>
      <vt:lpstr>Integrated Care Approaches</vt:lpstr>
      <vt:lpstr>Question:  What is a co-located therapy approach?</vt:lpstr>
      <vt:lpstr>Integrated Care Approaches: Co-Located Therapy </vt:lpstr>
      <vt:lpstr>Question:  What is the Collaborative Care Model?</vt:lpstr>
      <vt:lpstr>Integrated Care Approaches: Collaborative Care Model (CoCM)</vt:lpstr>
      <vt:lpstr>Integrated Care Approaches: Other Approaches</vt:lpstr>
      <vt:lpstr>Question:  How would you describe the PCBH model?</vt:lpstr>
      <vt:lpstr>Integrated Care Approaches: Primary Care Behavioral Health (PCBH)</vt:lpstr>
      <vt:lpstr>In Sum…</vt:lpstr>
      <vt:lpstr>The PCBH model</vt:lpstr>
      <vt:lpstr>The How? The PCBH Model</vt:lpstr>
      <vt:lpstr>The How? The PCBH Model</vt:lpstr>
      <vt:lpstr>Question:  What is GATHER and what does it stand for?</vt:lpstr>
      <vt:lpstr>The How? The PCBH Model</vt:lpstr>
      <vt:lpstr>Question:  What are the differences between a ”consultant” and a “therapist”?</vt:lpstr>
      <vt:lpstr>The Behavioral Health Consultant (BHC)</vt:lpstr>
      <vt:lpstr>PowerPoint Presentation</vt:lpstr>
      <vt:lpstr>BHC Location </vt:lpstr>
      <vt:lpstr>Location Option #1 (Optimal)</vt:lpstr>
      <vt:lpstr>PowerPoint Presentation</vt:lpstr>
      <vt:lpstr>Location Option #2</vt:lpstr>
      <vt:lpstr>Location  Option #3</vt:lpstr>
      <vt:lpstr>PowerPoint Presentation</vt:lpstr>
      <vt:lpstr>PowerPoint Presentation</vt:lpstr>
      <vt:lpstr>PowerPoint Presentation</vt:lpstr>
      <vt:lpstr>The BHC’s Template</vt:lpstr>
      <vt:lpstr>Sample Clinic Day: What to Look For</vt:lpstr>
      <vt:lpstr>Sample Clinic Day</vt:lpstr>
      <vt:lpstr>Sample Clinic Day (cont’d)</vt:lpstr>
      <vt:lpstr>Sample Clinic Day (cont’d)</vt:lpstr>
      <vt:lpstr>Making It Work:  The Sinkholes and The Trampolines</vt:lpstr>
      <vt:lpstr>Reiter’s Top 10 Sinkholes and Trampolines</vt:lpstr>
      <vt:lpstr>Reiter’s Top 10 Sinkholes and Trampolines</vt:lpstr>
      <vt:lpstr>Team-based care Strategies</vt:lpstr>
      <vt:lpstr>Team-Based Care Rationale</vt:lpstr>
      <vt:lpstr>Sample Team-Based Care Targets</vt:lpstr>
      <vt:lpstr>PCBH Teamwork Example (1/5)</vt:lpstr>
      <vt:lpstr>PCBH Teamwork Example (2/5)</vt:lpstr>
      <vt:lpstr>PCBH Teamwork Example (3/5)</vt:lpstr>
      <vt:lpstr>PCBH Teamwork Example (4/5)</vt:lpstr>
      <vt:lpstr>PCBH Teamwork Example (5/5)</vt:lpstr>
      <vt:lpstr>Most Important….Keep the Focus</vt:lpstr>
      <vt:lpstr>Small-Group Discussion</vt:lpstr>
      <vt:lpstr>Help me supervise…   we’ll come back to these later for your advice</vt:lpstr>
      <vt:lpstr>Help me provide supervision…   we’ll come back to these later for your advice</vt:lpstr>
      <vt:lpstr>Help me provide supervision…   we’ll come back to these later for your advice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Care Behavioral Health: an overview</dc:title>
  <dc:creator>Jeff Reiter</dc:creator>
  <cp:lastModifiedBy>Shannon Estabrook</cp:lastModifiedBy>
  <cp:revision>70</cp:revision>
  <dcterms:created xsi:type="dcterms:W3CDTF">2019-07-31T22:25:54Z</dcterms:created>
  <dcterms:modified xsi:type="dcterms:W3CDTF">2023-09-20T11:22:25Z</dcterms:modified>
</cp:coreProperties>
</file>