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8" r:id="rId3"/>
    <p:sldId id="278" r:id="rId4"/>
    <p:sldId id="292" r:id="rId5"/>
    <p:sldId id="320" r:id="rId6"/>
    <p:sldId id="322" r:id="rId7"/>
    <p:sldId id="281" r:id="rId8"/>
    <p:sldId id="318" r:id="rId9"/>
    <p:sldId id="258" r:id="rId10"/>
    <p:sldId id="294" r:id="rId11"/>
    <p:sldId id="270" r:id="rId12"/>
    <p:sldId id="295" r:id="rId13"/>
    <p:sldId id="261" r:id="rId14"/>
    <p:sldId id="264" r:id="rId15"/>
    <p:sldId id="329" r:id="rId16"/>
    <p:sldId id="259" r:id="rId17"/>
    <p:sldId id="324" r:id="rId18"/>
    <p:sldId id="317" r:id="rId19"/>
    <p:sldId id="272" r:id="rId20"/>
    <p:sldId id="327" r:id="rId21"/>
    <p:sldId id="273" r:id="rId22"/>
    <p:sldId id="274" r:id="rId23"/>
    <p:sldId id="325" r:id="rId24"/>
    <p:sldId id="326" r:id="rId25"/>
    <p:sldId id="284" r:id="rId26"/>
    <p:sldId id="309" r:id="rId27"/>
    <p:sldId id="310" r:id="rId28"/>
    <p:sldId id="277" r:id="rId29"/>
    <p:sldId id="262" r:id="rId30"/>
    <p:sldId id="289" r:id="rId31"/>
    <p:sldId id="283" r:id="rId32"/>
    <p:sldId id="308" r:id="rId33"/>
    <p:sldId id="267" r:id="rId34"/>
    <p:sldId id="290" r:id="rId35"/>
    <p:sldId id="275" r:id="rId36"/>
    <p:sldId id="311" r:id="rId37"/>
    <p:sldId id="312" r:id="rId38"/>
    <p:sldId id="285" r:id="rId39"/>
    <p:sldId id="286" r:id="rId40"/>
    <p:sldId id="28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6425"/>
    <a:srgbClr val="59A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varScale="1">
        <p:scale>
          <a:sx n="86" d="100"/>
          <a:sy n="86" d="100"/>
        </p:scale>
        <p:origin x="32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6F668C-F85F-45F3-940B-4BA3F6C82DC1}"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3644"/>
          <a:stretch/>
        </p:blipFill>
        <p:spPr>
          <a:xfrm>
            <a:off x="0" y="1"/>
            <a:ext cx="12192000" cy="435836"/>
          </a:xfrm>
          <a:prstGeom prst="rect">
            <a:avLst/>
          </a:prstGeom>
        </p:spPr>
      </p:pic>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93583"/>
          <a:stretch/>
        </p:blipFill>
        <p:spPr>
          <a:xfrm>
            <a:off x="0" y="6417892"/>
            <a:ext cx="12191999" cy="44010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2802" y="4985295"/>
            <a:ext cx="1465604" cy="1465604"/>
          </a:xfrm>
          <a:prstGeom prst="rect">
            <a:avLst/>
          </a:prstGeom>
        </p:spPr>
      </p:pic>
      <p:sp>
        <p:nvSpPr>
          <p:cNvPr id="11" name="Rectangle 10"/>
          <p:cNvSpPr/>
          <p:nvPr userDrawn="1"/>
        </p:nvSpPr>
        <p:spPr>
          <a:xfrm>
            <a:off x="0" y="435837"/>
            <a:ext cx="12192000"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flipV="1">
            <a:off x="0" y="6369818"/>
            <a:ext cx="11031909"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4582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6F668C-F85F-45F3-940B-4BA3F6C82DC1}"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E867E-D0B9-4900-8A2A-62C49078A537}" type="slidenum">
              <a:rPr lang="en-US" smtClean="0"/>
              <a:t>‹#›</a:t>
            </a:fld>
            <a:endParaRPr lang="en-US"/>
          </a:p>
        </p:txBody>
      </p:sp>
      <p:sp>
        <p:nvSpPr>
          <p:cNvPr id="7"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6F668C-F85F-45F3-940B-4BA3F6C82DC1}" type="datetimeFigureOut">
              <a:rPr lang="en-US" smtClean="0"/>
              <a:pPr/>
              <a:t>6/12/2023</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93644"/>
          <a:stretch/>
        </p:blipFill>
        <p:spPr>
          <a:xfrm>
            <a:off x="0" y="1"/>
            <a:ext cx="12192000" cy="435836"/>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3583"/>
          <a:stretch/>
        </p:blipFill>
        <p:spPr>
          <a:xfrm>
            <a:off x="0" y="6417892"/>
            <a:ext cx="12191999" cy="44010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2802" y="4985295"/>
            <a:ext cx="1465604" cy="1465604"/>
          </a:xfrm>
          <a:prstGeom prst="rect">
            <a:avLst/>
          </a:prstGeom>
        </p:spPr>
      </p:pic>
      <p:sp>
        <p:nvSpPr>
          <p:cNvPr id="11" name="Rectangle 10"/>
          <p:cNvSpPr/>
          <p:nvPr userDrawn="1"/>
        </p:nvSpPr>
        <p:spPr>
          <a:xfrm>
            <a:off x="0" y="435837"/>
            <a:ext cx="12192000"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flipV="1">
            <a:off x="0" y="6369818"/>
            <a:ext cx="11031909"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071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6F668C-F85F-45F3-940B-4BA3F6C82DC1}"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E867E-D0B9-4900-8A2A-62C49078A537}" type="slidenum">
              <a:rPr lang="en-US" smtClean="0"/>
              <a:t>‹#›</a:t>
            </a:fld>
            <a:endParaRPr lang="en-US"/>
          </a:p>
        </p:txBody>
      </p:sp>
      <p:sp>
        <p:nvSpPr>
          <p:cNvPr id="7"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6F668C-F85F-45F3-940B-4BA3F6C82DC1}" type="datetimeFigureOut">
              <a:rPr lang="en-US" smtClean="0"/>
              <a:pPr/>
              <a:t>6/12/2023</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93644"/>
          <a:stretch/>
        </p:blipFill>
        <p:spPr>
          <a:xfrm>
            <a:off x="0" y="1"/>
            <a:ext cx="12192000" cy="435836"/>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3583"/>
          <a:stretch/>
        </p:blipFill>
        <p:spPr>
          <a:xfrm>
            <a:off x="0" y="6417892"/>
            <a:ext cx="12191999" cy="44010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2802" y="4985295"/>
            <a:ext cx="1465604" cy="1465604"/>
          </a:xfrm>
          <a:prstGeom prst="rect">
            <a:avLst/>
          </a:prstGeom>
        </p:spPr>
      </p:pic>
      <p:sp>
        <p:nvSpPr>
          <p:cNvPr id="11" name="Rectangle 10"/>
          <p:cNvSpPr/>
          <p:nvPr userDrawn="1"/>
        </p:nvSpPr>
        <p:spPr>
          <a:xfrm>
            <a:off x="0" y="435837"/>
            <a:ext cx="12192000"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flipV="1">
            <a:off x="0" y="6369818"/>
            <a:ext cx="11031909"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2242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674411"/>
            <a:ext cx="10193710" cy="1084634"/>
          </a:xfrm>
        </p:spPr>
        <p:txBody>
          <a:bodyPr/>
          <a:lstStyle>
            <a:lvl1pPr>
              <a:defRPr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825625"/>
            <a:ext cx="10193709" cy="4137092"/>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16F668C-F85F-45F3-940B-4BA3F6C82DC1}"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E867E-D0B9-4900-8A2A-62C49078A537}" type="slidenum">
              <a:rPr lang="en-US" smtClean="0"/>
              <a:t>‹#›</a:t>
            </a:fld>
            <a:endParaRPr lang="en-US"/>
          </a:p>
        </p:txBody>
      </p:sp>
      <p:sp>
        <p:nvSpPr>
          <p:cNvPr id="7"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6F668C-F85F-45F3-940B-4BA3F6C82DC1}" type="datetimeFigureOut">
              <a:rPr lang="en-US" smtClean="0"/>
              <a:pPr/>
              <a:t>6/12/2023</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93644"/>
          <a:stretch/>
        </p:blipFill>
        <p:spPr>
          <a:xfrm>
            <a:off x="0" y="1"/>
            <a:ext cx="12192000" cy="435836"/>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3583"/>
          <a:stretch/>
        </p:blipFill>
        <p:spPr>
          <a:xfrm>
            <a:off x="0" y="6417892"/>
            <a:ext cx="12191999" cy="44010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2802" y="4985295"/>
            <a:ext cx="1465604" cy="1465604"/>
          </a:xfrm>
          <a:prstGeom prst="rect">
            <a:avLst/>
          </a:prstGeom>
        </p:spPr>
      </p:pic>
      <p:sp>
        <p:nvSpPr>
          <p:cNvPr id="11" name="Rectangle 10"/>
          <p:cNvSpPr/>
          <p:nvPr userDrawn="1"/>
        </p:nvSpPr>
        <p:spPr>
          <a:xfrm>
            <a:off x="0" y="435837"/>
            <a:ext cx="12192000"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flipV="1">
            <a:off x="0" y="6369818"/>
            <a:ext cx="11031909"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26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48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6F668C-F85F-45F3-940B-4BA3F6C82DC1}"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E867E-D0B9-4900-8A2A-62C49078A537}" type="slidenum">
              <a:rPr lang="en-US" smtClean="0"/>
              <a:t>‹#›</a:t>
            </a:fld>
            <a:endParaRPr lang="en-US"/>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6F668C-F85F-45F3-940B-4BA3F6C82DC1}" type="datetimeFigureOut">
              <a:rPr lang="en-US" smtClean="0"/>
              <a:pPr/>
              <a:t>6/12/2023</a:t>
            </a:fld>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93644"/>
          <a:stretch/>
        </p:blipFill>
        <p:spPr>
          <a:xfrm>
            <a:off x="0" y="1"/>
            <a:ext cx="12192000" cy="435836"/>
          </a:xfrm>
          <a:prstGeom prst="rect">
            <a:avLst/>
          </a:prstGeom>
        </p:spPr>
      </p:pic>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3583"/>
          <a:stretch/>
        </p:blipFill>
        <p:spPr>
          <a:xfrm>
            <a:off x="0" y="6417892"/>
            <a:ext cx="12191999" cy="44010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2802" y="4985295"/>
            <a:ext cx="1465604" cy="1465604"/>
          </a:xfrm>
          <a:prstGeom prst="rect">
            <a:avLst/>
          </a:prstGeom>
        </p:spPr>
      </p:pic>
      <p:sp>
        <p:nvSpPr>
          <p:cNvPr id="12" name="Rectangle 11"/>
          <p:cNvSpPr/>
          <p:nvPr userDrawn="1"/>
        </p:nvSpPr>
        <p:spPr>
          <a:xfrm>
            <a:off x="0" y="435837"/>
            <a:ext cx="12192000"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flipV="1">
            <a:off x="0" y="6369818"/>
            <a:ext cx="11031909"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838198" y="674411"/>
            <a:ext cx="10515601" cy="1084634"/>
          </a:xfrm>
        </p:spPr>
        <p:txBody>
          <a:bodyPr/>
          <a:lstStyle>
            <a:lvl1pPr>
              <a:defRPr b="1">
                <a:solidFill>
                  <a:schemeClr val="bg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1928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6F668C-F85F-45F3-940B-4BA3F6C82DC1}" type="datetimeFigureOut">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6E867E-D0B9-4900-8A2A-62C49078A537}" type="slidenum">
              <a:rPr lang="en-US" smtClean="0"/>
              <a:t>‹#›</a:t>
            </a:fld>
            <a:endParaRPr lang="en-US"/>
          </a:p>
        </p:txBody>
      </p:sp>
      <p:sp>
        <p:nvSpPr>
          <p:cNvPr id="10"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6F668C-F85F-45F3-940B-4BA3F6C82DC1}" type="datetimeFigureOut">
              <a:rPr lang="en-US" smtClean="0"/>
              <a:pPr/>
              <a:t>6/12/2023</a:t>
            </a:fld>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93644"/>
          <a:stretch/>
        </p:blipFill>
        <p:spPr>
          <a:xfrm>
            <a:off x="0" y="1"/>
            <a:ext cx="12192000" cy="435836"/>
          </a:xfrm>
          <a:prstGeom prst="rect">
            <a:avLst/>
          </a:prstGeom>
        </p:spPr>
      </p:pic>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93583"/>
          <a:stretch/>
        </p:blipFill>
        <p:spPr>
          <a:xfrm>
            <a:off x="0" y="6417892"/>
            <a:ext cx="12191999" cy="440108"/>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2802" y="4985295"/>
            <a:ext cx="1465604" cy="1465604"/>
          </a:xfrm>
          <a:prstGeom prst="rect">
            <a:avLst/>
          </a:prstGeom>
        </p:spPr>
      </p:pic>
      <p:sp>
        <p:nvSpPr>
          <p:cNvPr id="14" name="Rectangle 13"/>
          <p:cNvSpPr/>
          <p:nvPr userDrawn="1"/>
        </p:nvSpPr>
        <p:spPr>
          <a:xfrm>
            <a:off x="0" y="435837"/>
            <a:ext cx="12192000"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flipV="1">
            <a:off x="0" y="6369818"/>
            <a:ext cx="11031909"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838200" y="602524"/>
            <a:ext cx="10515600" cy="1084634"/>
          </a:xfrm>
        </p:spPr>
        <p:txBody>
          <a:bodyPr/>
          <a:lstStyle>
            <a:lvl1pPr>
              <a:defRPr b="1">
                <a:solidFill>
                  <a:schemeClr val="bg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159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6F668C-F85F-45F3-940B-4BA3F6C82DC1}" type="datetimeFigureOut">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E867E-D0B9-4900-8A2A-62C49078A537}" type="slidenum">
              <a:rPr lang="en-US" smtClean="0"/>
              <a:t>‹#›</a:t>
            </a:fld>
            <a:endParaRPr lang="en-US"/>
          </a:p>
        </p:txBody>
      </p:sp>
      <p:sp>
        <p:nvSpPr>
          <p:cNvPr id="6"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6F668C-F85F-45F3-940B-4BA3F6C82DC1}" type="datetimeFigureOut">
              <a:rPr lang="en-US" smtClean="0"/>
              <a:pPr/>
              <a:t>6/12/2023</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3644"/>
          <a:stretch/>
        </p:blipFill>
        <p:spPr>
          <a:xfrm>
            <a:off x="0" y="1"/>
            <a:ext cx="12192000" cy="435836"/>
          </a:xfrm>
          <a:prstGeom prst="rect">
            <a:avLst/>
          </a:prstGeom>
        </p:spPr>
      </p:pic>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93583"/>
          <a:stretch/>
        </p:blipFill>
        <p:spPr>
          <a:xfrm>
            <a:off x="0" y="6417892"/>
            <a:ext cx="12191999" cy="44010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2802" y="4985295"/>
            <a:ext cx="1465604" cy="1465604"/>
          </a:xfrm>
          <a:prstGeom prst="rect">
            <a:avLst/>
          </a:prstGeom>
        </p:spPr>
      </p:pic>
      <p:sp>
        <p:nvSpPr>
          <p:cNvPr id="10" name="Rectangle 9"/>
          <p:cNvSpPr/>
          <p:nvPr userDrawn="1"/>
        </p:nvSpPr>
        <p:spPr>
          <a:xfrm>
            <a:off x="0" y="435837"/>
            <a:ext cx="12192000"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flipV="1">
            <a:off x="0" y="6369818"/>
            <a:ext cx="11031909"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05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F668C-F85F-45F3-940B-4BA3F6C82DC1}" type="datetimeFigureOut">
              <a:rPr lang="en-US" smtClean="0"/>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6E867E-D0B9-4900-8A2A-62C49078A537}" type="slidenum">
              <a:rPr lang="en-US" smtClean="0"/>
              <a:t>‹#›</a:t>
            </a:fld>
            <a:endParaRPr lang="en-US"/>
          </a:p>
        </p:txBody>
      </p:sp>
      <p:sp>
        <p:nvSpPr>
          <p:cNvPr id="5"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6F668C-F85F-45F3-940B-4BA3F6C82DC1}" type="datetimeFigureOut">
              <a:rPr lang="en-US" smtClean="0"/>
              <a:pPr/>
              <a:t>6/12/2023</a:t>
            </a:fld>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93644"/>
          <a:stretch/>
        </p:blipFill>
        <p:spPr>
          <a:xfrm>
            <a:off x="0" y="1"/>
            <a:ext cx="12192000" cy="435836"/>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3583"/>
          <a:stretch/>
        </p:blipFill>
        <p:spPr>
          <a:xfrm>
            <a:off x="0" y="6417892"/>
            <a:ext cx="12191999" cy="44010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2802" y="4985295"/>
            <a:ext cx="1465604" cy="1465604"/>
          </a:xfrm>
          <a:prstGeom prst="rect">
            <a:avLst/>
          </a:prstGeom>
        </p:spPr>
      </p:pic>
      <p:sp>
        <p:nvSpPr>
          <p:cNvPr id="9" name="Rectangle 8"/>
          <p:cNvSpPr/>
          <p:nvPr userDrawn="1"/>
        </p:nvSpPr>
        <p:spPr>
          <a:xfrm>
            <a:off x="0" y="435837"/>
            <a:ext cx="12192000"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flipV="1">
            <a:off x="0" y="6369818"/>
            <a:ext cx="11031909"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39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6F668C-F85F-45F3-940B-4BA3F6C82DC1}"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E867E-D0B9-4900-8A2A-62C49078A537}" type="slidenum">
              <a:rPr lang="en-US" smtClean="0"/>
              <a:t>‹#›</a:t>
            </a:fld>
            <a:endParaRPr lang="en-US"/>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6F668C-F85F-45F3-940B-4BA3F6C82DC1}" type="datetimeFigureOut">
              <a:rPr lang="en-US" smtClean="0"/>
              <a:pPr/>
              <a:t>6/12/2023</a:t>
            </a:fld>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93644"/>
          <a:stretch/>
        </p:blipFill>
        <p:spPr>
          <a:xfrm>
            <a:off x="0" y="1"/>
            <a:ext cx="12192000" cy="435836"/>
          </a:xfrm>
          <a:prstGeom prst="rect">
            <a:avLst/>
          </a:prstGeom>
        </p:spPr>
      </p:pic>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3583"/>
          <a:stretch/>
        </p:blipFill>
        <p:spPr>
          <a:xfrm>
            <a:off x="0" y="6417892"/>
            <a:ext cx="12191999" cy="44010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2802" y="4985295"/>
            <a:ext cx="1465604" cy="1465604"/>
          </a:xfrm>
          <a:prstGeom prst="rect">
            <a:avLst/>
          </a:prstGeom>
        </p:spPr>
      </p:pic>
      <p:sp>
        <p:nvSpPr>
          <p:cNvPr id="12" name="Rectangle 11"/>
          <p:cNvSpPr/>
          <p:nvPr userDrawn="1"/>
        </p:nvSpPr>
        <p:spPr>
          <a:xfrm>
            <a:off x="0" y="435837"/>
            <a:ext cx="12192000"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flipV="1">
            <a:off x="0" y="6369818"/>
            <a:ext cx="11031909"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03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6F668C-F85F-45F3-940B-4BA3F6C82DC1}"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E867E-D0B9-4900-8A2A-62C49078A537}" type="slidenum">
              <a:rPr lang="en-US" smtClean="0"/>
              <a:t>‹#›</a:t>
            </a:fld>
            <a:endParaRPr lang="en-US"/>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6F668C-F85F-45F3-940B-4BA3F6C82DC1}" type="datetimeFigureOut">
              <a:rPr lang="en-US" smtClean="0"/>
              <a:pPr/>
              <a:t>6/12/2023</a:t>
            </a:fld>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93644"/>
          <a:stretch/>
        </p:blipFill>
        <p:spPr>
          <a:xfrm>
            <a:off x="0" y="1"/>
            <a:ext cx="12192000" cy="435836"/>
          </a:xfrm>
          <a:prstGeom prst="rect">
            <a:avLst/>
          </a:prstGeom>
        </p:spPr>
      </p:pic>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3583"/>
          <a:stretch/>
        </p:blipFill>
        <p:spPr>
          <a:xfrm>
            <a:off x="0" y="6417892"/>
            <a:ext cx="12191999" cy="44010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2802" y="4985295"/>
            <a:ext cx="1465604" cy="1465604"/>
          </a:xfrm>
          <a:prstGeom prst="rect">
            <a:avLst/>
          </a:prstGeom>
        </p:spPr>
      </p:pic>
      <p:sp>
        <p:nvSpPr>
          <p:cNvPr id="12" name="Rectangle 11"/>
          <p:cNvSpPr/>
          <p:nvPr userDrawn="1"/>
        </p:nvSpPr>
        <p:spPr>
          <a:xfrm>
            <a:off x="0" y="435837"/>
            <a:ext cx="12192000"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flipV="1">
            <a:off x="0" y="6369818"/>
            <a:ext cx="11031909" cy="45719"/>
          </a:xfrm>
          <a:prstGeom prst="rect">
            <a:avLst/>
          </a:prstGeom>
          <a:solidFill>
            <a:srgbClr val="E26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94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F668C-F85F-45F3-940B-4BA3F6C82DC1}" type="datetimeFigureOut">
              <a:rPr lang="en-US" smtClean="0"/>
              <a:t>6/12/2023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E867E-D0B9-4900-8A2A-62C49078A537}" type="slidenum">
              <a:rPr lang="en-US" smtClean="0"/>
              <a:t>‹#›</a:t>
            </a:fld>
            <a:endParaRPr lang="en-US"/>
          </a:p>
        </p:txBody>
      </p:sp>
    </p:spTree>
    <p:extLst>
      <p:ext uri="{BB962C8B-B14F-4D97-AF65-F5344CB8AC3E}">
        <p14:creationId xmlns:p14="http://schemas.microsoft.com/office/powerpoint/2010/main" val="3562420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sychologyinterns.org/NPTCManua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sychologyinterns.org/interns-supervisors/central-region-supervisor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sychologyinterns.org/about-nptc/diversity-and-inclus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p:spPr>
        <p:txBody>
          <a:bodyPr/>
          <a:lstStyle/>
          <a:p>
            <a:endParaRPr lang="en-US"/>
          </a:p>
        </p:txBody>
      </p:sp>
      <p:sp>
        <p:nvSpPr>
          <p:cNvPr id="3" name="Subtitle 2"/>
          <p:cNvSpPr>
            <a:spLocks noGrp="1"/>
          </p:cNvSpPr>
          <p:nvPr>
            <p:ph type="subTitle" idx="4294967295"/>
          </p:nvPr>
        </p:nvSpPr>
        <p:spPr>
          <a:xfrm>
            <a:off x="1524000" y="3602038"/>
            <a:ext cx="9144000" cy="1655762"/>
          </a:xfrm>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ubtitle 2"/>
          <p:cNvSpPr txBox="1">
            <a:spLocks/>
          </p:cNvSpPr>
          <p:nvPr/>
        </p:nvSpPr>
        <p:spPr>
          <a:xfrm>
            <a:off x="1" y="6189756"/>
            <a:ext cx="12191999" cy="53761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smtClean="0">
                <a:solidFill>
                  <a:schemeClr val="bg1"/>
                </a:solidFill>
                <a:effectLst>
                  <a:outerShdw blurRad="38100" dist="38100" dir="2700000" algn="tl">
                    <a:srgbClr val="000000">
                      <a:alpha val="43137"/>
                    </a:srgbClr>
                  </a:outerShdw>
                </a:effectLst>
              </a:rPr>
              <a:t>2023-2024 Supervisor Orientation</a:t>
            </a:r>
          </a:p>
          <a:p>
            <a:endParaRPr lang="en-US" dirty="0">
              <a:solidFill>
                <a:schemeClr val="bg1"/>
              </a:solidFill>
            </a:endParaRPr>
          </a:p>
        </p:txBody>
      </p:sp>
    </p:spTree>
    <p:extLst>
      <p:ext uri="{BB962C8B-B14F-4D97-AF65-F5344CB8AC3E}">
        <p14:creationId xmlns:p14="http://schemas.microsoft.com/office/powerpoint/2010/main" val="2513117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 </a:t>
            </a:r>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b="1" dirty="0" smtClean="0"/>
              <a:t>FAQ Guides</a:t>
            </a:r>
            <a:endParaRPr lang="en-US" dirty="0" smtClean="0"/>
          </a:p>
          <a:p>
            <a:pPr lvl="1"/>
            <a:r>
              <a:rPr lang="en-US" dirty="0" smtClean="0"/>
              <a:t>Existing guides include: </a:t>
            </a:r>
          </a:p>
          <a:p>
            <a:pPr lvl="2"/>
            <a:r>
              <a:rPr lang="en-US" dirty="0" smtClean="0"/>
              <a:t>Timesheet FAQs and Cheat Sheet</a:t>
            </a:r>
          </a:p>
          <a:p>
            <a:pPr lvl="2"/>
            <a:r>
              <a:rPr lang="en-US" dirty="0" smtClean="0"/>
              <a:t>Supervision Cheat Sheet</a:t>
            </a:r>
          </a:p>
          <a:p>
            <a:pPr lvl="2"/>
            <a:r>
              <a:rPr lang="en-US" dirty="0" smtClean="0"/>
              <a:t>Running Reports</a:t>
            </a:r>
          </a:p>
          <a:p>
            <a:pPr lvl="2"/>
            <a:r>
              <a:rPr lang="en-US" dirty="0" smtClean="0"/>
              <a:t>PIP Best Practices</a:t>
            </a:r>
          </a:p>
          <a:p>
            <a:pPr lvl="2"/>
            <a:r>
              <a:rPr lang="en-US" dirty="0" smtClean="0"/>
              <a:t>Example ILTP, Action Plans, PIPs</a:t>
            </a:r>
          </a:p>
          <a:p>
            <a:pPr lvl="1"/>
            <a:r>
              <a:rPr lang="en-US" dirty="0" smtClean="0"/>
              <a:t>What additional FAQs, examples, or video tutorials would be helpful for you?</a:t>
            </a:r>
            <a:endParaRPr lang="en-US" dirty="0"/>
          </a:p>
        </p:txBody>
      </p:sp>
    </p:spTree>
    <p:extLst>
      <p:ext uri="{BB962C8B-B14F-4D97-AF65-F5344CB8AC3E}">
        <p14:creationId xmlns:p14="http://schemas.microsoft.com/office/powerpoint/2010/main" val="3398028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Updates and Reminders</a:t>
            </a:r>
            <a:endParaRPr lang="en-US" dirty="0"/>
          </a:p>
        </p:txBody>
      </p:sp>
      <p:sp>
        <p:nvSpPr>
          <p:cNvPr id="3" name="Content Placeholder 2"/>
          <p:cNvSpPr>
            <a:spLocks noGrp="1"/>
          </p:cNvSpPr>
          <p:nvPr>
            <p:ph idx="1"/>
          </p:nvPr>
        </p:nvSpPr>
        <p:spPr/>
        <p:txBody>
          <a:bodyPr>
            <a:normAutofit lnSpcReduction="10000"/>
          </a:bodyPr>
          <a:lstStyle/>
          <a:p>
            <a:r>
              <a:rPr lang="en-US" b="1" dirty="0"/>
              <a:t>Adhering to Deadlines</a:t>
            </a:r>
          </a:p>
          <a:p>
            <a:pPr lvl="1"/>
            <a:r>
              <a:rPr lang="en-US" dirty="0"/>
              <a:t>As a general reminder, please do your best to adhere to task deadlines as assigned. Most of our deadlines are set on specific dates for a reason, and are associated with tasks we need to complete by a specific date as well.</a:t>
            </a:r>
          </a:p>
          <a:p>
            <a:pPr lvl="1"/>
            <a:r>
              <a:rPr lang="en-US" dirty="0"/>
              <a:t>If you know you can’t meet a deadline, please communicate that with us as soon as you know and provide a date that you can complete the </a:t>
            </a:r>
            <a:r>
              <a:rPr lang="en-US" dirty="0" smtClean="0"/>
              <a:t>task. In some cases we might be able to send the survey a few days early to avoid conflicts, so please reach out.</a:t>
            </a:r>
          </a:p>
          <a:p>
            <a:pPr lvl="1"/>
            <a:r>
              <a:rPr lang="en-US" dirty="0" smtClean="0"/>
              <a:t>Changes in assignment sending times or deadline extensions should be the exception, not the rule.</a:t>
            </a:r>
            <a:endParaRPr lang="en-US" dirty="0"/>
          </a:p>
          <a:p>
            <a:r>
              <a:rPr lang="en-US" dirty="0" smtClean="0"/>
              <a:t>If </a:t>
            </a:r>
            <a:r>
              <a:rPr lang="en-US" dirty="0"/>
              <a:t>you have any suggestions or feedback on timeline of requests, please </a:t>
            </a:r>
            <a:r>
              <a:rPr lang="en-US" dirty="0" smtClean="0"/>
              <a:t>let </a:t>
            </a:r>
            <a:r>
              <a:rPr lang="en-US" dirty="0"/>
              <a:t>us know.</a:t>
            </a:r>
          </a:p>
          <a:p>
            <a:endParaRPr lang="en-US" dirty="0"/>
          </a:p>
        </p:txBody>
      </p:sp>
    </p:spTree>
    <p:extLst>
      <p:ext uri="{BB962C8B-B14F-4D97-AF65-F5344CB8AC3E}">
        <p14:creationId xmlns:p14="http://schemas.microsoft.com/office/powerpoint/2010/main" val="348670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Updates and </a:t>
            </a:r>
            <a:r>
              <a:rPr lang="en-US" dirty="0" smtClean="0"/>
              <a:t>Reminders</a:t>
            </a:r>
            <a:endParaRPr lang="en-US" dirty="0">
              <a:solidFill>
                <a:srgbClr val="FF0000"/>
              </a:solidFill>
            </a:endParaRPr>
          </a:p>
        </p:txBody>
      </p:sp>
      <p:sp>
        <p:nvSpPr>
          <p:cNvPr id="3" name="Content Placeholder 2"/>
          <p:cNvSpPr>
            <a:spLocks noGrp="1"/>
          </p:cNvSpPr>
          <p:nvPr>
            <p:ph idx="1"/>
          </p:nvPr>
        </p:nvSpPr>
        <p:spPr>
          <a:xfrm>
            <a:off x="838200" y="1666240"/>
            <a:ext cx="10193709" cy="4296477"/>
          </a:xfrm>
        </p:spPr>
        <p:txBody>
          <a:bodyPr>
            <a:noAutofit/>
          </a:bodyPr>
          <a:lstStyle/>
          <a:p>
            <a:r>
              <a:rPr lang="en-US" sz="2000" b="1" dirty="0"/>
              <a:t>Didactic Training</a:t>
            </a:r>
          </a:p>
          <a:p>
            <a:pPr lvl="1"/>
            <a:r>
              <a:rPr lang="en-US" sz="1800" dirty="0" smtClean="0"/>
              <a:t>Sites </a:t>
            </a:r>
            <a:r>
              <a:rPr lang="en-US" sz="1800" dirty="0"/>
              <a:t>must provide interns access to remote technology needed for virtual </a:t>
            </a:r>
            <a:r>
              <a:rPr lang="en-US" sz="1800" dirty="0" smtClean="0"/>
              <a:t>didactics</a:t>
            </a:r>
            <a:endParaRPr lang="en-US" sz="1800" dirty="0"/>
          </a:p>
          <a:p>
            <a:pPr lvl="1"/>
            <a:r>
              <a:rPr lang="en-US" sz="1800" dirty="0"/>
              <a:t>Intern travel policy in effect for in-person </a:t>
            </a:r>
            <a:r>
              <a:rPr lang="en-US" sz="1800" dirty="0" smtClean="0"/>
              <a:t>days</a:t>
            </a:r>
            <a:endParaRPr lang="en-US" sz="1800" dirty="0"/>
          </a:p>
          <a:p>
            <a:pPr lvl="1"/>
            <a:r>
              <a:rPr lang="en-US" sz="1800" dirty="0"/>
              <a:t>Most Fridays from 8:00 am – 12:00 </a:t>
            </a:r>
            <a:r>
              <a:rPr lang="en-US" sz="1800" dirty="0" smtClean="0"/>
              <a:t>pm</a:t>
            </a:r>
            <a:endParaRPr lang="en-US" sz="1800" dirty="0">
              <a:solidFill>
                <a:srgbClr val="FF0000"/>
              </a:solidFill>
            </a:endParaRPr>
          </a:p>
          <a:p>
            <a:pPr lvl="2"/>
            <a:r>
              <a:rPr lang="en-US" sz="1600" dirty="0"/>
              <a:t>Orientation and four additional training days will be in person from 8:30 am – </a:t>
            </a:r>
            <a:r>
              <a:rPr lang="en-US" sz="1600" dirty="0" smtClean="0"/>
              <a:t>4:30 pm</a:t>
            </a:r>
          </a:p>
          <a:p>
            <a:pPr marL="914400" lvl="2" indent="0">
              <a:buNone/>
            </a:pPr>
            <a:r>
              <a:rPr lang="en-US" sz="1600" dirty="0" smtClean="0"/>
              <a:t>	</a:t>
            </a:r>
            <a:r>
              <a:rPr lang="en-US" sz="1600" b="1" dirty="0" smtClean="0"/>
              <a:t>July 27</a:t>
            </a:r>
            <a:r>
              <a:rPr lang="en-US" sz="1600" b="1" baseline="30000" dirty="0" smtClean="0"/>
              <a:t>th</a:t>
            </a:r>
            <a:r>
              <a:rPr lang="en-US" sz="1600" b="1" dirty="0" smtClean="0"/>
              <a:t> (Springfield)		November 3</a:t>
            </a:r>
            <a:r>
              <a:rPr lang="en-US" sz="1600" b="1" baseline="30000" dirty="0" smtClean="0"/>
              <a:t>rd</a:t>
            </a:r>
            <a:r>
              <a:rPr lang="en-US" sz="1600" b="1" dirty="0" smtClean="0"/>
              <a:t> (Springfield)</a:t>
            </a:r>
            <a:endParaRPr lang="en-US" sz="1600" b="1" dirty="0" smtClean="0">
              <a:solidFill>
                <a:srgbClr val="FF0000"/>
              </a:solidFill>
            </a:endParaRPr>
          </a:p>
          <a:p>
            <a:pPr marL="914400" lvl="2" indent="0">
              <a:buNone/>
            </a:pPr>
            <a:r>
              <a:rPr lang="en-US" sz="1600" b="1" dirty="0"/>
              <a:t>	</a:t>
            </a:r>
            <a:r>
              <a:rPr lang="en-US" sz="1600" b="1" dirty="0" smtClean="0"/>
              <a:t>July 28</a:t>
            </a:r>
            <a:r>
              <a:rPr lang="en-US" sz="1600" b="1" baseline="30000" dirty="0" smtClean="0"/>
              <a:t>th</a:t>
            </a:r>
            <a:r>
              <a:rPr lang="en-US" sz="1600" b="1" dirty="0" smtClean="0"/>
              <a:t> (Springfield)		April 5</a:t>
            </a:r>
            <a:r>
              <a:rPr lang="en-US" sz="1600" b="1" baseline="30000" dirty="0" smtClean="0"/>
              <a:t>th</a:t>
            </a:r>
            <a:r>
              <a:rPr lang="en-US" sz="1600" b="1" dirty="0" smtClean="0"/>
              <a:t> (Jeff City)</a:t>
            </a:r>
          </a:p>
          <a:p>
            <a:pPr marL="914400" lvl="2" indent="0">
              <a:buNone/>
            </a:pPr>
            <a:r>
              <a:rPr lang="en-US" sz="1600" b="1" dirty="0"/>
              <a:t>	</a:t>
            </a:r>
            <a:r>
              <a:rPr lang="en-US" sz="1600" b="1" dirty="0" smtClean="0"/>
              <a:t>September 29</a:t>
            </a:r>
            <a:r>
              <a:rPr lang="en-US" sz="1600" b="1" baseline="30000" dirty="0" smtClean="0"/>
              <a:t>th</a:t>
            </a:r>
            <a:r>
              <a:rPr lang="en-US" sz="1600" b="1" dirty="0" smtClean="0"/>
              <a:t> (Jeff City)	June 7</a:t>
            </a:r>
            <a:r>
              <a:rPr lang="en-US" sz="1600" b="1" baseline="30000" dirty="0" smtClean="0"/>
              <a:t>th</a:t>
            </a:r>
            <a:r>
              <a:rPr lang="en-US" sz="1600" b="1" dirty="0" smtClean="0"/>
              <a:t> (Springfield)</a:t>
            </a:r>
            <a:endParaRPr lang="en-US" sz="1600" b="1" dirty="0"/>
          </a:p>
          <a:p>
            <a:pPr lvl="2"/>
            <a:r>
              <a:rPr lang="en-US" sz="1600" dirty="0" smtClean="0">
                <a:solidFill>
                  <a:srgbClr val="FF0000"/>
                </a:solidFill>
              </a:rPr>
              <a:t>The following are dates not currently scheduled to have didactics (schedule subject to change based on presenter availability)</a:t>
            </a:r>
          </a:p>
          <a:p>
            <a:pPr marL="1828800" lvl="4" indent="0">
              <a:buNone/>
            </a:pPr>
            <a:r>
              <a:rPr lang="en-US" sz="1400" b="1" dirty="0" smtClean="0">
                <a:solidFill>
                  <a:srgbClr val="FF0000"/>
                </a:solidFill>
              </a:rPr>
              <a:t>November 4</a:t>
            </a:r>
            <a:r>
              <a:rPr lang="en-US" sz="1400" b="1" baseline="30000" dirty="0" smtClean="0">
                <a:solidFill>
                  <a:srgbClr val="FF0000"/>
                </a:solidFill>
              </a:rPr>
              <a:t>th</a:t>
            </a:r>
            <a:r>
              <a:rPr lang="en-US" sz="1400" b="1" dirty="0" smtClean="0">
                <a:solidFill>
                  <a:srgbClr val="FF0000"/>
                </a:solidFill>
              </a:rPr>
              <a:t> (GL)	December 23</a:t>
            </a:r>
            <a:r>
              <a:rPr lang="en-US" sz="1400" b="1" baseline="30000" dirty="0" smtClean="0">
                <a:solidFill>
                  <a:srgbClr val="FF0000"/>
                </a:solidFill>
              </a:rPr>
              <a:t>rd</a:t>
            </a:r>
            <a:r>
              <a:rPr lang="en-US" sz="1400" b="1" dirty="0" smtClean="0">
                <a:solidFill>
                  <a:srgbClr val="FF0000"/>
                </a:solidFill>
              </a:rPr>
              <a:t> </a:t>
            </a:r>
            <a:br>
              <a:rPr lang="en-US" sz="1400" b="1" dirty="0" smtClean="0">
                <a:solidFill>
                  <a:srgbClr val="FF0000"/>
                </a:solidFill>
              </a:rPr>
            </a:br>
            <a:r>
              <a:rPr lang="en-US" sz="1400" b="1" dirty="0" smtClean="0">
                <a:solidFill>
                  <a:srgbClr val="FF0000"/>
                </a:solidFill>
              </a:rPr>
              <a:t>November 11</a:t>
            </a:r>
            <a:r>
              <a:rPr lang="en-US" sz="1400" b="1" baseline="30000" dirty="0" smtClean="0">
                <a:solidFill>
                  <a:srgbClr val="FF0000"/>
                </a:solidFill>
              </a:rPr>
              <a:t>th</a:t>
            </a:r>
            <a:r>
              <a:rPr lang="en-US" sz="1400" b="1" dirty="0" smtClean="0">
                <a:solidFill>
                  <a:srgbClr val="FF0000"/>
                </a:solidFill>
              </a:rPr>
              <a:t> (CEN)	December 30</a:t>
            </a:r>
            <a:r>
              <a:rPr lang="en-US" sz="1400" b="1" baseline="30000" dirty="0" smtClean="0">
                <a:solidFill>
                  <a:srgbClr val="FF0000"/>
                </a:solidFill>
              </a:rPr>
              <a:t>th</a:t>
            </a:r>
            <a:r>
              <a:rPr lang="en-US" sz="1400" b="1" dirty="0" smtClean="0">
                <a:solidFill>
                  <a:srgbClr val="FF0000"/>
                </a:solidFill>
              </a:rPr>
              <a:t> </a:t>
            </a:r>
            <a:br>
              <a:rPr lang="en-US" sz="1400" b="1" dirty="0" smtClean="0">
                <a:solidFill>
                  <a:srgbClr val="FF0000"/>
                </a:solidFill>
              </a:rPr>
            </a:br>
            <a:r>
              <a:rPr lang="en-US" sz="1400" b="1" dirty="0" smtClean="0">
                <a:solidFill>
                  <a:srgbClr val="FF0000"/>
                </a:solidFill>
              </a:rPr>
              <a:t>November 25</a:t>
            </a:r>
            <a:r>
              <a:rPr lang="en-US" sz="1400" b="1" baseline="30000" dirty="0" smtClean="0">
                <a:solidFill>
                  <a:srgbClr val="FF0000"/>
                </a:solidFill>
              </a:rPr>
              <a:t>th</a:t>
            </a:r>
            <a:r>
              <a:rPr lang="en-US" sz="1400" b="1" dirty="0" smtClean="0">
                <a:solidFill>
                  <a:srgbClr val="FF0000"/>
                </a:solidFill>
              </a:rPr>
              <a:t> 	July 21</a:t>
            </a:r>
            <a:r>
              <a:rPr lang="en-US" sz="1400" b="1" baseline="30000" dirty="0" smtClean="0">
                <a:solidFill>
                  <a:srgbClr val="FF0000"/>
                </a:solidFill>
              </a:rPr>
              <a:t>st</a:t>
            </a:r>
            <a:r>
              <a:rPr lang="en-US" sz="1400" b="1" dirty="0" smtClean="0">
                <a:solidFill>
                  <a:srgbClr val="FF0000"/>
                </a:solidFill>
              </a:rPr>
              <a:t> </a:t>
            </a:r>
            <a:endParaRPr lang="en-US" sz="1600" dirty="0" smtClean="0">
              <a:solidFill>
                <a:srgbClr val="FF0000"/>
              </a:solidFill>
            </a:endParaRPr>
          </a:p>
          <a:p>
            <a:pPr lvl="2"/>
            <a:endParaRPr lang="en-US" sz="1600" dirty="0"/>
          </a:p>
          <a:p>
            <a:pPr lvl="2"/>
            <a:endParaRPr lang="en-US" sz="1600" dirty="0" smtClean="0"/>
          </a:p>
          <a:p>
            <a:pPr lvl="2"/>
            <a:endParaRPr lang="en-US" sz="1600" dirty="0"/>
          </a:p>
          <a:p>
            <a:pPr lvl="2"/>
            <a:endParaRPr lang="en-US" sz="1600" dirty="0"/>
          </a:p>
          <a:p>
            <a:endParaRPr lang="en-US" sz="2000" dirty="0"/>
          </a:p>
        </p:txBody>
      </p:sp>
    </p:spTree>
    <p:extLst>
      <p:ext uri="{BB962C8B-B14F-4D97-AF65-F5344CB8AC3E}">
        <p14:creationId xmlns:p14="http://schemas.microsoft.com/office/powerpoint/2010/main" val="12463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
            </a:r>
            <a:r>
              <a:rPr lang="en-US" dirty="0"/>
              <a:t>Updates and </a:t>
            </a:r>
            <a:r>
              <a:rPr lang="en-US" dirty="0" smtClean="0"/>
              <a:t>Reminders</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b="1" dirty="0"/>
              <a:t>Didactic Training cont.</a:t>
            </a:r>
          </a:p>
          <a:p>
            <a:pPr lvl="1"/>
            <a:r>
              <a:rPr lang="en-US" dirty="0"/>
              <a:t>IHC Didactics will be held virtually on the following </a:t>
            </a:r>
            <a:r>
              <a:rPr lang="en-US" b="1" dirty="0"/>
              <a:t>Wednesdays</a:t>
            </a:r>
            <a:r>
              <a:rPr lang="en-US" dirty="0"/>
              <a:t> from 8:30 – </a:t>
            </a:r>
            <a:r>
              <a:rPr lang="en-US" dirty="0" smtClean="0"/>
              <a:t>4:30</a:t>
            </a:r>
            <a:r>
              <a:rPr lang="en-US" dirty="0"/>
              <a:t>:</a:t>
            </a:r>
          </a:p>
          <a:p>
            <a:pPr marL="914400" lvl="2" indent="0">
              <a:buNone/>
            </a:pPr>
            <a:r>
              <a:rPr lang="en-US" dirty="0" smtClean="0"/>
              <a:t>	</a:t>
            </a:r>
            <a:r>
              <a:rPr lang="en-US" b="1" dirty="0" smtClean="0"/>
              <a:t>August 16</a:t>
            </a:r>
            <a:r>
              <a:rPr lang="en-US" b="1" baseline="30000" dirty="0" smtClean="0"/>
              <a:t>th</a:t>
            </a:r>
            <a:r>
              <a:rPr lang="en-US" b="1" dirty="0" smtClean="0"/>
              <a:t> </a:t>
            </a:r>
            <a:r>
              <a:rPr lang="en-US" b="1" dirty="0"/>
              <a:t>	</a:t>
            </a:r>
            <a:r>
              <a:rPr lang="en-US" b="1" dirty="0" smtClean="0"/>
              <a:t>December 13</a:t>
            </a:r>
            <a:r>
              <a:rPr lang="en-US" b="1" baseline="30000" dirty="0" smtClean="0"/>
              <a:t>th</a:t>
            </a:r>
            <a:r>
              <a:rPr lang="en-US" b="1" dirty="0" smtClean="0"/>
              <a:t> 	April 17</a:t>
            </a:r>
            <a:r>
              <a:rPr lang="en-US" b="1" baseline="30000" dirty="0" smtClean="0"/>
              <a:t>th</a:t>
            </a:r>
            <a:r>
              <a:rPr lang="en-US" b="1" dirty="0" smtClean="0"/>
              <a:t> </a:t>
            </a:r>
          </a:p>
          <a:p>
            <a:pPr marL="914400" lvl="2" indent="0">
              <a:buNone/>
            </a:pPr>
            <a:r>
              <a:rPr lang="en-US" b="1" dirty="0"/>
              <a:t>	</a:t>
            </a:r>
            <a:r>
              <a:rPr lang="en-US" b="1" dirty="0" smtClean="0"/>
              <a:t>September 13</a:t>
            </a:r>
            <a:r>
              <a:rPr lang="en-US" b="1" baseline="30000" dirty="0" smtClean="0"/>
              <a:t>th</a:t>
            </a:r>
            <a:r>
              <a:rPr lang="en-US" b="1" dirty="0" smtClean="0"/>
              <a:t> 	January 17</a:t>
            </a:r>
            <a:r>
              <a:rPr lang="en-US" b="1" baseline="30000" dirty="0" smtClean="0"/>
              <a:t>th</a:t>
            </a:r>
            <a:r>
              <a:rPr lang="en-US" b="1" dirty="0" smtClean="0"/>
              <a:t> 	May 15</a:t>
            </a:r>
            <a:r>
              <a:rPr lang="en-US" b="1" baseline="30000" dirty="0" smtClean="0"/>
              <a:t>th</a:t>
            </a:r>
            <a:r>
              <a:rPr lang="en-US" b="1" dirty="0" smtClean="0"/>
              <a:t> </a:t>
            </a:r>
          </a:p>
          <a:p>
            <a:pPr marL="914400" lvl="2" indent="0">
              <a:buNone/>
            </a:pPr>
            <a:r>
              <a:rPr lang="en-US" b="1" i="1" dirty="0"/>
              <a:t>	</a:t>
            </a:r>
            <a:r>
              <a:rPr lang="en-US" i="1" dirty="0" smtClean="0"/>
              <a:t>No October IHC</a:t>
            </a:r>
            <a:r>
              <a:rPr lang="en-US" dirty="0" smtClean="0"/>
              <a:t> </a:t>
            </a:r>
            <a:r>
              <a:rPr lang="en-US" b="1" dirty="0" smtClean="0"/>
              <a:t>	February 14</a:t>
            </a:r>
            <a:r>
              <a:rPr lang="en-US" b="1" baseline="30000" dirty="0" smtClean="0"/>
              <a:t>th</a:t>
            </a:r>
            <a:r>
              <a:rPr lang="en-US" b="1" dirty="0" smtClean="0"/>
              <a:t> 	June 19</a:t>
            </a:r>
            <a:r>
              <a:rPr lang="en-US" b="1" baseline="30000" dirty="0" smtClean="0"/>
              <a:t>th</a:t>
            </a:r>
            <a:r>
              <a:rPr lang="en-US" b="1" dirty="0" smtClean="0"/>
              <a:t>  </a:t>
            </a:r>
          </a:p>
          <a:p>
            <a:pPr marL="914400" lvl="2" indent="0">
              <a:buNone/>
            </a:pPr>
            <a:r>
              <a:rPr lang="en-US" b="1" dirty="0"/>
              <a:t>	</a:t>
            </a:r>
            <a:r>
              <a:rPr lang="en-US" b="1" dirty="0" smtClean="0"/>
              <a:t>November 15</a:t>
            </a:r>
            <a:r>
              <a:rPr lang="en-US" b="1" baseline="30000" dirty="0" smtClean="0"/>
              <a:t>th</a:t>
            </a:r>
            <a:r>
              <a:rPr lang="en-US" b="1" dirty="0" smtClean="0"/>
              <a:t>  	March 13</a:t>
            </a:r>
            <a:r>
              <a:rPr lang="en-US" b="1" baseline="30000" dirty="0" smtClean="0"/>
              <a:t>th</a:t>
            </a:r>
            <a:r>
              <a:rPr lang="en-US" b="1" dirty="0" smtClean="0"/>
              <a:t> 	</a:t>
            </a:r>
            <a:r>
              <a:rPr lang="en-US" i="1" dirty="0" smtClean="0"/>
              <a:t>No July IHC</a:t>
            </a:r>
            <a:r>
              <a:rPr lang="en-US" b="1" dirty="0" smtClean="0"/>
              <a:t> </a:t>
            </a:r>
          </a:p>
          <a:p>
            <a:pPr lvl="1"/>
            <a:endParaRPr lang="en-US" dirty="0"/>
          </a:p>
          <a:p>
            <a:pPr lvl="1"/>
            <a:r>
              <a:rPr lang="en-US" dirty="0"/>
              <a:t>Sites should determine in advance where the interns should be on didactic days</a:t>
            </a:r>
          </a:p>
          <a:p>
            <a:pPr lvl="2"/>
            <a:r>
              <a:rPr lang="en-US" dirty="0"/>
              <a:t>Our expectation is they attend virtual didactics from their office unless other arrangements are approved by the site.</a:t>
            </a:r>
          </a:p>
          <a:p>
            <a:pPr lvl="2"/>
            <a:r>
              <a:rPr lang="en-US" dirty="0"/>
              <a:t>If interns are allowed to stay home on Fridays, sites should provide clear expectations of what they should be doing after didactics.</a:t>
            </a:r>
          </a:p>
          <a:p>
            <a:endParaRPr lang="en-US" dirty="0"/>
          </a:p>
        </p:txBody>
      </p:sp>
    </p:spTree>
    <p:extLst>
      <p:ext uri="{BB962C8B-B14F-4D97-AF65-F5344CB8AC3E}">
        <p14:creationId xmlns:p14="http://schemas.microsoft.com/office/powerpoint/2010/main" val="1031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Updates and Reminders</a:t>
            </a:r>
          </a:p>
        </p:txBody>
      </p:sp>
      <p:sp>
        <p:nvSpPr>
          <p:cNvPr id="3" name="Content Placeholder 2"/>
          <p:cNvSpPr>
            <a:spLocks noGrp="1"/>
          </p:cNvSpPr>
          <p:nvPr>
            <p:ph idx="1"/>
          </p:nvPr>
        </p:nvSpPr>
        <p:spPr/>
        <p:txBody>
          <a:bodyPr/>
          <a:lstStyle/>
          <a:p>
            <a:r>
              <a:rPr lang="en-US" b="1" dirty="0"/>
              <a:t>Site Visits</a:t>
            </a:r>
          </a:p>
          <a:p>
            <a:pPr lvl="1"/>
            <a:r>
              <a:rPr lang="en-US" dirty="0"/>
              <a:t>Every year following the first quarter site feedback the Regional Training Director conducts site visits to go over the feedback.</a:t>
            </a:r>
          </a:p>
          <a:p>
            <a:pPr lvl="1"/>
            <a:r>
              <a:rPr lang="en-US" dirty="0"/>
              <a:t>Every three years the site visits are conducted in person.</a:t>
            </a:r>
          </a:p>
          <a:p>
            <a:pPr lvl="1"/>
            <a:r>
              <a:rPr lang="en-US" dirty="0"/>
              <a:t>Meetings will be held </a:t>
            </a:r>
            <a:r>
              <a:rPr lang="en-US" dirty="0" smtClean="0"/>
              <a:t>virtually </a:t>
            </a:r>
            <a:r>
              <a:rPr lang="en-US" dirty="0"/>
              <a:t>this </a:t>
            </a:r>
            <a:r>
              <a:rPr lang="en-US" dirty="0" smtClean="0"/>
              <a:t>year with Training Director’s only.</a:t>
            </a:r>
            <a:endParaRPr lang="en-US" dirty="0"/>
          </a:p>
          <a:p>
            <a:pPr lvl="1"/>
            <a:r>
              <a:rPr lang="en-US" dirty="0"/>
              <a:t>In the next few weeks </a:t>
            </a:r>
            <a:r>
              <a:rPr lang="en-US" dirty="0" smtClean="0"/>
              <a:t>Dr. Brown</a:t>
            </a:r>
            <a:r>
              <a:rPr lang="en-US" dirty="0" smtClean="0">
                <a:solidFill>
                  <a:srgbClr val="FF0000"/>
                </a:solidFill>
              </a:rPr>
              <a:t> </a:t>
            </a:r>
            <a:r>
              <a:rPr lang="en-US" dirty="0"/>
              <a:t>will start coordinating with site Training Directors to plan times </a:t>
            </a:r>
            <a:r>
              <a:rPr lang="en-US" dirty="0" smtClean="0"/>
              <a:t>to meet in the fall.</a:t>
            </a:r>
          </a:p>
          <a:p>
            <a:pPr lvl="1"/>
            <a:r>
              <a:rPr lang="en-US" dirty="0" smtClean="0"/>
              <a:t>IHC Interns will still be having virtual site visits with Dr. King early fall for an assessment of grant progress.</a:t>
            </a:r>
            <a:endParaRPr lang="en-US" dirty="0"/>
          </a:p>
          <a:p>
            <a:endParaRPr lang="en-US" dirty="0"/>
          </a:p>
        </p:txBody>
      </p:sp>
    </p:spTree>
    <p:extLst>
      <p:ext uri="{BB962C8B-B14F-4D97-AF65-F5344CB8AC3E}">
        <p14:creationId xmlns:p14="http://schemas.microsoft.com/office/powerpoint/2010/main" val="635263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3" t="15619" r="8497" b="18105"/>
          <a:stretch/>
        </p:blipFill>
        <p:spPr>
          <a:xfrm>
            <a:off x="1545823" y="1395307"/>
            <a:ext cx="9211410" cy="3759200"/>
          </a:xfrm>
          <a:prstGeom prst="rect">
            <a:avLst/>
          </a:prstGeom>
        </p:spPr>
      </p:pic>
    </p:spTree>
    <p:extLst>
      <p:ext uri="{BB962C8B-B14F-4D97-AF65-F5344CB8AC3E}">
        <p14:creationId xmlns:p14="http://schemas.microsoft.com/office/powerpoint/2010/main" val="250602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Review</a:t>
            </a:r>
            <a:endParaRPr lang="en-US" dirty="0"/>
          </a:p>
        </p:txBody>
      </p:sp>
      <p:sp>
        <p:nvSpPr>
          <p:cNvPr id="3" name="Content Placeholder 2"/>
          <p:cNvSpPr>
            <a:spLocks noGrp="1"/>
          </p:cNvSpPr>
          <p:nvPr>
            <p:ph idx="1"/>
          </p:nvPr>
        </p:nvSpPr>
        <p:spPr>
          <a:xfrm>
            <a:off x="838200" y="1825625"/>
            <a:ext cx="10193709" cy="4317480"/>
          </a:xfrm>
        </p:spPr>
        <p:txBody>
          <a:bodyPr>
            <a:normAutofit/>
          </a:bodyPr>
          <a:lstStyle/>
          <a:p>
            <a:r>
              <a:rPr lang="en-US" dirty="0" smtClean="0"/>
              <a:t>Manual </a:t>
            </a:r>
            <a:r>
              <a:rPr lang="en-US" dirty="0"/>
              <a:t>is provided in an online </a:t>
            </a:r>
            <a:r>
              <a:rPr lang="en-US" dirty="0" smtClean="0"/>
              <a:t>format</a:t>
            </a:r>
            <a:endParaRPr lang="en-US" dirty="0"/>
          </a:p>
          <a:p>
            <a:pPr lvl="1"/>
            <a:r>
              <a:rPr lang="en-US" dirty="0"/>
              <a:t>Follow along if you like: </a:t>
            </a:r>
            <a:r>
              <a:rPr lang="en-US" dirty="0">
                <a:hlinkClick r:id="rId2"/>
              </a:rPr>
              <a:t>https://psychologyinterns.org/NPTCManual</a:t>
            </a:r>
            <a:r>
              <a:rPr lang="en-US" dirty="0" smtClean="0">
                <a:hlinkClick r:id="rId2"/>
              </a:rPr>
              <a:t>/</a:t>
            </a:r>
            <a:endParaRPr lang="en-US" dirty="0" smtClean="0"/>
          </a:p>
          <a:p>
            <a:pPr lvl="1"/>
            <a:r>
              <a:rPr lang="en-US" dirty="0" smtClean="0"/>
              <a:t>The documents for the 2023-2024 training year are up with “23” listed as part of the name. Any item with “22” is a part of the current manual and will be removed as the training year comes to a close.</a:t>
            </a:r>
            <a:endParaRPr lang="en-US" dirty="0"/>
          </a:p>
          <a:p>
            <a:endParaRPr lang="en-US" sz="1000" dirty="0"/>
          </a:p>
          <a:p>
            <a:r>
              <a:rPr lang="en-US" dirty="0"/>
              <a:t>Will highlight specific areas </a:t>
            </a:r>
            <a:r>
              <a:rPr lang="en-US" dirty="0" smtClean="0"/>
              <a:t>of </a:t>
            </a:r>
            <a:r>
              <a:rPr lang="en-US" dirty="0"/>
              <a:t>particular importance </a:t>
            </a:r>
            <a:r>
              <a:rPr lang="en-US" dirty="0" smtClean="0"/>
              <a:t>and any policies that </a:t>
            </a:r>
            <a:r>
              <a:rPr lang="en-US" dirty="0"/>
              <a:t>have </a:t>
            </a:r>
            <a:r>
              <a:rPr lang="en-US" dirty="0" smtClean="0"/>
              <a:t>changed.</a:t>
            </a:r>
            <a:endParaRPr lang="en-US" dirty="0"/>
          </a:p>
          <a:p>
            <a:pPr lvl="1"/>
            <a:r>
              <a:rPr lang="en-US" dirty="0"/>
              <a:t>HOWEVER, we all need to know this manual</a:t>
            </a:r>
          </a:p>
          <a:p>
            <a:pPr lvl="1"/>
            <a:r>
              <a:rPr lang="en-US" dirty="0"/>
              <a:t>So, please review afterwards</a:t>
            </a:r>
          </a:p>
          <a:p>
            <a:pPr lvl="1"/>
            <a:r>
              <a:rPr lang="en-US" dirty="0"/>
              <a:t>If there are questions, ask during and after</a:t>
            </a:r>
          </a:p>
          <a:p>
            <a:pPr lvl="1"/>
            <a:endParaRPr lang="en-US" dirty="0"/>
          </a:p>
          <a:p>
            <a:endParaRPr lang="en-US" dirty="0"/>
          </a:p>
        </p:txBody>
      </p:sp>
    </p:spTree>
    <p:extLst>
      <p:ext uri="{BB962C8B-B14F-4D97-AF65-F5344CB8AC3E}">
        <p14:creationId xmlns:p14="http://schemas.microsoft.com/office/powerpoint/2010/main" val="3958059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Manual and Process Updates</a:t>
            </a:r>
          </a:p>
        </p:txBody>
      </p:sp>
      <p:sp>
        <p:nvSpPr>
          <p:cNvPr id="3" name="Content Placeholder 2"/>
          <p:cNvSpPr>
            <a:spLocks noGrp="1"/>
          </p:cNvSpPr>
          <p:nvPr>
            <p:ph idx="1"/>
          </p:nvPr>
        </p:nvSpPr>
        <p:spPr/>
        <p:txBody>
          <a:bodyPr>
            <a:normAutofit fontScale="85000" lnSpcReduction="20000"/>
          </a:bodyPr>
          <a:lstStyle/>
          <a:p>
            <a:r>
              <a:rPr lang="en-US" b="1" dirty="0"/>
              <a:t>Chief Interns</a:t>
            </a:r>
          </a:p>
          <a:p>
            <a:pPr lvl="1"/>
            <a:r>
              <a:rPr lang="en-US" dirty="0" smtClean="0"/>
              <a:t>Changing back to previous Chief Intern process</a:t>
            </a:r>
          </a:p>
          <a:p>
            <a:pPr lvl="1"/>
            <a:r>
              <a:rPr lang="en-US" dirty="0" smtClean="0"/>
              <a:t>Two individuals (from different sites) will be chosen to serve as intern advocates for the year.</a:t>
            </a:r>
          </a:p>
          <a:p>
            <a:pPr lvl="2"/>
            <a:r>
              <a:rPr lang="en-US" dirty="0" smtClean="0"/>
              <a:t>If there are multiple people interested, interns may change roles at the mid-way point of the year for a total of four individuals from different sites.</a:t>
            </a:r>
            <a:endParaRPr lang="en-US" dirty="0"/>
          </a:p>
          <a:p>
            <a:pPr lvl="1"/>
            <a:r>
              <a:rPr lang="en-US" dirty="0"/>
              <a:t>Selected a month after the start date</a:t>
            </a:r>
          </a:p>
          <a:p>
            <a:pPr lvl="1"/>
            <a:r>
              <a:rPr lang="en-US" dirty="0" smtClean="0"/>
              <a:t>Intern </a:t>
            </a:r>
            <a:r>
              <a:rPr lang="en-US" dirty="0"/>
              <a:t>must be in good standing and have support of their primary supervisor</a:t>
            </a:r>
          </a:p>
          <a:p>
            <a:pPr lvl="1"/>
            <a:r>
              <a:rPr lang="en-US" dirty="0" smtClean="0"/>
              <a:t>Responsibilities</a:t>
            </a:r>
            <a:endParaRPr lang="en-US" dirty="0"/>
          </a:p>
          <a:p>
            <a:pPr lvl="2"/>
            <a:r>
              <a:rPr lang="en-US" dirty="0" smtClean="0"/>
              <a:t>Regularly </a:t>
            </a:r>
            <a:r>
              <a:rPr lang="en-US" dirty="0"/>
              <a:t>assess needs of interns in their region and report them to the Regional Training Director</a:t>
            </a:r>
          </a:p>
          <a:p>
            <a:pPr lvl="2"/>
            <a:r>
              <a:rPr lang="en-US" dirty="0" smtClean="0"/>
              <a:t>Attend </a:t>
            </a:r>
            <a:r>
              <a:rPr lang="en-US" dirty="0"/>
              <a:t>monthly Training Committee meetings</a:t>
            </a:r>
          </a:p>
          <a:p>
            <a:pPr lvl="2"/>
            <a:r>
              <a:rPr lang="en-US" dirty="0" smtClean="0"/>
              <a:t>Report </a:t>
            </a:r>
            <a:r>
              <a:rPr lang="en-US" dirty="0"/>
              <a:t>out relevant information to the intern cohort</a:t>
            </a:r>
          </a:p>
          <a:p>
            <a:pPr lvl="2"/>
            <a:r>
              <a:rPr lang="en-US" dirty="0" smtClean="0"/>
              <a:t>Review </a:t>
            </a:r>
            <a:r>
              <a:rPr lang="en-US" dirty="0"/>
              <a:t>site-marketing materials and provide feedback</a:t>
            </a:r>
          </a:p>
          <a:p>
            <a:pPr lvl="2"/>
            <a:r>
              <a:rPr lang="en-US" dirty="0" smtClean="0"/>
              <a:t>Organize </a:t>
            </a:r>
            <a:r>
              <a:rPr lang="en-US" dirty="0"/>
              <a:t>and assist with social events throughout the training year</a:t>
            </a:r>
          </a:p>
          <a:p>
            <a:pPr lvl="2"/>
            <a:r>
              <a:rPr lang="en-US" dirty="0" smtClean="0"/>
              <a:t>Contribute </a:t>
            </a:r>
            <a:r>
              <a:rPr lang="en-US" dirty="0"/>
              <a:t>posts for the monthly </a:t>
            </a:r>
            <a:r>
              <a:rPr lang="en-US" dirty="0" smtClean="0"/>
              <a:t>newsletter</a:t>
            </a:r>
          </a:p>
        </p:txBody>
      </p:sp>
    </p:spTree>
    <p:extLst>
      <p:ext uri="{BB962C8B-B14F-4D97-AF65-F5344CB8AC3E}">
        <p14:creationId xmlns:p14="http://schemas.microsoft.com/office/powerpoint/2010/main" val="2043967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Manual and Process Updates</a:t>
            </a:r>
          </a:p>
        </p:txBody>
      </p:sp>
      <p:sp>
        <p:nvSpPr>
          <p:cNvPr id="3" name="Content Placeholder 2"/>
          <p:cNvSpPr>
            <a:spLocks noGrp="1"/>
          </p:cNvSpPr>
          <p:nvPr>
            <p:ph idx="1"/>
          </p:nvPr>
        </p:nvSpPr>
        <p:spPr>
          <a:xfrm>
            <a:off x="838200" y="1825624"/>
            <a:ext cx="10193709" cy="4491285"/>
          </a:xfrm>
        </p:spPr>
        <p:txBody>
          <a:bodyPr>
            <a:normAutofit fontScale="92500" lnSpcReduction="20000"/>
          </a:bodyPr>
          <a:lstStyle/>
          <a:p>
            <a:r>
              <a:rPr lang="en-US" b="1" dirty="0" smtClean="0"/>
              <a:t>Graduation Requirements</a:t>
            </a:r>
            <a:endParaRPr lang="en-US" b="1" dirty="0"/>
          </a:p>
          <a:p>
            <a:pPr lvl="1" fontAlgn="base"/>
            <a:r>
              <a:rPr lang="en-US" i="1" dirty="0" smtClean="0"/>
              <a:t>Hours</a:t>
            </a:r>
          </a:p>
          <a:p>
            <a:pPr lvl="2" fontAlgn="base"/>
            <a:r>
              <a:rPr lang="en-US" dirty="0" smtClean="0"/>
              <a:t>Language for the requirements has slightly changed.</a:t>
            </a:r>
            <a:endParaRPr lang="en-US" dirty="0"/>
          </a:p>
          <a:p>
            <a:pPr lvl="2" fontAlgn="base"/>
            <a:r>
              <a:rPr lang="en-US" dirty="0" smtClean="0"/>
              <a:t>Site expectations remain the same, but we are eliminating reference to some of the annual totals expected.</a:t>
            </a:r>
          </a:p>
          <a:p>
            <a:pPr lvl="2" fontAlgn="base"/>
            <a:r>
              <a:rPr lang="en-US" dirty="0" smtClean="0"/>
              <a:t>Training expectations will be listed as follows:</a:t>
            </a:r>
          </a:p>
          <a:p>
            <a:pPr lvl="3" fontAlgn="base"/>
            <a:r>
              <a:rPr lang="en-US" dirty="0" smtClean="0"/>
              <a:t>10 hours or more per week of patient contact hours with a goal of 25% of the total.</a:t>
            </a:r>
          </a:p>
          <a:p>
            <a:pPr lvl="3" fontAlgn="base"/>
            <a:r>
              <a:rPr lang="en-US" dirty="0" smtClean="0"/>
              <a:t>4 or more hours per week of total supervision, of which at least 2 hours per week need to be individual with a licensed psychologist.</a:t>
            </a:r>
          </a:p>
          <a:p>
            <a:pPr lvl="3" fontAlgn="base"/>
            <a:r>
              <a:rPr lang="en-US" dirty="0" smtClean="0"/>
              <a:t>Total hours will be represented as “a minimum of 1,500 hour, full-time internship commitment.”</a:t>
            </a:r>
          </a:p>
          <a:p>
            <a:pPr lvl="2" fontAlgn="base"/>
            <a:r>
              <a:rPr lang="en-US" dirty="0" smtClean="0"/>
              <a:t>Interns and sites will need to be intentional on checking hour requirements for state licensure to ensure the interns end up with the number of hours they need to get licensed in the future.</a:t>
            </a:r>
          </a:p>
          <a:p>
            <a:pPr lvl="1" fontAlgn="base"/>
            <a:r>
              <a:rPr lang="en-US" i="1" dirty="0" smtClean="0"/>
              <a:t>Reports</a:t>
            </a:r>
          </a:p>
          <a:p>
            <a:pPr lvl="2" fontAlgn="base"/>
            <a:r>
              <a:rPr lang="en-US" dirty="0" smtClean="0"/>
              <a:t>Removing the specific number requirement and leaving it to site discretion on their ability to evaluate the intern on the assessment competency throughout the year.</a:t>
            </a:r>
          </a:p>
          <a:p>
            <a:pPr lvl="1" fontAlgn="base"/>
            <a:endParaRPr lang="en-US" dirty="0"/>
          </a:p>
          <a:p>
            <a:pPr lvl="1" fontAlgn="base"/>
            <a:endParaRPr lang="en-US" dirty="0"/>
          </a:p>
          <a:p>
            <a:endParaRPr lang="en-US" dirty="0"/>
          </a:p>
        </p:txBody>
      </p:sp>
    </p:spTree>
    <p:extLst>
      <p:ext uri="{BB962C8B-B14F-4D97-AF65-F5344CB8AC3E}">
        <p14:creationId xmlns:p14="http://schemas.microsoft.com/office/powerpoint/2010/main" val="4023306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and Process Updates</a:t>
            </a:r>
            <a:endParaRPr lang="en-US" dirty="0"/>
          </a:p>
        </p:txBody>
      </p:sp>
      <p:sp>
        <p:nvSpPr>
          <p:cNvPr id="3" name="Content Placeholder 2"/>
          <p:cNvSpPr>
            <a:spLocks noGrp="1"/>
          </p:cNvSpPr>
          <p:nvPr>
            <p:ph idx="1"/>
          </p:nvPr>
        </p:nvSpPr>
        <p:spPr>
          <a:xfrm>
            <a:off x="838200" y="1825625"/>
            <a:ext cx="10193709" cy="4490334"/>
          </a:xfrm>
        </p:spPr>
        <p:txBody>
          <a:bodyPr>
            <a:normAutofit/>
          </a:bodyPr>
          <a:lstStyle/>
          <a:p>
            <a:r>
              <a:rPr lang="en-US" b="1" dirty="0"/>
              <a:t>Hour Audits and </a:t>
            </a:r>
            <a:r>
              <a:rPr lang="en-US" b="1" dirty="0" smtClean="0"/>
              <a:t>Timesheets</a:t>
            </a:r>
            <a:endParaRPr lang="en-US" b="1" dirty="0"/>
          </a:p>
          <a:p>
            <a:pPr lvl="1"/>
            <a:r>
              <a:rPr lang="en-US" dirty="0" smtClean="0"/>
              <a:t>With the change in hour requirements, this will change how hour audits and the timesheet process will look.</a:t>
            </a:r>
          </a:p>
          <a:p>
            <a:pPr lvl="1"/>
            <a:r>
              <a:rPr lang="en-US" i="1" dirty="0" smtClean="0"/>
              <a:t>Hour Audits</a:t>
            </a:r>
            <a:endParaRPr lang="en-US" dirty="0" smtClean="0"/>
          </a:p>
          <a:p>
            <a:pPr lvl="2"/>
            <a:r>
              <a:rPr lang="en-US" dirty="0" smtClean="0"/>
              <a:t>We will still have them, but less frequently.</a:t>
            </a:r>
          </a:p>
          <a:p>
            <a:pPr lvl="2"/>
            <a:r>
              <a:rPr lang="en-US" dirty="0" smtClean="0"/>
              <a:t>They will be compiled reports to the Training Director of general intern progress.</a:t>
            </a:r>
          </a:p>
          <a:p>
            <a:pPr lvl="3"/>
            <a:r>
              <a:rPr lang="en-US" dirty="0" smtClean="0"/>
              <a:t>Rather than tracking progress toward a graduation requirement, they will focus on interns’ range of acceptable hours.</a:t>
            </a:r>
          </a:p>
          <a:p>
            <a:pPr lvl="3"/>
            <a:r>
              <a:rPr lang="en-US" dirty="0" smtClean="0"/>
              <a:t>If interns fall below the expected training threshold, NPTC may still request Action Plans as done previously.</a:t>
            </a:r>
          </a:p>
          <a:p>
            <a:pPr lvl="2"/>
            <a:r>
              <a:rPr lang="en-US" dirty="0" smtClean="0"/>
              <a:t>NPTC will also be providing access to reports/spreadsheets/resources that sites can use to track hour progress as needed (if additional supports are helpful).</a:t>
            </a:r>
            <a:endParaRPr lang="en-US" dirty="0"/>
          </a:p>
        </p:txBody>
      </p:sp>
    </p:spTree>
    <p:extLst>
      <p:ext uri="{BB962C8B-B14F-4D97-AF65-F5344CB8AC3E}">
        <p14:creationId xmlns:p14="http://schemas.microsoft.com/office/powerpoint/2010/main" val="145919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09:30 </a:t>
            </a:r>
            <a:r>
              <a:rPr lang="en-US" dirty="0"/>
              <a:t>– </a:t>
            </a:r>
            <a:r>
              <a:rPr lang="en-US" dirty="0" smtClean="0"/>
              <a:t>10:00:	Supervisor Resources</a:t>
            </a:r>
            <a:br>
              <a:rPr lang="en-US" dirty="0" smtClean="0"/>
            </a:br>
            <a:r>
              <a:rPr lang="en-US" dirty="0" smtClean="0"/>
              <a:t>			General Updates and Reminders</a:t>
            </a:r>
            <a:endParaRPr lang="en-US" dirty="0"/>
          </a:p>
          <a:p>
            <a:pPr marL="0" indent="0">
              <a:buNone/>
            </a:pPr>
            <a:r>
              <a:rPr lang="en-US" dirty="0" smtClean="0"/>
              <a:t>			       --Break--</a:t>
            </a:r>
            <a:endParaRPr lang="en-US" dirty="0"/>
          </a:p>
          <a:p>
            <a:r>
              <a:rPr lang="en-US" dirty="0" smtClean="0"/>
              <a:t>10:10 </a:t>
            </a:r>
            <a:r>
              <a:rPr lang="en-US" dirty="0"/>
              <a:t>– </a:t>
            </a:r>
            <a:r>
              <a:rPr lang="en-US" dirty="0" smtClean="0"/>
              <a:t>11:00:	Manual and Process Updates</a:t>
            </a:r>
          </a:p>
          <a:p>
            <a:pPr marL="0" indent="0">
              <a:buNone/>
            </a:pPr>
            <a:r>
              <a:rPr lang="en-US" dirty="0"/>
              <a:t>			       --</a:t>
            </a:r>
            <a:r>
              <a:rPr lang="en-US" dirty="0" smtClean="0"/>
              <a:t>Break--</a:t>
            </a:r>
          </a:p>
          <a:p>
            <a:r>
              <a:rPr lang="en-US" dirty="0" smtClean="0"/>
              <a:t>11:10 – 12:00:</a:t>
            </a:r>
            <a:r>
              <a:rPr lang="en-US" dirty="0"/>
              <a:t>	 Policies of Importance</a:t>
            </a:r>
          </a:p>
          <a:p>
            <a:pPr marL="0" indent="0">
              <a:buNone/>
            </a:pPr>
            <a:r>
              <a:rPr lang="en-US" dirty="0" smtClean="0"/>
              <a:t>			       --Lunch--</a:t>
            </a:r>
            <a:endParaRPr lang="en-US" dirty="0"/>
          </a:p>
          <a:p>
            <a:r>
              <a:rPr lang="en-US" dirty="0" smtClean="0"/>
              <a:t>01:00 </a:t>
            </a:r>
            <a:r>
              <a:rPr lang="en-US" dirty="0"/>
              <a:t>– </a:t>
            </a:r>
            <a:r>
              <a:rPr lang="en-US" dirty="0" smtClean="0"/>
              <a:t>05:00:	Supervisor </a:t>
            </a:r>
            <a:r>
              <a:rPr lang="en-US" dirty="0"/>
              <a:t>CE Training (</a:t>
            </a:r>
            <a:r>
              <a:rPr lang="en-US" dirty="0" smtClean="0"/>
              <a:t>Drs. </a:t>
            </a:r>
            <a:r>
              <a:rPr lang="en-US" dirty="0" err="1" smtClean="0"/>
              <a:t>Sconyers</a:t>
            </a:r>
            <a:r>
              <a:rPr lang="en-US" dirty="0" smtClean="0"/>
              <a:t> and </a:t>
            </a:r>
            <a:r>
              <a:rPr lang="en-US" dirty="0" err="1" smtClean="0"/>
              <a:t>Asay</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2267529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and Process Updates</a:t>
            </a:r>
            <a:endParaRPr lang="en-US" dirty="0"/>
          </a:p>
        </p:txBody>
      </p:sp>
      <p:sp>
        <p:nvSpPr>
          <p:cNvPr id="3" name="Content Placeholder 2"/>
          <p:cNvSpPr>
            <a:spLocks noGrp="1"/>
          </p:cNvSpPr>
          <p:nvPr>
            <p:ph idx="1"/>
          </p:nvPr>
        </p:nvSpPr>
        <p:spPr>
          <a:xfrm>
            <a:off x="838200" y="1825625"/>
            <a:ext cx="10193709" cy="4490334"/>
          </a:xfrm>
        </p:spPr>
        <p:txBody>
          <a:bodyPr>
            <a:normAutofit lnSpcReduction="10000"/>
          </a:bodyPr>
          <a:lstStyle/>
          <a:p>
            <a:r>
              <a:rPr lang="en-US" b="1" dirty="0"/>
              <a:t>Hour Audits and </a:t>
            </a:r>
            <a:r>
              <a:rPr lang="en-US" b="1" dirty="0" smtClean="0"/>
              <a:t>Timesheets cont.</a:t>
            </a:r>
            <a:endParaRPr lang="en-US" b="1" dirty="0"/>
          </a:p>
          <a:p>
            <a:pPr lvl="1"/>
            <a:r>
              <a:rPr lang="en-US" i="1" dirty="0" smtClean="0"/>
              <a:t>Timesheets</a:t>
            </a:r>
            <a:endParaRPr lang="en-US" dirty="0" smtClean="0"/>
          </a:p>
          <a:p>
            <a:pPr lvl="2"/>
            <a:r>
              <a:rPr lang="en-US" dirty="0" smtClean="0"/>
              <a:t>Intern timesheets will have fewer category selections to choose from.</a:t>
            </a:r>
          </a:p>
          <a:p>
            <a:pPr lvl="2"/>
            <a:r>
              <a:rPr lang="en-US" dirty="0" smtClean="0"/>
              <a:t>The IHC Grant intern tracking will also be removed and tracked separately through established site processes.</a:t>
            </a:r>
          </a:p>
          <a:p>
            <a:pPr lvl="2"/>
            <a:r>
              <a:rPr lang="en-US" dirty="0" smtClean="0"/>
              <a:t>Client demographics will also be removed and resources provided online for interns who would still like to track their client demographics separately.</a:t>
            </a:r>
          </a:p>
          <a:p>
            <a:pPr lvl="2"/>
            <a:r>
              <a:rPr lang="en-US" dirty="0"/>
              <a:t>Supervisors will be asked to verify timesheets on a monthly basis rather than bi-weekly. Interns will still be asked to complete their hours regularly rather than once a month at the end of the month.</a:t>
            </a:r>
          </a:p>
          <a:p>
            <a:pPr lvl="2"/>
            <a:r>
              <a:rPr lang="en-US" dirty="0" smtClean="0"/>
              <a:t>These changes should allow the timesheet process to be more streamlined and easier for interns to do and supervisors to verify.</a:t>
            </a:r>
          </a:p>
          <a:p>
            <a:pPr lvl="2"/>
            <a:r>
              <a:rPr lang="en-US" dirty="0" smtClean="0"/>
              <a:t>Main focus is on getting information needed for future license verifications.</a:t>
            </a:r>
          </a:p>
          <a:p>
            <a:pPr lvl="2"/>
            <a:r>
              <a:rPr lang="en-US" b="1" i="1" dirty="0" smtClean="0"/>
              <a:t>Timesheet hours still need to match the hours reported at the site.</a:t>
            </a:r>
            <a:endParaRPr lang="en-US" b="1" i="1" dirty="0"/>
          </a:p>
        </p:txBody>
      </p:sp>
    </p:spTree>
    <p:extLst>
      <p:ext uri="{BB962C8B-B14F-4D97-AF65-F5344CB8AC3E}">
        <p14:creationId xmlns:p14="http://schemas.microsoft.com/office/powerpoint/2010/main" val="1415232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and Process Updates</a:t>
            </a:r>
            <a:endParaRPr lang="en-US" dirty="0"/>
          </a:p>
        </p:txBody>
      </p:sp>
      <p:sp>
        <p:nvSpPr>
          <p:cNvPr id="3" name="Content Placeholder 2"/>
          <p:cNvSpPr>
            <a:spLocks noGrp="1"/>
          </p:cNvSpPr>
          <p:nvPr>
            <p:ph idx="1"/>
          </p:nvPr>
        </p:nvSpPr>
        <p:spPr>
          <a:xfrm>
            <a:off x="838200" y="1825625"/>
            <a:ext cx="10193709" cy="4471480"/>
          </a:xfrm>
        </p:spPr>
        <p:txBody>
          <a:bodyPr>
            <a:normAutofit fontScale="92500" lnSpcReduction="20000"/>
          </a:bodyPr>
          <a:lstStyle/>
          <a:p>
            <a:r>
              <a:rPr lang="en-US" b="1" dirty="0"/>
              <a:t>Hour Audits and </a:t>
            </a:r>
            <a:r>
              <a:rPr lang="en-US" b="1" dirty="0" smtClean="0"/>
              <a:t>Timesheets cont</a:t>
            </a:r>
            <a:r>
              <a:rPr lang="en-US" b="1" dirty="0"/>
              <a:t>.</a:t>
            </a:r>
          </a:p>
          <a:p>
            <a:pPr lvl="1"/>
            <a:r>
              <a:rPr lang="en-US" dirty="0" smtClean="0"/>
              <a:t>Things to check on timesheets still….</a:t>
            </a:r>
          </a:p>
          <a:p>
            <a:pPr lvl="1"/>
            <a:endParaRPr lang="en-US" dirty="0" smtClean="0"/>
          </a:p>
          <a:p>
            <a:pPr lvl="1"/>
            <a:r>
              <a:rPr lang="en-US" dirty="0" smtClean="0"/>
              <a:t>Client </a:t>
            </a:r>
            <a:r>
              <a:rPr lang="en-US" dirty="0"/>
              <a:t>Contact </a:t>
            </a:r>
            <a:r>
              <a:rPr lang="en-US" dirty="0" smtClean="0"/>
              <a:t>hours (10 hours per week or 25%)</a:t>
            </a:r>
            <a:endParaRPr lang="en-US" dirty="0"/>
          </a:p>
          <a:p>
            <a:pPr lvl="2"/>
            <a:r>
              <a:rPr lang="en-US" dirty="0" smtClean="0"/>
              <a:t>Intern counts </a:t>
            </a:r>
            <a:r>
              <a:rPr lang="en-US" dirty="0"/>
              <a:t>the proper amount of time for their sessions.</a:t>
            </a:r>
          </a:p>
          <a:p>
            <a:pPr lvl="2"/>
            <a:r>
              <a:rPr lang="en-US" dirty="0" smtClean="0"/>
              <a:t>Categories </a:t>
            </a:r>
            <a:r>
              <a:rPr lang="en-US" dirty="0"/>
              <a:t>used all start with “Client Contact.”</a:t>
            </a:r>
          </a:p>
          <a:p>
            <a:pPr lvl="2"/>
            <a:r>
              <a:rPr lang="en-US" dirty="0" smtClean="0"/>
              <a:t>Interns doesn’t over-count </a:t>
            </a:r>
            <a:r>
              <a:rPr lang="en-US" dirty="0"/>
              <a:t>co-therapy as supervision instead of client contact</a:t>
            </a:r>
            <a:r>
              <a:rPr lang="en-US" dirty="0" smtClean="0"/>
              <a:t>.</a:t>
            </a:r>
          </a:p>
          <a:p>
            <a:pPr lvl="2"/>
            <a:endParaRPr lang="en-US" dirty="0"/>
          </a:p>
          <a:p>
            <a:pPr lvl="1"/>
            <a:r>
              <a:rPr lang="en-US" dirty="0" smtClean="0"/>
              <a:t>Supervision hours (4 hours every week)</a:t>
            </a:r>
            <a:endParaRPr lang="en-US" dirty="0"/>
          </a:p>
          <a:p>
            <a:pPr lvl="2"/>
            <a:r>
              <a:rPr lang="en-US" dirty="0" smtClean="0"/>
              <a:t>All </a:t>
            </a:r>
            <a:r>
              <a:rPr lang="en-US" dirty="0"/>
              <a:t>missed supervision time is being made up.</a:t>
            </a:r>
          </a:p>
          <a:p>
            <a:pPr lvl="2"/>
            <a:r>
              <a:rPr lang="en-US" dirty="0" smtClean="0"/>
              <a:t>Intern tracks both impromptu and scheduled supervision </a:t>
            </a:r>
            <a:r>
              <a:rPr lang="en-US" dirty="0"/>
              <a:t>time that </a:t>
            </a:r>
            <a:r>
              <a:rPr lang="en-US" dirty="0" smtClean="0"/>
              <a:t>happens.</a:t>
            </a:r>
            <a:endParaRPr lang="en-US" dirty="0"/>
          </a:p>
          <a:p>
            <a:pPr lvl="2"/>
            <a:r>
              <a:rPr lang="en-US" dirty="0" smtClean="0"/>
              <a:t>Intern doesn’t over-count </a:t>
            </a:r>
            <a:r>
              <a:rPr lang="en-US" dirty="0"/>
              <a:t>co-therapy as client contact instead of supervision.</a:t>
            </a:r>
          </a:p>
          <a:p>
            <a:pPr lvl="2"/>
            <a:r>
              <a:rPr lang="en-US" b="1" dirty="0" smtClean="0"/>
              <a:t>All </a:t>
            </a:r>
            <a:r>
              <a:rPr lang="en-US" b="1" dirty="0"/>
              <a:t>four hours of supervision are accounted for on their timesheets when reviewing</a:t>
            </a:r>
            <a:r>
              <a:rPr lang="en-US" b="1" dirty="0" smtClean="0"/>
              <a:t>. </a:t>
            </a:r>
            <a:r>
              <a:rPr lang="en-US" dirty="0" smtClean="0"/>
              <a:t>– This was brought up by APA that interns were not always able to identify how they were getting 4 hours of supervision per week</a:t>
            </a:r>
            <a:endParaRPr lang="en-US" b="1" dirty="0"/>
          </a:p>
        </p:txBody>
      </p:sp>
    </p:spTree>
    <p:extLst>
      <p:ext uri="{BB962C8B-B14F-4D97-AF65-F5344CB8AC3E}">
        <p14:creationId xmlns:p14="http://schemas.microsoft.com/office/powerpoint/2010/main" val="2934546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and </a:t>
            </a:r>
            <a:r>
              <a:rPr lang="en-US" dirty="0"/>
              <a:t>Process </a:t>
            </a:r>
            <a:r>
              <a:rPr lang="en-US" dirty="0" smtClean="0"/>
              <a:t>Updates</a:t>
            </a:r>
            <a:endParaRPr lang="en-US" dirty="0"/>
          </a:p>
        </p:txBody>
      </p:sp>
      <p:sp>
        <p:nvSpPr>
          <p:cNvPr id="3" name="Content Placeholder 2"/>
          <p:cNvSpPr>
            <a:spLocks noGrp="1"/>
          </p:cNvSpPr>
          <p:nvPr>
            <p:ph idx="1"/>
          </p:nvPr>
        </p:nvSpPr>
        <p:spPr/>
        <p:txBody>
          <a:bodyPr>
            <a:normAutofit/>
          </a:bodyPr>
          <a:lstStyle/>
          <a:p>
            <a:r>
              <a:rPr lang="en-US" b="1" dirty="0"/>
              <a:t>Hour Audits and Timesheet </a:t>
            </a:r>
            <a:r>
              <a:rPr lang="en-US" b="1" dirty="0" smtClean="0"/>
              <a:t>cont</a:t>
            </a:r>
            <a:r>
              <a:rPr lang="en-US" b="1" dirty="0"/>
              <a:t>.</a:t>
            </a:r>
          </a:p>
          <a:p>
            <a:pPr lvl="1"/>
            <a:r>
              <a:rPr lang="en-US" dirty="0" smtClean="0"/>
              <a:t>PTO/Professional </a:t>
            </a:r>
            <a:r>
              <a:rPr lang="en-US" dirty="0"/>
              <a:t>Development leave</a:t>
            </a:r>
          </a:p>
          <a:p>
            <a:pPr lvl="2"/>
            <a:r>
              <a:rPr lang="en-US" dirty="0" smtClean="0"/>
              <a:t>Now just one time entry “Support/PTO </a:t>
            </a:r>
            <a:r>
              <a:rPr lang="en-US" dirty="0"/>
              <a:t>and Professional Development </a:t>
            </a:r>
            <a:r>
              <a:rPr lang="en-US" dirty="0" smtClean="0"/>
              <a:t>Leave”</a:t>
            </a:r>
          </a:p>
          <a:p>
            <a:pPr lvl="2"/>
            <a:r>
              <a:rPr lang="en-US" dirty="0" smtClean="0"/>
              <a:t>Intern </a:t>
            </a:r>
            <a:r>
              <a:rPr lang="en-US" dirty="0"/>
              <a:t>leave should match leave requested at the site.</a:t>
            </a:r>
          </a:p>
          <a:p>
            <a:pPr lvl="2"/>
            <a:r>
              <a:rPr lang="en-US" dirty="0" smtClean="0"/>
              <a:t>Used </a:t>
            </a:r>
            <a:r>
              <a:rPr lang="en-US" dirty="0"/>
              <a:t>for vacation and sick </a:t>
            </a:r>
            <a:r>
              <a:rPr lang="en-US" dirty="0" smtClean="0"/>
              <a:t>leave as well as the </a:t>
            </a:r>
            <a:r>
              <a:rPr lang="en-US" dirty="0"/>
              <a:t>three professional development days. </a:t>
            </a:r>
          </a:p>
          <a:p>
            <a:pPr lvl="3"/>
            <a:r>
              <a:rPr lang="en-US" dirty="0" smtClean="0"/>
              <a:t>Professional Development days </a:t>
            </a:r>
            <a:r>
              <a:rPr lang="en-US" dirty="0"/>
              <a:t>might be tracked as extra PTO, CME, or hours worked at the site level.</a:t>
            </a:r>
          </a:p>
          <a:p>
            <a:pPr lvl="3"/>
            <a:r>
              <a:rPr lang="en-US" dirty="0"/>
              <a:t>Make sure your supervisors know which to look for</a:t>
            </a:r>
            <a:r>
              <a:rPr lang="en-US" dirty="0" smtClean="0"/>
              <a:t>.</a:t>
            </a:r>
          </a:p>
          <a:p>
            <a:pPr lvl="2"/>
            <a:r>
              <a:rPr lang="en-US" dirty="0" smtClean="0"/>
              <a:t>Should be spot checked by the site supervisor. </a:t>
            </a:r>
            <a:r>
              <a:rPr lang="en-US" b="1" i="1" dirty="0" smtClean="0"/>
              <a:t>NPTC will no longer be conducting regular leave audits</a:t>
            </a:r>
            <a:r>
              <a:rPr lang="en-US" dirty="0" smtClean="0"/>
              <a:t>. Information will be generally provided as a part of the new hour audit process.</a:t>
            </a:r>
            <a:endParaRPr lang="en-US" dirty="0"/>
          </a:p>
          <a:p>
            <a:endParaRPr lang="en-US" dirty="0"/>
          </a:p>
        </p:txBody>
      </p:sp>
    </p:spTree>
    <p:extLst>
      <p:ext uri="{BB962C8B-B14F-4D97-AF65-F5344CB8AC3E}">
        <p14:creationId xmlns:p14="http://schemas.microsoft.com/office/powerpoint/2010/main" val="2350814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and Process Updates</a:t>
            </a:r>
            <a:endParaRPr lang="en-US" dirty="0">
              <a:solidFill>
                <a:srgbClr val="FF0000"/>
              </a:solidFill>
            </a:endParaRPr>
          </a:p>
        </p:txBody>
      </p:sp>
      <p:sp>
        <p:nvSpPr>
          <p:cNvPr id="3" name="Content Placeholder 2"/>
          <p:cNvSpPr>
            <a:spLocks noGrp="1"/>
          </p:cNvSpPr>
          <p:nvPr>
            <p:ph idx="1"/>
          </p:nvPr>
        </p:nvSpPr>
        <p:spPr>
          <a:xfrm>
            <a:off x="838200" y="1759046"/>
            <a:ext cx="9931400" cy="4499142"/>
          </a:xfrm>
        </p:spPr>
        <p:txBody>
          <a:bodyPr>
            <a:normAutofit fontScale="92500"/>
          </a:bodyPr>
          <a:lstStyle/>
          <a:p>
            <a:r>
              <a:rPr lang="en-US" b="1" dirty="0" smtClean="0"/>
              <a:t>Clinical Supervision Exercise</a:t>
            </a:r>
          </a:p>
          <a:p>
            <a:pPr lvl="1"/>
            <a:r>
              <a:rPr lang="en-US" dirty="0"/>
              <a:t>Starting with the next training year, interns will be provided with either actual or mock supervision experiences at their sites to further training and experience in the supervision competency area.</a:t>
            </a:r>
          </a:p>
          <a:p>
            <a:pPr lvl="1"/>
            <a:endParaRPr lang="en-US" dirty="0" smtClean="0"/>
          </a:p>
          <a:p>
            <a:pPr lvl="1"/>
            <a:r>
              <a:rPr lang="en-US" dirty="0" smtClean="0"/>
              <a:t>When considering sustainability and </a:t>
            </a:r>
            <a:r>
              <a:rPr lang="en-US" dirty="0"/>
              <a:t>the NPTC staff available to lead supervision in the current </a:t>
            </a:r>
            <a:r>
              <a:rPr lang="en-US" dirty="0" smtClean="0"/>
              <a:t>model as well as </a:t>
            </a:r>
            <a:r>
              <a:rPr lang="en-US" dirty="0"/>
              <a:t>feedback from sites and </a:t>
            </a:r>
            <a:r>
              <a:rPr lang="en-US" dirty="0" smtClean="0"/>
              <a:t>interns realization </a:t>
            </a:r>
            <a:r>
              <a:rPr lang="en-US" dirty="0"/>
              <a:t>that many sites already had interns supervising trainees or held group supervision that would be suitable for mock supervision exercises</a:t>
            </a:r>
            <a:r>
              <a:rPr lang="en-US" dirty="0" smtClean="0"/>
              <a:t>. </a:t>
            </a:r>
          </a:p>
          <a:p>
            <a:pPr lvl="1"/>
            <a:r>
              <a:rPr lang="en-US" dirty="0"/>
              <a:t>Decision to de-centralize the supervision domain back to the site </a:t>
            </a:r>
            <a:r>
              <a:rPr lang="en-US" dirty="0" smtClean="0"/>
              <a:t>level will allow...</a:t>
            </a:r>
          </a:p>
          <a:p>
            <a:pPr lvl="2"/>
            <a:r>
              <a:rPr lang="en-US" dirty="0" smtClean="0"/>
              <a:t>NPTC will still provide some directive supervision training during didactics, and… </a:t>
            </a:r>
          </a:p>
          <a:p>
            <a:pPr lvl="2"/>
            <a:r>
              <a:rPr lang="en-US" dirty="0" smtClean="0"/>
              <a:t>Give some more didactic days back to the sites.</a:t>
            </a:r>
          </a:p>
        </p:txBody>
      </p:sp>
    </p:spTree>
    <p:extLst>
      <p:ext uri="{BB962C8B-B14F-4D97-AF65-F5344CB8AC3E}">
        <p14:creationId xmlns:p14="http://schemas.microsoft.com/office/powerpoint/2010/main" val="3804551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and Process Updates</a:t>
            </a:r>
            <a:endParaRPr lang="en-US" dirty="0">
              <a:solidFill>
                <a:srgbClr val="FF0000"/>
              </a:solidFill>
            </a:endParaRPr>
          </a:p>
        </p:txBody>
      </p:sp>
      <p:sp>
        <p:nvSpPr>
          <p:cNvPr id="3" name="Content Placeholder 2"/>
          <p:cNvSpPr>
            <a:spLocks noGrp="1"/>
          </p:cNvSpPr>
          <p:nvPr>
            <p:ph idx="1"/>
          </p:nvPr>
        </p:nvSpPr>
        <p:spPr>
          <a:xfrm>
            <a:off x="838200" y="1759046"/>
            <a:ext cx="9931400" cy="4499142"/>
          </a:xfrm>
        </p:spPr>
        <p:txBody>
          <a:bodyPr>
            <a:normAutofit lnSpcReduction="10000"/>
          </a:bodyPr>
          <a:lstStyle/>
          <a:p>
            <a:r>
              <a:rPr lang="en-US" b="1" dirty="0" smtClean="0"/>
              <a:t>Clinical Supervision Exercise cont.</a:t>
            </a:r>
          </a:p>
          <a:p>
            <a:pPr lvl="1"/>
            <a:r>
              <a:rPr lang="en-US" i="1" dirty="0" smtClean="0"/>
              <a:t>Training recommendations:</a:t>
            </a:r>
          </a:p>
          <a:p>
            <a:pPr lvl="2"/>
            <a:r>
              <a:rPr lang="en-US" dirty="0" smtClean="0"/>
              <a:t>If available, allow interns to provide supervision of other organizational trainees.</a:t>
            </a:r>
          </a:p>
          <a:p>
            <a:pPr lvl="3"/>
            <a:r>
              <a:rPr lang="en-US" dirty="0" smtClean="0"/>
              <a:t>Interns should receive additional supervision time dedicated to their experience as a supervisor.</a:t>
            </a:r>
          </a:p>
          <a:p>
            <a:pPr lvl="3"/>
            <a:r>
              <a:rPr lang="en-US" dirty="0" smtClean="0"/>
              <a:t>Supervisors should observe and collect feedback necessary to complete the supervision competency questions on the quarterly evaluation (live observation, video recordings etc.). </a:t>
            </a:r>
          </a:p>
          <a:p>
            <a:pPr lvl="3"/>
            <a:r>
              <a:rPr lang="en-US" dirty="0" smtClean="0"/>
              <a:t>No additional experiences or expectations are necessary with this method.</a:t>
            </a:r>
          </a:p>
          <a:p>
            <a:pPr lvl="2"/>
            <a:r>
              <a:rPr lang="en-US" dirty="0" smtClean="0"/>
              <a:t>Sites may also use facilitated mock supervision (in person or tele) to re-create the current NPTC model (or a variation of it) within their agency.</a:t>
            </a:r>
          </a:p>
          <a:p>
            <a:pPr lvl="3"/>
            <a:r>
              <a:rPr lang="en-US" dirty="0" smtClean="0"/>
              <a:t>Sites can provide mock sessions in individual or group sessions with recurring or rotating facilitators. </a:t>
            </a:r>
          </a:p>
          <a:p>
            <a:pPr lvl="3"/>
            <a:r>
              <a:rPr lang="en-US" dirty="0" smtClean="0"/>
              <a:t>NPTC will provide observation forms as examples or for supervisors to use to provide notes to evaluating supervisors as needed.</a:t>
            </a:r>
          </a:p>
          <a:p>
            <a:pPr lvl="4"/>
            <a:endParaRPr lang="en-US" dirty="0" smtClean="0"/>
          </a:p>
          <a:p>
            <a:pPr lvl="4"/>
            <a:endParaRPr lang="en-US" dirty="0" smtClean="0"/>
          </a:p>
        </p:txBody>
      </p:sp>
    </p:spTree>
    <p:extLst>
      <p:ext uri="{BB962C8B-B14F-4D97-AF65-F5344CB8AC3E}">
        <p14:creationId xmlns:p14="http://schemas.microsoft.com/office/powerpoint/2010/main" val="3445133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and Process Updates</a:t>
            </a:r>
            <a:endParaRPr lang="en-US" dirty="0"/>
          </a:p>
        </p:txBody>
      </p:sp>
      <p:sp>
        <p:nvSpPr>
          <p:cNvPr id="3" name="Content Placeholder 2"/>
          <p:cNvSpPr>
            <a:spLocks noGrp="1"/>
          </p:cNvSpPr>
          <p:nvPr>
            <p:ph idx="1"/>
          </p:nvPr>
        </p:nvSpPr>
        <p:spPr/>
        <p:txBody>
          <a:bodyPr>
            <a:normAutofit/>
          </a:bodyPr>
          <a:lstStyle/>
          <a:p>
            <a:r>
              <a:rPr lang="en-US" b="1" dirty="0"/>
              <a:t>Supervisor Leave</a:t>
            </a:r>
          </a:p>
          <a:p>
            <a:pPr lvl="1" fontAlgn="base"/>
            <a:r>
              <a:rPr lang="en-US" dirty="0" smtClean="0"/>
              <a:t>Policy has slightly changed. </a:t>
            </a:r>
          </a:p>
          <a:p>
            <a:pPr lvl="1" fontAlgn="base"/>
            <a:r>
              <a:rPr lang="en-US" dirty="0" smtClean="0"/>
              <a:t>Written plans still need to be kept on file at the site, but will no longer be sent to NPTC unless requested.</a:t>
            </a:r>
          </a:p>
          <a:p>
            <a:pPr lvl="1" fontAlgn="base"/>
            <a:r>
              <a:rPr lang="en-US" dirty="0" smtClean="0"/>
              <a:t>Plan should </a:t>
            </a:r>
            <a:r>
              <a:rPr lang="en-US" dirty="0"/>
              <a:t>be readily accessible to interns.</a:t>
            </a:r>
          </a:p>
          <a:p>
            <a:pPr lvl="1" fontAlgn="base"/>
            <a:r>
              <a:rPr lang="en-US" dirty="0" smtClean="0"/>
              <a:t>Processes are addressed in the following slides, but in general– if someone is out, make sure there is a coverage plan for supervision, timesheets, and tasks and that it is documented somewhere.</a:t>
            </a:r>
          </a:p>
          <a:p>
            <a:pPr lvl="1" fontAlgn="base"/>
            <a:r>
              <a:rPr lang="en-US" dirty="0"/>
              <a:t>Emergency coverage, regular individual supervision, and access to a supervisor should still be available to interns at all times when a primary supervisor is away</a:t>
            </a:r>
            <a:r>
              <a:rPr lang="en-US" dirty="0" smtClean="0"/>
              <a:t>.</a:t>
            </a:r>
          </a:p>
          <a:p>
            <a:endParaRPr lang="en-US" dirty="0"/>
          </a:p>
        </p:txBody>
      </p:sp>
    </p:spTree>
    <p:extLst>
      <p:ext uri="{BB962C8B-B14F-4D97-AF65-F5344CB8AC3E}">
        <p14:creationId xmlns:p14="http://schemas.microsoft.com/office/powerpoint/2010/main" val="2087956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and Process Updates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Supervisor </a:t>
            </a:r>
            <a:r>
              <a:rPr lang="en-US" b="1" dirty="0" smtClean="0"/>
              <a:t>Leave cont.</a:t>
            </a:r>
            <a:endParaRPr lang="en-US" b="1" dirty="0"/>
          </a:p>
          <a:p>
            <a:pPr lvl="1" fontAlgn="base"/>
            <a:r>
              <a:rPr lang="en-US" b="1" dirty="0" smtClean="0"/>
              <a:t>Supervisor Process:</a:t>
            </a:r>
            <a:endParaRPr lang="en-US" b="1" dirty="0"/>
          </a:p>
          <a:p>
            <a:pPr lvl="2" fontAlgn="base"/>
            <a:r>
              <a:rPr lang="en-US" dirty="0"/>
              <a:t>Supervisor notifies site Training Director of leave schedule. </a:t>
            </a:r>
          </a:p>
          <a:p>
            <a:pPr lvl="2" fontAlgn="base"/>
            <a:r>
              <a:rPr lang="en-US" dirty="0" smtClean="0"/>
              <a:t>If </a:t>
            </a:r>
            <a:r>
              <a:rPr lang="en-US" dirty="0"/>
              <a:t>leave time includes missing </a:t>
            </a:r>
            <a:r>
              <a:rPr lang="en-US" b="1" i="1" dirty="0"/>
              <a:t>any</a:t>
            </a:r>
            <a:r>
              <a:rPr lang="en-US" dirty="0"/>
              <a:t> supervision, the supervisor and site Training Director make written plans for supervision coverage during that time (see Making Up Missed Supervision policy).</a:t>
            </a:r>
          </a:p>
          <a:p>
            <a:pPr lvl="2" fontAlgn="base"/>
            <a:r>
              <a:rPr lang="en-US" dirty="0" smtClean="0"/>
              <a:t>If </a:t>
            </a:r>
            <a:r>
              <a:rPr lang="en-US" dirty="0"/>
              <a:t>leave time includes missing a timesheet approval day, the supervisor and site Training Director will make plans for who will approve the timesheet(s) and notify </a:t>
            </a:r>
            <a:r>
              <a:rPr lang="en-US" dirty="0" smtClean="0"/>
              <a:t>Audrey.</a:t>
            </a:r>
            <a:endParaRPr lang="en-US" dirty="0"/>
          </a:p>
          <a:p>
            <a:pPr lvl="2" fontAlgn="base"/>
            <a:r>
              <a:rPr lang="en-US" dirty="0" smtClean="0"/>
              <a:t>If </a:t>
            </a:r>
            <a:r>
              <a:rPr lang="en-US" dirty="0"/>
              <a:t>leave time includes missing a paperwork deadline such as the intern evaluation, the supervisor either needs to complete the task prior to leaving or if that is not feasible, then the supervisor will need to notify </a:t>
            </a:r>
            <a:r>
              <a:rPr lang="en-US" dirty="0" smtClean="0"/>
              <a:t>Audrey and </a:t>
            </a:r>
            <a:r>
              <a:rPr lang="en-US" dirty="0"/>
              <a:t>request an extension.</a:t>
            </a:r>
          </a:p>
          <a:p>
            <a:pPr lvl="2" fontAlgn="base"/>
            <a:r>
              <a:rPr lang="en-US" dirty="0" smtClean="0"/>
              <a:t>Written </a:t>
            </a:r>
            <a:r>
              <a:rPr lang="en-US" dirty="0"/>
              <a:t>plans should detail coverage for all of these items as appropriate and be kept on file. Although the written plans do not need to be submitted to NPTC, if problems arise with supervision coverage or tasks are not completed as assigned, NPTC reserves the right to request these documents for review</a:t>
            </a:r>
            <a:r>
              <a:rPr lang="en-US" dirty="0" smtClean="0"/>
              <a:t>.</a:t>
            </a:r>
            <a:endParaRPr lang="en-US" dirty="0"/>
          </a:p>
          <a:p>
            <a:endParaRPr lang="en-US" dirty="0"/>
          </a:p>
        </p:txBody>
      </p:sp>
    </p:spTree>
    <p:extLst>
      <p:ext uri="{BB962C8B-B14F-4D97-AF65-F5344CB8AC3E}">
        <p14:creationId xmlns:p14="http://schemas.microsoft.com/office/powerpoint/2010/main" val="1595021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and Process Updates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Supervisor </a:t>
            </a:r>
            <a:r>
              <a:rPr lang="en-US" b="1" dirty="0" smtClean="0"/>
              <a:t>Leave cont.</a:t>
            </a:r>
            <a:endParaRPr lang="en-US" b="1" dirty="0"/>
          </a:p>
          <a:p>
            <a:pPr lvl="1" fontAlgn="base"/>
            <a:r>
              <a:rPr lang="en-US" b="1" dirty="0"/>
              <a:t>Training </a:t>
            </a:r>
            <a:r>
              <a:rPr lang="en-US" b="1" dirty="0" smtClean="0"/>
              <a:t>Director Process:</a:t>
            </a:r>
            <a:endParaRPr lang="en-US" b="1" dirty="0"/>
          </a:p>
          <a:p>
            <a:pPr lvl="2" fontAlgn="base"/>
            <a:r>
              <a:rPr lang="en-US" dirty="0"/>
              <a:t>If the Training Director is a supervisor then any leave less than one week in length would follow the steps listed </a:t>
            </a:r>
            <a:r>
              <a:rPr lang="en-US" dirty="0" smtClean="0"/>
              <a:t>for supervisors. </a:t>
            </a:r>
            <a:endParaRPr lang="en-US" dirty="0"/>
          </a:p>
          <a:p>
            <a:pPr lvl="2" fontAlgn="base"/>
            <a:r>
              <a:rPr lang="en-US" dirty="0" smtClean="0"/>
              <a:t>If </a:t>
            </a:r>
            <a:r>
              <a:rPr lang="en-US" dirty="0"/>
              <a:t>the Training Director is gone for more than one week then the Regional Training Director and </a:t>
            </a:r>
            <a:r>
              <a:rPr lang="en-US" dirty="0" smtClean="0"/>
              <a:t>Audrey should </a:t>
            </a:r>
            <a:r>
              <a:rPr lang="en-US" dirty="0"/>
              <a:t>be notified of their absence at least two weeks in advance.</a:t>
            </a:r>
          </a:p>
          <a:p>
            <a:pPr lvl="2" fontAlgn="base"/>
            <a:r>
              <a:rPr lang="en-US" dirty="0" smtClean="0"/>
              <a:t>The </a:t>
            </a:r>
            <a:r>
              <a:rPr lang="en-US" dirty="0"/>
              <a:t>notice should include back-up person in the event something happens while they are out.</a:t>
            </a:r>
          </a:p>
          <a:p>
            <a:pPr lvl="1" fontAlgn="base"/>
            <a:endParaRPr lang="en-US" dirty="0"/>
          </a:p>
          <a:p>
            <a:pPr lvl="1" fontAlgn="base"/>
            <a:r>
              <a:rPr lang="en-US" b="1" dirty="0"/>
              <a:t>Regional Training </a:t>
            </a:r>
            <a:r>
              <a:rPr lang="en-US" b="1" dirty="0" smtClean="0"/>
              <a:t>Director Process:</a:t>
            </a:r>
            <a:endParaRPr lang="en-US" b="1" dirty="0"/>
          </a:p>
          <a:p>
            <a:pPr lvl="2" fontAlgn="base"/>
            <a:r>
              <a:rPr lang="en-US" dirty="0"/>
              <a:t>If the Regional Training Director is gone for more than one week then </a:t>
            </a:r>
            <a:r>
              <a:rPr lang="en-US" dirty="0" smtClean="0"/>
              <a:t>Dr. King and Katherine </a:t>
            </a:r>
            <a:r>
              <a:rPr lang="en-US" dirty="0"/>
              <a:t>should be notified of their absence at least two weeks in advance.</a:t>
            </a:r>
          </a:p>
          <a:p>
            <a:pPr lvl="2" fontAlgn="base"/>
            <a:r>
              <a:rPr lang="en-US" dirty="0" smtClean="0"/>
              <a:t>The </a:t>
            </a:r>
            <a:r>
              <a:rPr lang="en-US" dirty="0"/>
              <a:t>notice should include back-up plan and contact person for addressing any PIP reviews/issue consultation that may arise in their absence as well as a plan for coverage of any missed responsibilities (i.e. facilitation of didactics). </a:t>
            </a:r>
          </a:p>
        </p:txBody>
      </p:sp>
    </p:spTree>
    <p:extLst>
      <p:ext uri="{BB962C8B-B14F-4D97-AF65-F5344CB8AC3E}">
        <p14:creationId xmlns:p14="http://schemas.microsoft.com/office/powerpoint/2010/main" val="3324493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3" t="15619" r="8497" b="18105"/>
          <a:stretch/>
        </p:blipFill>
        <p:spPr>
          <a:xfrm>
            <a:off x="1545823" y="1395307"/>
            <a:ext cx="9211410" cy="3759200"/>
          </a:xfrm>
          <a:prstGeom prst="rect">
            <a:avLst/>
          </a:prstGeom>
        </p:spPr>
      </p:pic>
    </p:spTree>
    <p:extLst>
      <p:ext uri="{BB962C8B-B14F-4D97-AF65-F5344CB8AC3E}">
        <p14:creationId xmlns:p14="http://schemas.microsoft.com/office/powerpoint/2010/main" val="2105735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of Importance</a:t>
            </a:r>
            <a:endParaRPr lang="en-US" dirty="0"/>
          </a:p>
        </p:txBody>
      </p:sp>
      <p:sp>
        <p:nvSpPr>
          <p:cNvPr id="3" name="Content Placeholder 2"/>
          <p:cNvSpPr>
            <a:spLocks noGrp="1"/>
          </p:cNvSpPr>
          <p:nvPr>
            <p:ph idx="1"/>
          </p:nvPr>
        </p:nvSpPr>
        <p:spPr>
          <a:xfrm>
            <a:off x="838200" y="1825625"/>
            <a:ext cx="10193709" cy="4408920"/>
          </a:xfrm>
        </p:spPr>
        <p:txBody>
          <a:bodyPr>
            <a:normAutofit fontScale="92500" lnSpcReduction="20000"/>
          </a:bodyPr>
          <a:lstStyle/>
          <a:p>
            <a:r>
              <a:rPr lang="en-US" b="1" dirty="0" smtClean="0"/>
              <a:t>Missing </a:t>
            </a:r>
            <a:r>
              <a:rPr lang="en-US" b="1" dirty="0"/>
              <a:t>Didactics</a:t>
            </a:r>
          </a:p>
          <a:p>
            <a:pPr lvl="1"/>
            <a:r>
              <a:rPr lang="en-US" dirty="0"/>
              <a:t>A didactic training is defined as one half-day </a:t>
            </a:r>
            <a:r>
              <a:rPr lang="en-US" dirty="0" smtClean="0"/>
              <a:t>training. A </a:t>
            </a:r>
            <a:r>
              <a:rPr lang="en-US" dirty="0"/>
              <a:t>full day of didactics is counted as two </a:t>
            </a:r>
            <a:r>
              <a:rPr lang="en-US" dirty="0" smtClean="0"/>
              <a:t>didactic </a:t>
            </a:r>
            <a:r>
              <a:rPr lang="en-US" dirty="0"/>
              <a:t>trainings</a:t>
            </a:r>
            <a:r>
              <a:rPr lang="en-US" dirty="0" smtClean="0"/>
              <a:t>.</a:t>
            </a:r>
          </a:p>
          <a:p>
            <a:pPr lvl="2"/>
            <a:endParaRPr lang="en-US" sz="1200" dirty="0"/>
          </a:p>
          <a:p>
            <a:pPr lvl="1"/>
            <a:r>
              <a:rPr lang="en-US" b="1" i="1" dirty="0" smtClean="0"/>
              <a:t>Planned </a:t>
            </a:r>
            <a:r>
              <a:rPr lang="en-US" b="1" i="1" dirty="0"/>
              <a:t>absence</a:t>
            </a:r>
          </a:p>
          <a:p>
            <a:pPr lvl="2"/>
            <a:r>
              <a:rPr lang="en-US" i="1" dirty="0"/>
              <a:t>Definition:</a:t>
            </a:r>
            <a:r>
              <a:rPr lang="en-US" dirty="0"/>
              <a:t> PTO, professional development leave, doctor's appointment, external training/conference, etc.</a:t>
            </a:r>
          </a:p>
          <a:p>
            <a:pPr lvl="2"/>
            <a:r>
              <a:rPr lang="en-US" i="1" dirty="0"/>
              <a:t>Process:</a:t>
            </a:r>
            <a:r>
              <a:rPr lang="en-US" dirty="0"/>
              <a:t> Intern must submit a formal request </a:t>
            </a:r>
            <a:r>
              <a:rPr lang="en-US" dirty="0" smtClean="0"/>
              <a:t>via online form.</a:t>
            </a:r>
          </a:p>
          <a:p>
            <a:pPr lvl="2"/>
            <a:r>
              <a:rPr lang="en-US" i="1" dirty="0" smtClean="0"/>
              <a:t>Timeline</a:t>
            </a:r>
            <a:r>
              <a:rPr lang="en-US" i="1" dirty="0"/>
              <a:t>:</a:t>
            </a:r>
            <a:r>
              <a:rPr lang="en-US" dirty="0"/>
              <a:t> No later than one week prior to the missed didactic day(s).</a:t>
            </a:r>
          </a:p>
          <a:p>
            <a:pPr lvl="1"/>
            <a:r>
              <a:rPr lang="en-US" b="1" i="1" dirty="0"/>
              <a:t>Unplanned absence</a:t>
            </a:r>
          </a:p>
          <a:p>
            <a:pPr lvl="2"/>
            <a:r>
              <a:rPr lang="en-US" i="1" dirty="0"/>
              <a:t>Definition:</a:t>
            </a:r>
            <a:r>
              <a:rPr lang="en-US" dirty="0"/>
              <a:t> Illness or emergencies</a:t>
            </a:r>
          </a:p>
          <a:p>
            <a:pPr lvl="2"/>
            <a:r>
              <a:rPr lang="en-US" i="1" dirty="0"/>
              <a:t>Process:</a:t>
            </a:r>
            <a:r>
              <a:rPr lang="en-US" dirty="0"/>
              <a:t> Intern must notify the Regional Training Director and </a:t>
            </a:r>
            <a:r>
              <a:rPr lang="en-US" dirty="0" smtClean="0"/>
              <a:t>Shannon via email.</a:t>
            </a:r>
            <a:endParaRPr lang="en-US" dirty="0"/>
          </a:p>
          <a:p>
            <a:pPr lvl="2"/>
            <a:r>
              <a:rPr lang="en-US" i="1" dirty="0"/>
              <a:t>Timeline:</a:t>
            </a:r>
            <a:r>
              <a:rPr lang="en-US" dirty="0"/>
              <a:t> No later than 8:00 am on the day of didactics</a:t>
            </a:r>
            <a:r>
              <a:rPr lang="en-US" dirty="0" smtClean="0"/>
              <a:t>.</a:t>
            </a:r>
            <a:endParaRPr lang="en-US" dirty="0"/>
          </a:p>
          <a:p>
            <a:pPr lvl="2"/>
            <a:endParaRPr lang="en-US" sz="900" dirty="0" smtClean="0"/>
          </a:p>
          <a:p>
            <a:pPr lvl="1"/>
            <a:r>
              <a:rPr lang="en-US" dirty="0" smtClean="0"/>
              <a:t>Please </a:t>
            </a:r>
            <a:r>
              <a:rPr lang="en-US" dirty="0"/>
              <a:t>note, missing didactics excessively for planned or unplanned reasons can result in a meeting with the Regional Training Director.</a:t>
            </a:r>
            <a:endParaRPr lang="en-US" dirty="0" smtClean="0"/>
          </a:p>
        </p:txBody>
      </p:sp>
    </p:spTree>
    <p:extLst>
      <p:ext uri="{BB962C8B-B14F-4D97-AF65-F5344CB8AC3E}">
        <p14:creationId xmlns:p14="http://schemas.microsoft.com/office/powerpoint/2010/main" val="232301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 Resources</a:t>
            </a:r>
          </a:p>
        </p:txBody>
      </p:sp>
      <p:sp>
        <p:nvSpPr>
          <p:cNvPr id="3" name="Content Placeholder 2"/>
          <p:cNvSpPr>
            <a:spLocks noGrp="1"/>
          </p:cNvSpPr>
          <p:nvPr>
            <p:ph idx="1"/>
          </p:nvPr>
        </p:nvSpPr>
        <p:spPr/>
        <p:txBody>
          <a:bodyPr>
            <a:normAutofit/>
          </a:bodyPr>
          <a:lstStyle/>
          <a:p>
            <a:r>
              <a:rPr lang="en-US" dirty="0"/>
              <a:t>Supervisor Resources Page:</a:t>
            </a:r>
          </a:p>
          <a:p>
            <a:pPr lvl="1"/>
            <a:r>
              <a:rPr lang="en-US" dirty="0" smtClean="0">
                <a:hlinkClick r:id="rId2"/>
              </a:rPr>
              <a:t>https</a:t>
            </a:r>
            <a:r>
              <a:rPr lang="en-US" dirty="0">
                <a:hlinkClick r:id="rId2"/>
              </a:rPr>
              <a:t>://psychologyinterns.org/interns-supervisors/central-region-supervisors</a:t>
            </a:r>
            <a:r>
              <a:rPr lang="en-US" dirty="0" smtClean="0">
                <a:hlinkClick r:id="rId2"/>
              </a:rPr>
              <a:t>/</a:t>
            </a:r>
            <a:endParaRPr lang="en-US" dirty="0" smtClean="0"/>
          </a:p>
          <a:p>
            <a:pPr lvl="1"/>
            <a:r>
              <a:rPr lang="en-US" dirty="0" smtClean="0"/>
              <a:t>Password</a:t>
            </a:r>
            <a:r>
              <a:rPr lang="en-US" dirty="0"/>
              <a:t>: nptcsup17</a:t>
            </a:r>
          </a:p>
          <a:p>
            <a:pPr lvl="3"/>
            <a:endParaRPr lang="en-US" dirty="0"/>
          </a:p>
          <a:p>
            <a:pPr lvl="1"/>
            <a:r>
              <a:rPr lang="en-US" dirty="0"/>
              <a:t>Copies and examples of forms and evaluations</a:t>
            </a:r>
          </a:p>
          <a:p>
            <a:pPr lvl="1"/>
            <a:r>
              <a:rPr lang="en-US" dirty="0"/>
              <a:t>Time tracking instructions and resources</a:t>
            </a:r>
          </a:p>
          <a:p>
            <a:pPr lvl="1"/>
            <a:r>
              <a:rPr lang="en-US" dirty="0"/>
              <a:t>Supervisor cheat sheets and best practices</a:t>
            </a:r>
          </a:p>
          <a:p>
            <a:pPr lvl="1"/>
            <a:r>
              <a:rPr lang="en-US" dirty="0"/>
              <a:t>Reference materials (manual links, bylaws, MPA</a:t>
            </a:r>
            <a:r>
              <a:rPr lang="en-US" dirty="0" smtClean="0"/>
              <a:t>)</a:t>
            </a:r>
            <a:endParaRPr lang="en-US" dirty="0"/>
          </a:p>
        </p:txBody>
      </p:sp>
    </p:spTree>
    <p:extLst>
      <p:ext uri="{BB962C8B-B14F-4D97-AF65-F5344CB8AC3E}">
        <p14:creationId xmlns:p14="http://schemas.microsoft.com/office/powerpoint/2010/main" val="4099481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t>
            </a:r>
            <a:r>
              <a:rPr lang="en-US" dirty="0"/>
              <a:t>of Importance</a:t>
            </a:r>
          </a:p>
        </p:txBody>
      </p:sp>
      <p:sp>
        <p:nvSpPr>
          <p:cNvPr id="3" name="Content Placeholder 2"/>
          <p:cNvSpPr>
            <a:spLocks noGrp="1"/>
          </p:cNvSpPr>
          <p:nvPr>
            <p:ph idx="1"/>
          </p:nvPr>
        </p:nvSpPr>
        <p:spPr>
          <a:xfrm>
            <a:off x="838200" y="1825625"/>
            <a:ext cx="10193709" cy="4408920"/>
          </a:xfrm>
        </p:spPr>
        <p:txBody>
          <a:bodyPr>
            <a:normAutofit/>
          </a:bodyPr>
          <a:lstStyle/>
          <a:p>
            <a:r>
              <a:rPr lang="en-US" b="1" dirty="0" smtClean="0"/>
              <a:t>Didactic Substitution</a:t>
            </a:r>
            <a:endParaRPr lang="en-US" b="1" dirty="0"/>
          </a:p>
          <a:p>
            <a:pPr lvl="1"/>
            <a:r>
              <a:rPr lang="en-US" dirty="0"/>
              <a:t>For any missed didactic trainings, interns may be required to complete missed didactic work and review training materials </a:t>
            </a:r>
            <a:r>
              <a:rPr lang="en-US" b="1" i="1" dirty="0"/>
              <a:t>regardless of the length of absence</a:t>
            </a:r>
            <a:r>
              <a:rPr lang="en-US" dirty="0"/>
              <a:t>. </a:t>
            </a:r>
            <a:endParaRPr lang="en-US" dirty="0" smtClean="0"/>
          </a:p>
          <a:p>
            <a:pPr lvl="1"/>
            <a:endParaRPr lang="en-US" sz="1300" dirty="0" smtClean="0"/>
          </a:p>
          <a:p>
            <a:pPr lvl="1"/>
            <a:r>
              <a:rPr lang="en-US" dirty="0" smtClean="0"/>
              <a:t>Conference attendance can be used as a substitute for didactic training </a:t>
            </a:r>
            <a:r>
              <a:rPr lang="en-US" b="1" i="1" dirty="0" smtClean="0"/>
              <a:t>once</a:t>
            </a:r>
            <a:r>
              <a:rPr lang="en-US" dirty="0" smtClean="0"/>
              <a:t> during the year with no makeup requirement.</a:t>
            </a:r>
            <a:endParaRPr lang="en-US" sz="1300" dirty="0" smtClean="0"/>
          </a:p>
          <a:p>
            <a:pPr lvl="1"/>
            <a:endParaRPr lang="en-US" sz="1300" dirty="0" smtClean="0"/>
          </a:p>
          <a:p>
            <a:pPr lvl="1"/>
            <a:r>
              <a:rPr lang="en-US" dirty="0" smtClean="0"/>
              <a:t>Substitution </a:t>
            </a:r>
            <a:r>
              <a:rPr lang="en-US" dirty="0"/>
              <a:t>training may consist of the following:</a:t>
            </a:r>
          </a:p>
          <a:p>
            <a:pPr lvl="2"/>
            <a:r>
              <a:rPr lang="en-US" i="1" dirty="0"/>
              <a:t>Didactic Presentations</a:t>
            </a:r>
          </a:p>
          <a:p>
            <a:pPr lvl="3"/>
            <a:r>
              <a:rPr lang="en-US" dirty="0"/>
              <a:t>Watch the recorded training in its entirety.</a:t>
            </a:r>
          </a:p>
          <a:p>
            <a:pPr lvl="3"/>
            <a:r>
              <a:rPr lang="en-US" dirty="0"/>
              <a:t>Create questions from the recording and handouts (6 questions per hour missed</a:t>
            </a:r>
            <a:r>
              <a:rPr lang="en-US" dirty="0" smtClean="0"/>
              <a:t>).</a:t>
            </a:r>
            <a:endParaRPr lang="en-US" dirty="0"/>
          </a:p>
        </p:txBody>
      </p:sp>
    </p:spTree>
    <p:extLst>
      <p:ext uri="{BB962C8B-B14F-4D97-AF65-F5344CB8AC3E}">
        <p14:creationId xmlns:p14="http://schemas.microsoft.com/office/powerpoint/2010/main" val="1254914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of Importance</a:t>
            </a:r>
            <a:endParaRPr lang="en-US" dirty="0"/>
          </a:p>
        </p:txBody>
      </p:sp>
      <p:sp>
        <p:nvSpPr>
          <p:cNvPr id="3" name="Content Placeholder 2"/>
          <p:cNvSpPr>
            <a:spLocks noGrp="1"/>
          </p:cNvSpPr>
          <p:nvPr>
            <p:ph idx="1"/>
          </p:nvPr>
        </p:nvSpPr>
        <p:spPr/>
        <p:txBody>
          <a:bodyPr>
            <a:normAutofit/>
          </a:bodyPr>
          <a:lstStyle/>
          <a:p>
            <a:r>
              <a:rPr lang="en-US" b="1" dirty="0"/>
              <a:t>Intern Travel Policy</a:t>
            </a:r>
          </a:p>
          <a:p>
            <a:pPr lvl="1"/>
            <a:r>
              <a:rPr lang="en-US" dirty="0"/>
              <a:t>Intern travel reimbursement is expected for </a:t>
            </a:r>
            <a:r>
              <a:rPr lang="en-US" dirty="0" smtClean="0"/>
              <a:t>in-person didactics 120+ miles away from the intern placement site.</a:t>
            </a:r>
            <a:endParaRPr lang="en-US" dirty="0"/>
          </a:p>
          <a:p>
            <a:pPr lvl="1"/>
            <a:r>
              <a:rPr lang="en-US" dirty="0" smtClean="0"/>
              <a:t>Minimum reimbursement of $100 of actual intern expenses.</a:t>
            </a:r>
            <a:endParaRPr lang="en-US" dirty="0"/>
          </a:p>
          <a:p>
            <a:pPr lvl="1"/>
            <a:r>
              <a:rPr lang="en-US" dirty="0" smtClean="0"/>
              <a:t>Reimbursement up to </a:t>
            </a:r>
            <a:r>
              <a:rPr lang="en-US" b="1" dirty="0" smtClean="0"/>
              <a:t>any</a:t>
            </a:r>
            <a:r>
              <a:rPr lang="en-US" dirty="0" smtClean="0"/>
              <a:t> amount is allowable assuming it is reimbursement for actual intern costs and should follow site reimbursement policies.</a:t>
            </a:r>
          </a:p>
          <a:p>
            <a:pPr lvl="1"/>
            <a:r>
              <a:rPr lang="en-US" dirty="0" smtClean="0"/>
              <a:t>Sites not meeting criteria for the reimbursement (closer than 120 miles) are still allowed/encouraged to provide travel reimbursements if possible.</a:t>
            </a:r>
            <a:endParaRPr lang="en-US" dirty="0"/>
          </a:p>
        </p:txBody>
      </p:sp>
    </p:spTree>
    <p:extLst>
      <p:ext uri="{BB962C8B-B14F-4D97-AF65-F5344CB8AC3E}">
        <p14:creationId xmlns:p14="http://schemas.microsoft.com/office/powerpoint/2010/main" val="2090620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t>
            </a:r>
            <a:r>
              <a:rPr lang="en-US" dirty="0"/>
              <a:t>of </a:t>
            </a:r>
            <a:r>
              <a:rPr lang="en-US" dirty="0" smtClean="0"/>
              <a:t>Importance</a:t>
            </a:r>
            <a:endParaRPr lang="en-US" dirty="0">
              <a:solidFill>
                <a:srgbClr val="FF0000"/>
              </a:solidFill>
            </a:endParaRPr>
          </a:p>
        </p:txBody>
      </p:sp>
      <p:sp>
        <p:nvSpPr>
          <p:cNvPr id="3" name="Content Placeholder 2"/>
          <p:cNvSpPr>
            <a:spLocks noGrp="1"/>
          </p:cNvSpPr>
          <p:nvPr>
            <p:ph idx="1"/>
          </p:nvPr>
        </p:nvSpPr>
        <p:spPr>
          <a:xfrm>
            <a:off x="838200" y="1825625"/>
            <a:ext cx="10193709" cy="4408920"/>
          </a:xfrm>
        </p:spPr>
        <p:txBody>
          <a:bodyPr>
            <a:normAutofit/>
          </a:bodyPr>
          <a:lstStyle/>
          <a:p>
            <a:r>
              <a:rPr lang="en-US" b="1" dirty="0" smtClean="0"/>
              <a:t>Didactic Time Tracking</a:t>
            </a:r>
          </a:p>
          <a:p>
            <a:pPr lvl="1"/>
            <a:r>
              <a:rPr lang="en-US" dirty="0"/>
              <a:t>During Orientation and in-person Didactics, the entirety of the day, including lunch, should be classified as "Training/Didactics/Seminar/Workshop/Orientation" and should equal eight (8) hour days. </a:t>
            </a:r>
            <a:endParaRPr lang="en-US" dirty="0" smtClean="0"/>
          </a:p>
          <a:p>
            <a:pPr lvl="1"/>
            <a:r>
              <a:rPr lang="en-US" dirty="0" smtClean="0"/>
              <a:t>In </a:t>
            </a:r>
            <a:r>
              <a:rPr lang="en-US" dirty="0"/>
              <a:t>the case of virtual didactics, lunch would not be tracked as a part of the training and should be classified by whatever activity the intern partakes in during that time. Didactics on virtual days should be for a total of four (4) hours for half-days and seven (7) hours for full-days. </a:t>
            </a:r>
          </a:p>
        </p:txBody>
      </p:sp>
    </p:spTree>
    <p:extLst>
      <p:ext uri="{BB962C8B-B14F-4D97-AF65-F5344CB8AC3E}">
        <p14:creationId xmlns:p14="http://schemas.microsoft.com/office/powerpoint/2010/main" val="3343653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of Importance</a:t>
            </a:r>
            <a:endParaRPr lang="en-US" dirty="0"/>
          </a:p>
        </p:txBody>
      </p:sp>
      <p:sp>
        <p:nvSpPr>
          <p:cNvPr id="3" name="Content Placeholder 2"/>
          <p:cNvSpPr>
            <a:spLocks noGrp="1"/>
          </p:cNvSpPr>
          <p:nvPr>
            <p:ph idx="1"/>
          </p:nvPr>
        </p:nvSpPr>
        <p:spPr>
          <a:xfrm>
            <a:off x="838200" y="1825625"/>
            <a:ext cx="10193709" cy="4500360"/>
          </a:xfrm>
        </p:spPr>
        <p:txBody>
          <a:bodyPr>
            <a:normAutofit/>
          </a:bodyPr>
          <a:lstStyle/>
          <a:p>
            <a:r>
              <a:rPr lang="en-US" b="1" dirty="0"/>
              <a:t>Supervisor Addition or Replacement Policy</a:t>
            </a:r>
          </a:p>
          <a:p>
            <a:pPr lvl="1"/>
            <a:r>
              <a:rPr lang="en-US" dirty="0"/>
              <a:t>Sites must provide two dedicated supervisors for no more than six interns on site.</a:t>
            </a:r>
          </a:p>
          <a:p>
            <a:pPr lvl="1"/>
            <a:r>
              <a:rPr lang="en-US" dirty="0" smtClean="0"/>
              <a:t>Approved </a:t>
            </a:r>
            <a:r>
              <a:rPr lang="en-US" dirty="0"/>
              <a:t>supervisor lists are provided to Training Directors at each monthly meeting for review.</a:t>
            </a:r>
          </a:p>
          <a:p>
            <a:pPr lvl="2"/>
            <a:r>
              <a:rPr lang="en-US" i="1" dirty="0"/>
              <a:t>To add a supervisor </a:t>
            </a:r>
            <a:r>
              <a:rPr lang="en-US" dirty="0" smtClean="0"/>
              <a:t>complete the </a:t>
            </a:r>
            <a:r>
              <a:rPr lang="en-US" b="1" i="1" dirty="0" smtClean="0"/>
              <a:t>online request form</a:t>
            </a:r>
            <a:r>
              <a:rPr lang="en-US" dirty="0" smtClean="0"/>
              <a:t>.</a:t>
            </a:r>
            <a:endParaRPr lang="en-US" dirty="0"/>
          </a:p>
          <a:p>
            <a:pPr lvl="2"/>
            <a:r>
              <a:rPr lang="en-US" i="1" dirty="0"/>
              <a:t>To remove a supervisor</a:t>
            </a:r>
            <a:r>
              <a:rPr lang="en-US" dirty="0"/>
              <a:t> </a:t>
            </a:r>
            <a:r>
              <a:rPr lang="en-US" dirty="0" smtClean="0"/>
              <a:t>complete the </a:t>
            </a:r>
            <a:r>
              <a:rPr lang="en-US" b="1" i="1" dirty="0" smtClean="0"/>
              <a:t>online request form</a:t>
            </a:r>
            <a:r>
              <a:rPr lang="en-US" dirty="0" smtClean="0"/>
              <a:t>.</a:t>
            </a:r>
            <a:endParaRPr lang="en-US" dirty="0"/>
          </a:p>
          <a:p>
            <a:pPr lvl="1"/>
            <a:r>
              <a:rPr lang="en-US" dirty="0" smtClean="0"/>
              <a:t>Once the CV form has been submitted, both primary and secondary supervisors will be allowed to start providing supervision to interns.</a:t>
            </a:r>
          </a:p>
          <a:p>
            <a:pPr lvl="2"/>
            <a:r>
              <a:rPr lang="en-US" b="1" i="1" dirty="0" smtClean="0"/>
              <a:t>REMINDER:</a:t>
            </a:r>
            <a:r>
              <a:rPr lang="en-US" i="1" dirty="0" smtClean="0"/>
              <a:t> </a:t>
            </a:r>
            <a:r>
              <a:rPr lang="en-US" dirty="0" smtClean="0"/>
              <a:t>Interns cannot count any supervision time with individuals not on the NPTC supervisor list (i.e. individuals who have not completed the CV form)</a:t>
            </a:r>
            <a:endParaRPr lang="en-US" b="1" dirty="0"/>
          </a:p>
          <a:p>
            <a:endParaRPr lang="en-US" dirty="0"/>
          </a:p>
        </p:txBody>
      </p:sp>
    </p:spTree>
    <p:extLst>
      <p:ext uri="{BB962C8B-B14F-4D97-AF65-F5344CB8AC3E}">
        <p14:creationId xmlns:p14="http://schemas.microsoft.com/office/powerpoint/2010/main" val="3255767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of Importance</a:t>
            </a:r>
            <a:endParaRPr lang="en-US" dirty="0"/>
          </a:p>
        </p:txBody>
      </p:sp>
      <p:sp>
        <p:nvSpPr>
          <p:cNvPr id="3" name="Content Placeholder 2"/>
          <p:cNvSpPr>
            <a:spLocks noGrp="1"/>
          </p:cNvSpPr>
          <p:nvPr>
            <p:ph idx="1"/>
          </p:nvPr>
        </p:nvSpPr>
        <p:spPr>
          <a:xfrm>
            <a:off x="838200" y="1825624"/>
            <a:ext cx="10193709" cy="4525299"/>
          </a:xfrm>
        </p:spPr>
        <p:txBody>
          <a:bodyPr>
            <a:normAutofit fontScale="92500" lnSpcReduction="20000"/>
          </a:bodyPr>
          <a:lstStyle/>
          <a:p>
            <a:r>
              <a:rPr lang="en-US" b="1" dirty="0"/>
              <a:t>Supervisor Addition or Replacement </a:t>
            </a:r>
            <a:r>
              <a:rPr lang="en-US" b="1" dirty="0" smtClean="0"/>
              <a:t>Policy cont.</a:t>
            </a:r>
            <a:endParaRPr lang="en-US" b="1" dirty="0"/>
          </a:p>
          <a:p>
            <a:pPr lvl="1"/>
            <a:r>
              <a:rPr lang="en-US" dirty="0" smtClean="0"/>
              <a:t>New </a:t>
            </a:r>
            <a:r>
              <a:rPr lang="en-US" b="1" dirty="0" smtClean="0"/>
              <a:t>primary</a:t>
            </a:r>
            <a:r>
              <a:rPr lang="en-US" dirty="0" smtClean="0"/>
              <a:t> supervisors (licensed psychologists) will be placed on a </a:t>
            </a:r>
            <a:r>
              <a:rPr lang="en-US" i="1" dirty="0" smtClean="0"/>
              <a:t>probationary</a:t>
            </a:r>
            <a:r>
              <a:rPr lang="en-US" dirty="0" smtClean="0"/>
              <a:t> status following their CV submission pending completion of the required trainings.</a:t>
            </a:r>
          </a:p>
          <a:p>
            <a:pPr lvl="2"/>
            <a:r>
              <a:rPr lang="en-US" dirty="0" smtClean="0"/>
              <a:t>Supervisors will be able to provide supervision during this time.</a:t>
            </a:r>
          </a:p>
          <a:p>
            <a:pPr lvl="2"/>
            <a:r>
              <a:rPr lang="en-US" dirty="0" smtClean="0"/>
              <a:t>They will have </a:t>
            </a:r>
            <a:r>
              <a:rPr lang="en-US" b="1" dirty="0" smtClean="0"/>
              <a:t>60 days</a:t>
            </a:r>
            <a:r>
              <a:rPr lang="en-US" dirty="0" smtClean="0"/>
              <a:t> to complete 6 CE training hours in supervision either assigned by NPTC or provided elsewhere within the last year.</a:t>
            </a:r>
          </a:p>
          <a:p>
            <a:pPr lvl="2"/>
            <a:r>
              <a:rPr lang="en-US" dirty="0" smtClean="0"/>
              <a:t>If the trainings are not completed by the deadline, NPTC may revoke the supervisory status and any supervision time accrued with interns will not be able to be counted.</a:t>
            </a:r>
            <a:endParaRPr lang="en-US" dirty="0"/>
          </a:p>
          <a:p>
            <a:pPr lvl="1"/>
            <a:r>
              <a:rPr lang="en-US" dirty="0" smtClean="0"/>
              <a:t>Continuing supervisor training requirements</a:t>
            </a:r>
          </a:p>
          <a:p>
            <a:pPr lvl="2"/>
            <a:r>
              <a:rPr lang="en-US" dirty="0" smtClean="0"/>
              <a:t>All </a:t>
            </a:r>
            <a:r>
              <a:rPr lang="en-US" b="1" dirty="0" smtClean="0"/>
              <a:t>primary</a:t>
            </a:r>
            <a:r>
              <a:rPr lang="en-US" dirty="0" smtClean="0"/>
              <a:t> supervisors assigned to interns will be required to attend orientation live or watch the recording of the manual changes for the year within </a:t>
            </a:r>
            <a:r>
              <a:rPr lang="en-US" b="1" dirty="0" smtClean="0"/>
              <a:t>30 days</a:t>
            </a:r>
            <a:r>
              <a:rPr lang="en-US" dirty="0" smtClean="0"/>
              <a:t>.</a:t>
            </a:r>
          </a:p>
          <a:p>
            <a:pPr lvl="2"/>
            <a:r>
              <a:rPr lang="en-US" dirty="0" smtClean="0"/>
              <a:t>Primary supervisors will also be required to complete at least 3 CE credit hours of supervision training each year. </a:t>
            </a:r>
          </a:p>
          <a:p>
            <a:pPr lvl="3"/>
            <a:r>
              <a:rPr lang="en-US" dirty="0" smtClean="0"/>
              <a:t>Trainings can be attended live or </a:t>
            </a:r>
            <a:r>
              <a:rPr lang="en-US" dirty="0" err="1" smtClean="0"/>
              <a:t>homestudy</a:t>
            </a:r>
            <a:r>
              <a:rPr lang="en-US" dirty="0" smtClean="0"/>
              <a:t> from within or outside of the consortium.</a:t>
            </a:r>
          </a:p>
          <a:p>
            <a:pPr lvl="3"/>
            <a:r>
              <a:rPr lang="en-US" dirty="0" smtClean="0"/>
              <a:t>Any CE trainings provided as a part of orientation would count toward this requirement.</a:t>
            </a:r>
          </a:p>
          <a:p>
            <a:pPr lvl="3"/>
            <a:r>
              <a:rPr lang="en-US" dirty="0" smtClean="0"/>
              <a:t>Supervisors will have </a:t>
            </a:r>
            <a:r>
              <a:rPr lang="en-US" b="1" dirty="0" smtClean="0"/>
              <a:t>90 days </a:t>
            </a:r>
            <a:r>
              <a:rPr lang="en-US" dirty="0" smtClean="0"/>
              <a:t>from the beginning of each training year to either provide proof of attendance or proof of registration for an upcoming supervision training.</a:t>
            </a:r>
          </a:p>
          <a:p>
            <a:pPr lvl="3"/>
            <a:endParaRPr lang="en-US" dirty="0"/>
          </a:p>
        </p:txBody>
      </p:sp>
    </p:spTree>
    <p:extLst>
      <p:ext uri="{BB962C8B-B14F-4D97-AF65-F5344CB8AC3E}">
        <p14:creationId xmlns:p14="http://schemas.microsoft.com/office/powerpoint/2010/main" val="4029867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of Importance</a:t>
            </a:r>
          </a:p>
        </p:txBody>
      </p:sp>
      <p:sp>
        <p:nvSpPr>
          <p:cNvPr id="3" name="Content Placeholder 2"/>
          <p:cNvSpPr>
            <a:spLocks noGrp="1"/>
          </p:cNvSpPr>
          <p:nvPr>
            <p:ph idx="1"/>
          </p:nvPr>
        </p:nvSpPr>
        <p:spPr/>
        <p:txBody>
          <a:bodyPr>
            <a:normAutofit/>
          </a:bodyPr>
          <a:lstStyle/>
          <a:p>
            <a:r>
              <a:rPr lang="en-US" b="1" dirty="0"/>
              <a:t>Communication Policy</a:t>
            </a:r>
          </a:p>
          <a:p>
            <a:pPr lvl="1"/>
            <a:r>
              <a:rPr lang="en-US" sz="2000" dirty="0" smtClean="0"/>
              <a:t>If </a:t>
            </a:r>
            <a:r>
              <a:rPr lang="en-US" sz="2000" dirty="0"/>
              <a:t>you receive requests </a:t>
            </a:r>
            <a:r>
              <a:rPr lang="en-US" sz="2000" dirty="0" smtClean="0"/>
              <a:t>for paperwork from an intern or school </a:t>
            </a:r>
            <a:r>
              <a:rPr lang="en-US" sz="2000" b="1" i="1" dirty="0"/>
              <a:t>during the training year</a:t>
            </a:r>
            <a:r>
              <a:rPr lang="en-US" sz="2000" dirty="0" smtClean="0"/>
              <a:t>, please send all requests to </a:t>
            </a:r>
            <a:r>
              <a:rPr lang="en-US" sz="2000" b="1" dirty="0" smtClean="0"/>
              <a:t>Toni</a:t>
            </a:r>
            <a:r>
              <a:rPr lang="en-US" sz="2000" dirty="0" smtClean="0"/>
              <a:t> for review prior to completing anything. </a:t>
            </a:r>
          </a:p>
          <a:p>
            <a:pPr lvl="2"/>
            <a:r>
              <a:rPr lang="en-US" sz="1600" dirty="0" smtClean="0"/>
              <a:t>Sometimes </a:t>
            </a:r>
            <a:r>
              <a:rPr lang="en-US" sz="1600" dirty="0"/>
              <a:t>schools will contact supervisors to complete additional evaluations, </a:t>
            </a:r>
            <a:r>
              <a:rPr lang="en-US" sz="1600" b="1" i="1" dirty="0"/>
              <a:t>please send these to Toni first</a:t>
            </a:r>
            <a:r>
              <a:rPr lang="en-US" sz="1600" dirty="0"/>
              <a:t>. We may still have to complete some, but most of the time our evaluations are fine</a:t>
            </a:r>
            <a:r>
              <a:rPr lang="en-US" sz="1600" dirty="0" smtClean="0"/>
              <a:t>.</a:t>
            </a:r>
          </a:p>
          <a:p>
            <a:pPr lvl="2"/>
            <a:r>
              <a:rPr lang="en-US" sz="1600" dirty="0" smtClean="0"/>
              <a:t>NEVER sign a contract from an intern or school without consulting with NPTC first.</a:t>
            </a:r>
          </a:p>
          <a:p>
            <a:pPr lvl="1"/>
            <a:endParaRPr lang="en-US" sz="2000" dirty="0" smtClean="0"/>
          </a:p>
          <a:p>
            <a:pPr lvl="1"/>
            <a:r>
              <a:rPr lang="en-US" sz="2000" dirty="0" smtClean="0"/>
              <a:t>If </a:t>
            </a:r>
            <a:r>
              <a:rPr lang="en-US" sz="2000" dirty="0"/>
              <a:t>you receive requests from alumni such as an internship verification, forward the requests to </a:t>
            </a:r>
            <a:r>
              <a:rPr lang="en-US" sz="2000" b="1" dirty="0"/>
              <a:t>Mallory</a:t>
            </a:r>
            <a:r>
              <a:rPr lang="en-US" sz="2000" dirty="0"/>
              <a:t> for review prior to completing anything.</a:t>
            </a:r>
            <a:endParaRPr lang="en-US" sz="2000" b="1" dirty="0"/>
          </a:p>
          <a:p>
            <a:pPr lvl="1"/>
            <a:endParaRPr lang="en-US" sz="2000" dirty="0"/>
          </a:p>
          <a:p>
            <a:endParaRPr lang="en-US" dirty="0" smtClean="0"/>
          </a:p>
          <a:p>
            <a:endParaRPr lang="en-US" dirty="0"/>
          </a:p>
        </p:txBody>
      </p:sp>
    </p:spTree>
    <p:extLst>
      <p:ext uri="{BB962C8B-B14F-4D97-AF65-F5344CB8AC3E}">
        <p14:creationId xmlns:p14="http://schemas.microsoft.com/office/powerpoint/2010/main" val="2380187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of Importance</a:t>
            </a:r>
          </a:p>
        </p:txBody>
      </p:sp>
      <p:sp>
        <p:nvSpPr>
          <p:cNvPr id="3" name="Content Placeholder 2"/>
          <p:cNvSpPr>
            <a:spLocks noGrp="1"/>
          </p:cNvSpPr>
          <p:nvPr>
            <p:ph idx="1"/>
          </p:nvPr>
        </p:nvSpPr>
        <p:spPr>
          <a:xfrm>
            <a:off x="838200" y="1825625"/>
            <a:ext cx="10193709" cy="4334106"/>
          </a:xfrm>
        </p:spPr>
        <p:txBody>
          <a:bodyPr>
            <a:normAutofit fontScale="92500" lnSpcReduction="10000"/>
          </a:bodyPr>
          <a:lstStyle/>
          <a:p>
            <a:r>
              <a:rPr lang="en-US" b="1" dirty="0" smtClean="0"/>
              <a:t>Quarterly Evaluation</a:t>
            </a:r>
          </a:p>
          <a:p>
            <a:pPr lvl="1"/>
            <a:r>
              <a:rPr lang="en-US" dirty="0" smtClean="0"/>
              <a:t>All questions/competencies need to be addressed at all stages of the internship year.</a:t>
            </a:r>
          </a:p>
          <a:p>
            <a:pPr lvl="1"/>
            <a:r>
              <a:rPr lang="en-US" dirty="0"/>
              <a:t>Review PDF of questions to review the content to ensure that all areas are being covered and reach out with any questions or concerns</a:t>
            </a:r>
            <a:r>
              <a:rPr lang="en-US" dirty="0" smtClean="0"/>
              <a:t>.</a:t>
            </a:r>
          </a:p>
          <a:p>
            <a:pPr lvl="2"/>
            <a:r>
              <a:rPr lang="en-US" dirty="0" smtClean="0"/>
              <a:t>Sites providing training rotations may need to look at ways to ensure that interns receive at least some opportunities for both intervention and assessment from the beginning of internship.</a:t>
            </a:r>
            <a:endParaRPr lang="en-US" dirty="0"/>
          </a:p>
          <a:p>
            <a:pPr lvl="1"/>
            <a:r>
              <a:rPr lang="en-US" dirty="0" smtClean="0"/>
              <a:t>It is expected that evaluating supervisors collaborate with other supervisors at the agency in order to provide the most accurate assessment of the intern’s abilities and progress.</a:t>
            </a:r>
          </a:p>
          <a:p>
            <a:pPr lvl="2"/>
            <a:r>
              <a:rPr lang="en-US" dirty="0" smtClean="0"/>
              <a:t>In some cases, the evaluation can be sent to a specialty supervisor (i.e. assessment supervisor) first so they can provide feedback on just their competency area.</a:t>
            </a:r>
          </a:p>
          <a:p>
            <a:pPr lvl="2"/>
            <a:r>
              <a:rPr lang="en-US" dirty="0"/>
              <a:t>It is </a:t>
            </a:r>
            <a:r>
              <a:rPr lang="en-US" b="1" i="1" dirty="0"/>
              <a:t>essential</a:t>
            </a:r>
            <a:r>
              <a:rPr lang="en-US" dirty="0"/>
              <a:t> that the evaluating supervisor complete the evaluation last and review all pre-submitted responses and go over all competency areas with interns.</a:t>
            </a:r>
            <a:endParaRPr lang="en-US" dirty="0" smtClean="0"/>
          </a:p>
        </p:txBody>
      </p:sp>
    </p:spTree>
    <p:extLst>
      <p:ext uri="{BB962C8B-B14F-4D97-AF65-F5344CB8AC3E}">
        <p14:creationId xmlns:p14="http://schemas.microsoft.com/office/powerpoint/2010/main" val="2400235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of Importance</a:t>
            </a:r>
          </a:p>
        </p:txBody>
      </p:sp>
      <p:sp>
        <p:nvSpPr>
          <p:cNvPr id="3" name="Content Placeholder 2"/>
          <p:cNvSpPr>
            <a:spLocks noGrp="1"/>
          </p:cNvSpPr>
          <p:nvPr>
            <p:ph idx="1"/>
          </p:nvPr>
        </p:nvSpPr>
        <p:spPr>
          <a:xfrm>
            <a:off x="838200" y="1825625"/>
            <a:ext cx="10193709" cy="4334106"/>
          </a:xfrm>
        </p:spPr>
        <p:txBody>
          <a:bodyPr>
            <a:normAutofit/>
          </a:bodyPr>
          <a:lstStyle/>
          <a:p>
            <a:r>
              <a:rPr lang="en-US" b="1" dirty="0" smtClean="0"/>
              <a:t>Quarterly Evaluation cont.</a:t>
            </a:r>
          </a:p>
          <a:p>
            <a:pPr lvl="1"/>
            <a:r>
              <a:rPr lang="en-US" dirty="0" smtClean="0"/>
              <a:t>Supervisors will be given prompts throughout the evaluations depending on the term.</a:t>
            </a:r>
          </a:p>
          <a:p>
            <a:pPr lvl="1"/>
            <a:r>
              <a:rPr lang="en-US" dirty="0" smtClean="0"/>
              <a:t>Please be responsive and provide sufficient justifications based on the questions. Example prompts include:</a:t>
            </a:r>
          </a:p>
          <a:p>
            <a:pPr lvl="2"/>
            <a:r>
              <a:rPr lang="en-US" dirty="0" smtClean="0"/>
              <a:t>Scores of “Not Trained” in any quarter.</a:t>
            </a:r>
          </a:p>
          <a:p>
            <a:pPr lvl="2"/>
            <a:r>
              <a:rPr lang="en-US" dirty="0" smtClean="0"/>
              <a:t>Scores of 4 (Competent) or 5 (Special Strength) in the first or second* quarter.</a:t>
            </a:r>
          </a:p>
          <a:p>
            <a:pPr lvl="3"/>
            <a:r>
              <a:rPr lang="en-US" dirty="0" smtClean="0"/>
              <a:t>*Note: in the second quarter this is less of a concern unless full competency areas are averaging 4 or above. Would need sufficient justification to support those scores.</a:t>
            </a:r>
          </a:p>
          <a:p>
            <a:pPr lvl="2"/>
            <a:r>
              <a:rPr lang="en-US" dirty="0" smtClean="0"/>
              <a:t>Not meeting average threshold for the competency area for the quarter.</a:t>
            </a:r>
          </a:p>
          <a:p>
            <a:pPr lvl="2"/>
            <a:r>
              <a:rPr lang="en-US" dirty="0" smtClean="0"/>
              <a:t>Not receiving scores of 4 (Competent) or 5 (Special Strength) on all items on the final evaluation.</a:t>
            </a:r>
          </a:p>
        </p:txBody>
      </p:sp>
    </p:spTree>
    <p:extLst>
      <p:ext uri="{BB962C8B-B14F-4D97-AF65-F5344CB8AC3E}">
        <p14:creationId xmlns:p14="http://schemas.microsoft.com/office/powerpoint/2010/main" val="3254395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of Importance</a:t>
            </a:r>
            <a:endParaRPr lang="en-US" dirty="0"/>
          </a:p>
        </p:txBody>
      </p:sp>
      <p:sp>
        <p:nvSpPr>
          <p:cNvPr id="3" name="Content Placeholder 2"/>
          <p:cNvSpPr>
            <a:spLocks noGrp="1"/>
          </p:cNvSpPr>
          <p:nvPr>
            <p:ph idx="1"/>
          </p:nvPr>
        </p:nvSpPr>
        <p:spPr>
          <a:xfrm>
            <a:off x="838200" y="1825624"/>
            <a:ext cx="10193709" cy="4392295"/>
          </a:xfrm>
        </p:spPr>
        <p:txBody>
          <a:bodyPr>
            <a:normAutofit fontScale="92500" lnSpcReduction="20000"/>
          </a:bodyPr>
          <a:lstStyle/>
          <a:p>
            <a:r>
              <a:rPr lang="en-US" b="1" dirty="0"/>
              <a:t>Performance Improvement Policy</a:t>
            </a:r>
            <a:endParaRPr lang="en-US" dirty="0"/>
          </a:p>
          <a:p>
            <a:pPr lvl="1"/>
            <a:r>
              <a:rPr lang="en-US" dirty="0" smtClean="0"/>
              <a:t>“Performance Plans” – three categories</a:t>
            </a:r>
            <a:endParaRPr lang="en-US" dirty="0"/>
          </a:p>
          <a:p>
            <a:pPr lvl="2"/>
            <a:r>
              <a:rPr lang="en-US" b="1" dirty="0" smtClean="0"/>
              <a:t>Action Plan</a:t>
            </a:r>
            <a:endParaRPr lang="en-US" dirty="0"/>
          </a:p>
          <a:p>
            <a:pPr lvl="3"/>
            <a:r>
              <a:rPr lang="en-US" dirty="0" smtClean="0"/>
              <a:t>Designation more specifically for situations where the concern is related to things not necessarily in the intern’s control (hour audits etc.) or not performance related.</a:t>
            </a:r>
          </a:p>
          <a:p>
            <a:pPr lvl="3"/>
            <a:r>
              <a:rPr lang="en-US" dirty="0" smtClean="0"/>
              <a:t>This allows the intern and site to formally document the plan to address these concerns without feeling like they’re blaming the intern for things which are not their fault.</a:t>
            </a:r>
          </a:p>
          <a:p>
            <a:pPr lvl="3"/>
            <a:r>
              <a:rPr lang="en-US" dirty="0" smtClean="0"/>
              <a:t>The intention of these are to be short-term plan reviews to verify the effectiveness of the plan. The intern would only formally stay on it long enough to verify the plan is working then the plan could continue without the formal oversight.</a:t>
            </a:r>
          </a:p>
          <a:p>
            <a:pPr lvl="2"/>
            <a:r>
              <a:rPr lang="en-US" b="1" dirty="0" smtClean="0"/>
              <a:t>Level 1 Performance Improvement Plan</a:t>
            </a:r>
          </a:p>
          <a:p>
            <a:pPr lvl="3"/>
            <a:r>
              <a:rPr lang="en-US" dirty="0" smtClean="0"/>
              <a:t>Designation for behaviors </a:t>
            </a:r>
            <a:r>
              <a:rPr lang="en-US" dirty="0"/>
              <a:t>worthy of additional oversight and </a:t>
            </a:r>
            <a:r>
              <a:rPr lang="en-US" dirty="0" smtClean="0"/>
              <a:t>accountability within the intern’s control and/or directly related to their performance, </a:t>
            </a:r>
            <a:r>
              <a:rPr lang="en-US" dirty="0"/>
              <a:t>but not related to significant deficits or concerns related to progress toward graduation.</a:t>
            </a:r>
          </a:p>
          <a:p>
            <a:pPr lvl="2"/>
            <a:r>
              <a:rPr lang="en-US" b="1" dirty="0"/>
              <a:t>Level </a:t>
            </a:r>
            <a:r>
              <a:rPr lang="en-US" b="1" dirty="0" smtClean="0"/>
              <a:t>2 Performance Improvement Plan:</a:t>
            </a:r>
            <a:r>
              <a:rPr lang="en-US" dirty="0" smtClean="0"/>
              <a:t> </a:t>
            </a:r>
          </a:p>
          <a:p>
            <a:pPr lvl="3"/>
            <a:r>
              <a:rPr lang="en-US" dirty="0" smtClean="0"/>
              <a:t>Designation for problematic </a:t>
            </a:r>
            <a:r>
              <a:rPr lang="en-US" dirty="0"/>
              <a:t>performance and/or conduct that pose more significant barriers to graduation due to severity and/or repetitive nature</a:t>
            </a:r>
            <a:r>
              <a:rPr lang="en-US" dirty="0" smtClean="0"/>
              <a:t>.</a:t>
            </a:r>
            <a:endParaRPr lang="en-US" dirty="0"/>
          </a:p>
        </p:txBody>
      </p:sp>
    </p:spTree>
    <p:extLst>
      <p:ext uri="{BB962C8B-B14F-4D97-AF65-F5344CB8AC3E}">
        <p14:creationId xmlns:p14="http://schemas.microsoft.com/office/powerpoint/2010/main" val="358425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of Importance</a:t>
            </a:r>
            <a:endParaRPr lang="en-US" dirty="0"/>
          </a:p>
        </p:txBody>
      </p:sp>
      <p:sp>
        <p:nvSpPr>
          <p:cNvPr id="3" name="Content Placeholder 2"/>
          <p:cNvSpPr>
            <a:spLocks noGrp="1"/>
          </p:cNvSpPr>
          <p:nvPr>
            <p:ph idx="1"/>
          </p:nvPr>
        </p:nvSpPr>
        <p:spPr>
          <a:xfrm>
            <a:off x="838200" y="1825625"/>
            <a:ext cx="10193709" cy="4433859"/>
          </a:xfrm>
        </p:spPr>
        <p:txBody>
          <a:bodyPr>
            <a:normAutofit fontScale="77500" lnSpcReduction="20000"/>
          </a:bodyPr>
          <a:lstStyle/>
          <a:p>
            <a:r>
              <a:rPr lang="en-US" b="1" dirty="0"/>
              <a:t>Performance Improvement Policy cont.</a:t>
            </a:r>
            <a:endParaRPr lang="en-US" dirty="0"/>
          </a:p>
          <a:p>
            <a:pPr lvl="1"/>
            <a:r>
              <a:rPr lang="en-US" dirty="0" smtClean="0"/>
              <a:t>All </a:t>
            </a:r>
            <a:r>
              <a:rPr lang="en-US" b="1" dirty="0" smtClean="0"/>
              <a:t>PIP</a:t>
            </a:r>
            <a:r>
              <a:rPr lang="en-US" dirty="0" smtClean="0"/>
              <a:t> drafts (regardless of level) must be submitted to the RTD and Angela for review prior to reviewing with the intern.</a:t>
            </a:r>
          </a:p>
          <a:p>
            <a:pPr lvl="2"/>
            <a:r>
              <a:rPr lang="en-US" dirty="0" smtClean="0"/>
              <a:t>Action Plans put in place due to hour audit requests do </a:t>
            </a:r>
            <a:r>
              <a:rPr lang="en-US" b="1" dirty="0" smtClean="0"/>
              <a:t>not </a:t>
            </a:r>
            <a:r>
              <a:rPr lang="en-US" dirty="0" smtClean="0"/>
              <a:t>have to be pre-approved.</a:t>
            </a:r>
          </a:p>
          <a:p>
            <a:pPr lvl="1"/>
            <a:r>
              <a:rPr lang="en-US" dirty="0" smtClean="0"/>
              <a:t>Regardless of plan type, formal updates will be submitted via </a:t>
            </a:r>
            <a:r>
              <a:rPr lang="en-US" dirty="0" err="1" smtClean="0"/>
              <a:t>webform</a:t>
            </a:r>
            <a:r>
              <a:rPr lang="en-US" dirty="0" smtClean="0"/>
              <a:t> on a regular basis (usually 1x per month) until it is determined the plan is successfully completed.</a:t>
            </a:r>
          </a:p>
          <a:p>
            <a:pPr lvl="1"/>
            <a:endParaRPr lang="en-US" dirty="0"/>
          </a:p>
          <a:p>
            <a:pPr lvl="1"/>
            <a:r>
              <a:rPr lang="en-US" b="1" i="1" dirty="0" smtClean="0"/>
              <a:t>Never underestimate the power of “showing your work.”</a:t>
            </a:r>
          </a:p>
          <a:p>
            <a:pPr lvl="2"/>
            <a:r>
              <a:rPr lang="en-US" dirty="0" smtClean="0"/>
              <a:t>We </a:t>
            </a:r>
            <a:r>
              <a:rPr lang="en-US" dirty="0"/>
              <a:t>want this to be a NORMAL part of our </a:t>
            </a:r>
            <a:r>
              <a:rPr lang="en-US" dirty="0" smtClean="0"/>
              <a:t>training to show the effort being made by interns, supervisors, and sites.</a:t>
            </a:r>
          </a:p>
          <a:p>
            <a:pPr lvl="2"/>
            <a:r>
              <a:rPr lang="en-US" dirty="0" smtClean="0"/>
              <a:t>Need to be implemented early enough to show progress and complete the plan before graduation.</a:t>
            </a:r>
            <a:endParaRPr lang="en-US" dirty="0"/>
          </a:p>
          <a:p>
            <a:pPr lvl="1"/>
            <a:endParaRPr lang="en-US" dirty="0" smtClean="0"/>
          </a:p>
          <a:p>
            <a:pPr lvl="1"/>
            <a:r>
              <a:rPr lang="en-US" dirty="0" smtClean="0"/>
              <a:t>If </a:t>
            </a:r>
            <a:r>
              <a:rPr lang="en-US" dirty="0"/>
              <a:t>issues become increasingly problematic, NPTC may provide additional support to the site to oversee the implementation and completion of the Performance Improvement plan</a:t>
            </a:r>
            <a:r>
              <a:rPr lang="en-US" dirty="0" smtClean="0"/>
              <a:t>.</a:t>
            </a:r>
          </a:p>
          <a:p>
            <a:pPr lvl="1"/>
            <a:endParaRPr lang="en-US" dirty="0"/>
          </a:p>
          <a:p>
            <a:pPr lvl="1"/>
            <a:r>
              <a:rPr lang="en-US" b="1" i="1" dirty="0" smtClean="0"/>
              <a:t>Ask for help! </a:t>
            </a:r>
            <a:r>
              <a:rPr lang="en-US" dirty="0" smtClean="0"/>
              <a:t>If you need assistance with creating your PIP, please reach out for guidance. We’re here to help with the process.</a:t>
            </a:r>
            <a:endParaRPr lang="en-US" dirty="0"/>
          </a:p>
        </p:txBody>
      </p:sp>
    </p:spTree>
    <p:extLst>
      <p:ext uri="{BB962C8B-B14F-4D97-AF65-F5344CB8AC3E}">
        <p14:creationId xmlns:p14="http://schemas.microsoft.com/office/powerpoint/2010/main" val="4180275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 Resources</a:t>
            </a:r>
          </a:p>
        </p:txBody>
      </p:sp>
      <p:sp>
        <p:nvSpPr>
          <p:cNvPr id="3" name="Content Placeholder 2"/>
          <p:cNvSpPr>
            <a:spLocks noGrp="1"/>
          </p:cNvSpPr>
          <p:nvPr>
            <p:ph idx="1"/>
          </p:nvPr>
        </p:nvSpPr>
        <p:spPr/>
        <p:txBody>
          <a:bodyPr>
            <a:normAutofit/>
          </a:bodyPr>
          <a:lstStyle/>
          <a:p>
            <a:r>
              <a:rPr lang="en-US" dirty="0" smtClean="0"/>
              <a:t>Training year calendar</a:t>
            </a:r>
          </a:p>
          <a:p>
            <a:pPr lvl="1"/>
            <a:r>
              <a:rPr lang="en-US" dirty="0" smtClean="0"/>
              <a:t>On the resources page, if you click on “View Full Calendar” you will be able to see what is coming up for interns as well as supervisors.</a:t>
            </a:r>
          </a:p>
          <a:p>
            <a:pPr lvl="1"/>
            <a:r>
              <a:rPr lang="en-US" dirty="0" smtClean="0"/>
              <a:t>This will also show you due dates for timesheets and various surveys/tasks throughout the year.</a:t>
            </a:r>
          </a:p>
          <a:p>
            <a:pPr lvl="1"/>
            <a:r>
              <a:rPr lang="en-US" dirty="0"/>
              <a:t>From here you can also subscribe to the calendar or export its contents for Google or Outlook.</a:t>
            </a:r>
          </a:p>
          <a:p>
            <a:pPr lvl="1"/>
            <a:endParaRPr lang="en-US" dirty="0"/>
          </a:p>
          <a:p>
            <a:endParaRPr lang="en-US" dirty="0"/>
          </a:p>
        </p:txBody>
      </p:sp>
    </p:spTree>
    <p:extLst>
      <p:ext uri="{BB962C8B-B14F-4D97-AF65-F5344CB8AC3E}">
        <p14:creationId xmlns:p14="http://schemas.microsoft.com/office/powerpoint/2010/main" val="727920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0" y="2667000"/>
            <a:ext cx="6172200" cy="9588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lumMod val="50000"/>
                  </a:schemeClr>
                </a:solidFill>
                <a:latin typeface="+mj-lt"/>
                <a:ea typeface="+mj-ea"/>
                <a:cs typeface="+mj-cs"/>
              </a:defRPr>
            </a:lvl1pPr>
          </a:lstStyle>
          <a:p>
            <a:pPr algn="ctr"/>
            <a:r>
              <a:rPr lang="en-US" smtClean="0"/>
              <a:t>Questions/Comments???</a:t>
            </a:r>
            <a:endParaRPr lang="en-US" dirty="0"/>
          </a:p>
        </p:txBody>
      </p:sp>
    </p:spTree>
    <p:extLst>
      <p:ext uri="{BB962C8B-B14F-4D97-AF65-F5344CB8AC3E}">
        <p14:creationId xmlns:p14="http://schemas.microsoft.com/office/powerpoint/2010/main" val="265825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NPTC Leadership</a:t>
            </a:r>
            <a:endParaRPr lang="en-US" dirty="0">
              <a:solidFill>
                <a:srgbClr val="FF0000"/>
              </a:solidFill>
            </a:endParaRPr>
          </a:p>
        </p:txBody>
      </p:sp>
      <p:sp>
        <p:nvSpPr>
          <p:cNvPr id="3" name="Content Placeholder 2"/>
          <p:cNvSpPr>
            <a:spLocks noGrp="1"/>
          </p:cNvSpPr>
          <p:nvPr>
            <p:ph idx="1"/>
          </p:nvPr>
        </p:nvSpPr>
        <p:spPr>
          <a:xfrm>
            <a:off x="2230772" y="1656571"/>
            <a:ext cx="3775745" cy="4155867"/>
          </a:xfrm>
        </p:spPr>
        <p:txBody>
          <a:bodyPr>
            <a:noAutofit/>
          </a:bodyPr>
          <a:lstStyle/>
          <a:p>
            <a:pPr marL="0" indent="0">
              <a:buNone/>
            </a:pPr>
            <a:r>
              <a:rPr lang="en-US" sz="2200" b="1" dirty="0"/>
              <a:t>President/CEO</a:t>
            </a:r>
            <a:r>
              <a:rPr lang="en-US" sz="1800" dirty="0"/>
              <a:t/>
            </a:r>
            <a:br>
              <a:rPr lang="en-US" sz="1800" dirty="0"/>
            </a:br>
            <a:r>
              <a:rPr lang="en-US" sz="1800" dirty="0"/>
              <a:t>Adam </a:t>
            </a:r>
            <a:r>
              <a:rPr lang="en-US" sz="1800" dirty="0" err="1"/>
              <a:t>Andreassen</a:t>
            </a:r>
            <a:r>
              <a:rPr lang="en-US" sz="1800" dirty="0"/>
              <a:t>, </a:t>
            </a:r>
            <a:r>
              <a:rPr lang="en-US" sz="1800" dirty="0" err="1"/>
              <a:t>Psy.D</a:t>
            </a:r>
            <a:r>
              <a:rPr lang="en-US" sz="1800" dirty="0"/>
              <a:t>.</a:t>
            </a:r>
            <a:br>
              <a:rPr lang="en-US" sz="1800" dirty="0"/>
            </a:br>
            <a:r>
              <a:rPr lang="en-US" sz="1800" dirty="0"/>
              <a:t>aandreassen@psychologyinterns.org</a:t>
            </a:r>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r>
            <a:br>
              <a:rPr lang="en-US" sz="1800" dirty="0"/>
            </a:br>
            <a:r>
              <a:rPr lang="en-US" sz="2200" b="1" dirty="0"/>
              <a:t>Regional Training Director</a:t>
            </a:r>
            <a:r>
              <a:rPr lang="en-US" sz="1800" b="1" dirty="0"/>
              <a:t/>
            </a:r>
            <a:br>
              <a:rPr lang="en-US" sz="1800" b="1" dirty="0"/>
            </a:br>
            <a:r>
              <a:rPr lang="en-US" sz="1800" dirty="0"/>
              <a:t>Dustin Brown, </a:t>
            </a:r>
            <a:r>
              <a:rPr lang="en-US" sz="1800" dirty="0" err="1"/>
              <a:t>Psy.D</a:t>
            </a:r>
            <a:r>
              <a:rPr lang="en-US" sz="1800" dirty="0"/>
              <a:t>.</a:t>
            </a:r>
            <a:br>
              <a:rPr lang="en-US" sz="1800" dirty="0"/>
            </a:br>
            <a:r>
              <a:rPr lang="en-US" sz="1800" dirty="0"/>
              <a:t>dbrown@psychologyinterns.org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1656571"/>
            <a:ext cx="1317772" cy="197665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502" y="1656570"/>
            <a:ext cx="1317773" cy="1976659"/>
          </a:xfrm>
          <a:prstGeom prst="rect">
            <a:avLst/>
          </a:prstGeom>
        </p:spPr>
      </p:pic>
      <p:sp>
        <p:nvSpPr>
          <p:cNvPr id="9" name="Content Placeholder 2"/>
          <p:cNvSpPr txBox="1">
            <a:spLocks/>
          </p:cNvSpPr>
          <p:nvPr/>
        </p:nvSpPr>
        <p:spPr>
          <a:xfrm>
            <a:off x="7614459" y="1656570"/>
            <a:ext cx="3624219" cy="4215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Director of Special Projects</a:t>
            </a:r>
            <a:br>
              <a:rPr lang="en-US" sz="2200" b="1" dirty="0"/>
            </a:br>
            <a:r>
              <a:rPr lang="en-US" sz="1800" dirty="0"/>
              <a:t>Angela King, </a:t>
            </a:r>
            <a:r>
              <a:rPr lang="en-US" sz="1800" dirty="0" err="1"/>
              <a:t>Psy.D</a:t>
            </a:r>
            <a:r>
              <a:rPr lang="en-US" sz="1800" dirty="0"/>
              <a:t>.</a:t>
            </a:r>
            <a:br>
              <a:rPr lang="en-US" sz="1800" dirty="0"/>
            </a:br>
            <a:r>
              <a:rPr lang="en-US" sz="1800" dirty="0"/>
              <a:t>aking@psychologyinterns.org</a:t>
            </a:r>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r>
            <a:br>
              <a:rPr lang="en-US" sz="1800" dirty="0"/>
            </a:br>
            <a:r>
              <a:rPr lang="en-US" sz="2200" b="1" dirty="0"/>
              <a:t>DEI Regional Consultant</a:t>
            </a:r>
            <a:br>
              <a:rPr lang="en-US" sz="2200" b="1" dirty="0"/>
            </a:br>
            <a:r>
              <a:rPr lang="en-US" sz="1800" dirty="0" err="1"/>
              <a:t>Tosha</a:t>
            </a:r>
            <a:r>
              <a:rPr lang="en-US" sz="1800" dirty="0"/>
              <a:t> Larson, Ph.D.</a:t>
            </a:r>
            <a:br>
              <a:rPr lang="en-US" sz="1800" dirty="0"/>
            </a:br>
            <a:r>
              <a:rPr lang="en-US" sz="1800" dirty="0"/>
              <a:t>tlarson@compasshn.org</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286" y="3896624"/>
            <a:ext cx="1321989" cy="175961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199" y="3896624"/>
            <a:ext cx="1317772" cy="1975670"/>
          </a:xfrm>
          <a:prstGeom prst="rect">
            <a:avLst/>
          </a:prstGeom>
        </p:spPr>
      </p:pic>
    </p:spTree>
    <p:extLst>
      <p:ext uri="{BB962C8B-B14F-4D97-AF65-F5344CB8AC3E}">
        <p14:creationId xmlns:p14="http://schemas.microsoft.com/office/powerpoint/2010/main" val="1454523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NPTC Leadership</a:t>
            </a:r>
            <a:endParaRPr lang="en-US" dirty="0"/>
          </a:p>
        </p:txBody>
      </p:sp>
      <p:pic>
        <p:nvPicPr>
          <p:cNvPr id="7" name="Picture 6"/>
          <p:cNvPicPr>
            <a:picLocks noChangeAspect="1"/>
          </p:cNvPicPr>
          <p:nvPr/>
        </p:nvPicPr>
        <p:blipFill>
          <a:blip r:embed="rId2"/>
          <a:stretch>
            <a:fillRect/>
          </a:stretch>
        </p:blipFill>
        <p:spPr>
          <a:xfrm>
            <a:off x="1013886" y="1846705"/>
            <a:ext cx="9842336" cy="3648083"/>
          </a:xfrm>
          <a:prstGeom prst="rect">
            <a:avLst/>
          </a:prstGeom>
        </p:spPr>
      </p:pic>
    </p:spTree>
    <p:extLst>
      <p:ext uri="{BB962C8B-B14F-4D97-AF65-F5344CB8AC3E}">
        <p14:creationId xmlns:p14="http://schemas.microsoft.com/office/powerpoint/2010/main" val="2826101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 Resources</a:t>
            </a:r>
          </a:p>
        </p:txBody>
      </p:sp>
      <p:sp>
        <p:nvSpPr>
          <p:cNvPr id="3" name="Content Placeholder 2"/>
          <p:cNvSpPr>
            <a:spLocks noGrp="1"/>
          </p:cNvSpPr>
          <p:nvPr>
            <p:ph idx="1"/>
          </p:nvPr>
        </p:nvSpPr>
        <p:spPr/>
        <p:txBody>
          <a:bodyPr>
            <a:normAutofit/>
          </a:bodyPr>
          <a:lstStyle/>
          <a:p>
            <a:r>
              <a:rPr lang="en-US" dirty="0"/>
              <a:t>Diversity and Inclusion resources are located on our website: </a:t>
            </a:r>
            <a:r>
              <a:rPr lang="en-US" dirty="0">
                <a:hlinkClick r:id="rId2"/>
              </a:rPr>
              <a:t>https://psychologyinterns.org/about-nptc/diversity-and-inclusion/</a:t>
            </a:r>
            <a:endParaRPr lang="en-US" dirty="0"/>
          </a:p>
          <a:p>
            <a:pPr lvl="1"/>
            <a:r>
              <a:rPr lang="en-US" dirty="0"/>
              <a:t>Bios for our diversity committee</a:t>
            </a:r>
          </a:p>
          <a:p>
            <a:pPr lvl="1"/>
            <a:r>
              <a:rPr lang="en-US" dirty="0"/>
              <a:t>Definition of Rural Psychology</a:t>
            </a:r>
          </a:p>
          <a:p>
            <a:pPr lvl="1"/>
            <a:r>
              <a:rPr lang="en-US" dirty="0"/>
              <a:t>Long-Term Diversity Plan</a:t>
            </a:r>
          </a:p>
          <a:p>
            <a:pPr lvl="1"/>
            <a:r>
              <a:rPr lang="en-US" dirty="0"/>
              <a:t>Disability and Support Services</a:t>
            </a:r>
          </a:p>
          <a:p>
            <a:pPr lvl="1"/>
            <a:r>
              <a:rPr lang="en-US" dirty="0"/>
              <a:t>Non-Discrimination Policy</a:t>
            </a:r>
          </a:p>
          <a:p>
            <a:pPr lvl="1"/>
            <a:r>
              <a:rPr lang="en-US" dirty="0"/>
              <a:t>Contact form for the Diversity Committee (make training requests and/or ask questions</a:t>
            </a:r>
            <a:r>
              <a:rPr lang="en-US" dirty="0" smtClean="0"/>
              <a:t>)</a:t>
            </a:r>
            <a:endParaRPr lang="en-US" dirty="0"/>
          </a:p>
        </p:txBody>
      </p:sp>
    </p:spTree>
    <p:extLst>
      <p:ext uri="{BB962C8B-B14F-4D97-AF65-F5344CB8AC3E}">
        <p14:creationId xmlns:p14="http://schemas.microsoft.com/office/powerpoint/2010/main" val="173325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Team</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1759045"/>
            <a:ext cx="1166770" cy="190725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8342" r="7075"/>
          <a:stretch/>
        </p:blipFill>
        <p:spPr>
          <a:xfrm>
            <a:off x="838199" y="3923405"/>
            <a:ext cx="1166071" cy="1907256"/>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125" r="4167"/>
          <a:stretch/>
        </p:blipFill>
        <p:spPr>
          <a:xfrm>
            <a:off x="4315021" y="1759044"/>
            <a:ext cx="1166070" cy="1907256"/>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974" r="5175"/>
          <a:stretch/>
        </p:blipFill>
        <p:spPr>
          <a:xfrm>
            <a:off x="7790443" y="1756400"/>
            <a:ext cx="1166770" cy="1907256"/>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8322" t="1" r="15161" b="56"/>
          <a:stretch/>
        </p:blipFill>
        <p:spPr>
          <a:xfrm>
            <a:off x="7790443" y="3923405"/>
            <a:ext cx="1166770" cy="1905000"/>
          </a:xfrm>
          <a:prstGeom prst="rect">
            <a:avLst/>
          </a:prstGeom>
        </p:spPr>
      </p:pic>
      <p:sp>
        <p:nvSpPr>
          <p:cNvPr id="14" name="Content Placeholder 2"/>
          <p:cNvSpPr>
            <a:spLocks noGrp="1"/>
          </p:cNvSpPr>
          <p:nvPr>
            <p:ph idx="1"/>
          </p:nvPr>
        </p:nvSpPr>
        <p:spPr>
          <a:xfrm>
            <a:off x="2015314" y="1756400"/>
            <a:ext cx="2276221" cy="3999605"/>
          </a:xfrm>
        </p:spPr>
        <p:txBody>
          <a:bodyPr>
            <a:normAutofit/>
          </a:bodyPr>
          <a:lstStyle/>
          <a:p>
            <a:pPr marL="0" indent="0">
              <a:buNone/>
            </a:pPr>
            <a:r>
              <a:rPr lang="en-US" sz="1700" b="1" dirty="0" smtClean="0"/>
              <a:t>Director of Operations</a:t>
            </a:r>
            <a:br>
              <a:rPr lang="en-US" sz="1700" b="1" dirty="0" smtClean="0"/>
            </a:br>
            <a:r>
              <a:rPr lang="en-US" sz="1700" dirty="0" smtClean="0"/>
              <a:t>Katherine Dixon</a:t>
            </a:r>
            <a:br>
              <a:rPr lang="en-US" sz="1700" dirty="0" smtClean="0"/>
            </a:br>
            <a:r>
              <a:rPr lang="en-US" sz="1200" dirty="0" smtClean="0"/>
              <a:t>kdixon@psychologyinterns.org</a:t>
            </a:r>
          </a:p>
          <a:p>
            <a:pPr marL="0" indent="0">
              <a:buNone/>
            </a:pPr>
            <a:r>
              <a:rPr lang="en-US" sz="1200" dirty="0"/>
              <a:t>APA </a:t>
            </a:r>
            <a:r>
              <a:rPr lang="en-US" sz="1200" dirty="0" smtClean="0"/>
              <a:t>accreditation </a:t>
            </a:r>
            <a:r>
              <a:rPr lang="en-US" sz="1200" dirty="0"/>
              <a:t/>
            </a:r>
            <a:br>
              <a:rPr lang="en-US" sz="1200" dirty="0"/>
            </a:br>
            <a:r>
              <a:rPr lang="en-US" sz="1200" dirty="0" smtClean="0"/>
              <a:t>HRSA grant</a:t>
            </a:r>
            <a:br>
              <a:rPr lang="en-US" sz="1200" dirty="0" smtClean="0"/>
            </a:br>
            <a:r>
              <a:rPr lang="en-US" sz="1200" dirty="0" smtClean="0"/>
              <a:t>NPTC policies</a:t>
            </a:r>
            <a:br>
              <a:rPr lang="en-US" sz="1200" dirty="0" smtClean="0"/>
            </a:br>
            <a:r>
              <a:rPr lang="en-US" sz="1200" dirty="0" smtClean="0"/>
              <a:t>Forms </a:t>
            </a:r>
            <a:r>
              <a:rPr lang="en-US" sz="1200" dirty="0"/>
              <a:t>and </a:t>
            </a:r>
            <a:r>
              <a:rPr lang="en-US" sz="1200" dirty="0" smtClean="0"/>
              <a:t>processes </a:t>
            </a:r>
            <a:br>
              <a:rPr lang="en-US" sz="1200" dirty="0" smtClean="0"/>
            </a:br>
            <a:r>
              <a:rPr lang="en-US" sz="1200" dirty="0" smtClean="0"/>
              <a:t>Membership requirements</a:t>
            </a:r>
            <a:br>
              <a:rPr lang="en-US" sz="1200" dirty="0" smtClean="0"/>
            </a:br>
            <a:endParaRPr lang="en-US" sz="1200" dirty="0" smtClean="0"/>
          </a:p>
          <a:p>
            <a:pPr marL="0" indent="0">
              <a:buNone/>
            </a:pPr>
            <a:endParaRPr lang="en-US" sz="1200" dirty="0"/>
          </a:p>
          <a:p>
            <a:pPr marL="0" indent="0">
              <a:buNone/>
            </a:pPr>
            <a:r>
              <a:rPr lang="en-US" sz="1600" b="1" dirty="0" smtClean="0"/>
              <a:t>Operations Coordinator</a:t>
            </a:r>
            <a:r>
              <a:rPr lang="en-US" sz="1700" b="1" dirty="0" smtClean="0"/>
              <a:t/>
            </a:r>
            <a:br>
              <a:rPr lang="en-US" sz="1700" b="1" dirty="0" smtClean="0"/>
            </a:br>
            <a:r>
              <a:rPr lang="en-US" sz="1700" dirty="0" smtClean="0"/>
              <a:t>Toni Ripper</a:t>
            </a:r>
            <a:br>
              <a:rPr lang="en-US" sz="1700" dirty="0" smtClean="0"/>
            </a:br>
            <a:r>
              <a:rPr lang="en-US" sz="1200" dirty="0" smtClean="0"/>
              <a:t>tripper@psychologyinterns.org</a:t>
            </a:r>
          </a:p>
          <a:p>
            <a:pPr marL="0" indent="0">
              <a:buNone/>
            </a:pPr>
            <a:r>
              <a:rPr lang="en-US" sz="1200" dirty="0"/>
              <a:t>Hour </a:t>
            </a:r>
            <a:r>
              <a:rPr lang="en-US" sz="1200" dirty="0" smtClean="0"/>
              <a:t>audits</a:t>
            </a:r>
            <a:br>
              <a:rPr lang="en-US" sz="1200" dirty="0" smtClean="0"/>
            </a:br>
            <a:r>
              <a:rPr lang="en-US" sz="1200" dirty="0" smtClean="0"/>
              <a:t>Graduation progress</a:t>
            </a:r>
            <a:br>
              <a:rPr lang="en-US" sz="1200" dirty="0" smtClean="0"/>
            </a:br>
            <a:r>
              <a:rPr lang="en-US" sz="1200" dirty="0" smtClean="0"/>
              <a:t>School communications</a:t>
            </a:r>
            <a:br>
              <a:rPr lang="en-US" sz="1200" dirty="0" smtClean="0"/>
            </a:br>
            <a:r>
              <a:rPr lang="en-US" sz="1200" dirty="0" smtClean="0"/>
              <a:t>HR communications</a:t>
            </a:r>
            <a:br>
              <a:rPr lang="en-US" sz="1200" dirty="0" smtClean="0"/>
            </a:br>
            <a:r>
              <a:rPr lang="en-US" sz="1200" dirty="0" smtClean="0"/>
              <a:t>APPIC </a:t>
            </a:r>
            <a:r>
              <a:rPr lang="en-US" sz="1200" dirty="0"/>
              <a:t>match process</a:t>
            </a:r>
            <a:endParaRPr lang="en-US" sz="1200" dirty="0" smtClean="0"/>
          </a:p>
        </p:txBody>
      </p:sp>
      <p:sp>
        <p:nvSpPr>
          <p:cNvPr id="15" name="Content Placeholder 2"/>
          <p:cNvSpPr txBox="1">
            <a:spLocks/>
          </p:cNvSpPr>
          <p:nvPr/>
        </p:nvSpPr>
        <p:spPr>
          <a:xfrm>
            <a:off x="5486963" y="1756400"/>
            <a:ext cx="2308653" cy="4035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smtClean="0"/>
              <a:t>Operations Assistant</a:t>
            </a:r>
            <a:br>
              <a:rPr lang="en-US" sz="1700" b="1" dirty="0" smtClean="0"/>
            </a:br>
            <a:r>
              <a:rPr lang="en-US" sz="1700" dirty="0" smtClean="0"/>
              <a:t>Audrey </a:t>
            </a:r>
            <a:r>
              <a:rPr lang="en-US" sz="1700" dirty="0" err="1" smtClean="0"/>
              <a:t>DeMate</a:t>
            </a:r>
            <a:r>
              <a:rPr lang="en-US" sz="1700" dirty="0" smtClean="0"/>
              <a:t/>
            </a:r>
            <a:br>
              <a:rPr lang="en-US" sz="1700" dirty="0" smtClean="0"/>
            </a:br>
            <a:r>
              <a:rPr lang="en-US" sz="1200" dirty="0" smtClean="0"/>
              <a:t>ademate@psychologyinterns.org</a:t>
            </a:r>
          </a:p>
          <a:p>
            <a:pPr marL="0" indent="0">
              <a:buNone/>
            </a:pPr>
            <a:r>
              <a:rPr lang="en-US" sz="1200" dirty="0" smtClean="0"/>
              <a:t>Survey submissions</a:t>
            </a:r>
            <a:br>
              <a:rPr lang="en-US" sz="1200" dirty="0" smtClean="0"/>
            </a:br>
            <a:r>
              <a:rPr lang="en-US" sz="1200" dirty="0" smtClean="0"/>
              <a:t>Timesheets / Time Tracking</a:t>
            </a:r>
            <a:br>
              <a:rPr lang="en-US" sz="1200" dirty="0" smtClean="0"/>
            </a:br>
            <a:r>
              <a:rPr lang="en-US" sz="1200" dirty="0" smtClean="0"/>
              <a:t>Supervisor additions/removals </a:t>
            </a:r>
            <a:br>
              <a:rPr lang="en-US" sz="1200" dirty="0" smtClean="0"/>
            </a:br>
            <a:r>
              <a:rPr lang="en-US" sz="1200" dirty="0" smtClean="0"/>
              <a:t>Data Reporting</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a:p>
          <a:p>
            <a:pPr marL="0" indent="0">
              <a:buFont typeface="Arial" panose="020B0604020202020204" pitchFamily="34" charset="0"/>
              <a:buNone/>
            </a:pPr>
            <a:r>
              <a:rPr lang="en-US" sz="1700" b="1" dirty="0" smtClean="0"/>
              <a:t>Admin Assistant</a:t>
            </a:r>
            <a:br>
              <a:rPr lang="en-US" sz="1700" b="1" dirty="0" smtClean="0"/>
            </a:br>
            <a:r>
              <a:rPr lang="en-US" sz="1700" dirty="0" smtClean="0"/>
              <a:t>Amber Bartley</a:t>
            </a:r>
            <a:br>
              <a:rPr lang="en-US" sz="1700" dirty="0" smtClean="0"/>
            </a:br>
            <a:r>
              <a:rPr lang="en-US" sz="1200" dirty="0" smtClean="0"/>
              <a:t>abartley@psychologyinterns.org</a:t>
            </a:r>
          </a:p>
          <a:p>
            <a:pPr marL="0" indent="0">
              <a:buNone/>
            </a:pPr>
            <a:r>
              <a:rPr lang="en-US" sz="1200" dirty="0" smtClean="0"/>
              <a:t>Communication “hub”</a:t>
            </a:r>
            <a:br>
              <a:rPr lang="en-US" sz="1200" dirty="0" smtClean="0"/>
            </a:br>
            <a:r>
              <a:rPr lang="en-US" sz="1200" dirty="0" smtClean="0"/>
              <a:t>Resetting/unlocking passwords</a:t>
            </a:r>
            <a:br>
              <a:rPr lang="en-US" sz="1200" dirty="0" smtClean="0"/>
            </a:br>
            <a:r>
              <a:rPr lang="en-US" sz="1200" dirty="0" smtClean="0"/>
              <a:t>Invoicing / financials</a:t>
            </a:r>
            <a:br>
              <a:rPr lang="en-US" sz="1200" dirty="0" smtClean="0"/>
            </a:br>
            <a:r>
              <a:rPr lang="en-US" sz="1200" dirty="0" smtClean="0"/>
              <a:t>Meeting scheduling</a:t>
            </a:r>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700" dirty="0" smtClean="0"/>
          </a:p>
        </p:txBody>
      </p:sp>
      <p:sp>
        <p:nvSpPr>
          <p:cNvPr id="16" name="Content Placeholder 2"/>
          <p:cNvSpPr txBox="1">
            <a:spLocks/>
          </p:cNvSpPr>
          <p:nvPr/>
        </p:nvSpPr>
        <p:spPr>
          <a:xfrm>
            <a:off x="8957213" y="1756400"/>
            <a:ext cx="2896431" cy="40369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smtClean="0"/>
              <a:t>Training Coordinator</a:t>
            </a:r>
            <a:br>
              <a:rPr lang="en-US" sz="1700" b="1" dirty="0" smtClean="0"/>
            </a:br>
            <a:r>
              <a:rPr lang="en-US" sz="1700" dirty="0" smtClean="0"/>
              <a:t>Shannon </a:t>
            </a:r>
            <a:r>
              <a:rPr lang="en-US" sz="1700" dirty="0" err="1" smtClean="0"/>
              <a:t>Estabrook</a:t>
            </a:r>
            <a:r>
              <a:rPr lang="en-US" sz="1700" dirty="0" smtClean="0"/>
              <a:t/>
            </a:r>
            <a:br>
              <a:rPr lang="en-US" sz="1700" dirty="0" smtClean="0"/>
            </a:br>
            <a:r>
              <a:rPr lang="en-US" sz="1200" dirty="0" smtClean="0"/>
              <a:t>sestabrook@psychologyinterns.org</a:t>
            </a:r>
            <a:endParaRPr lang="en-US" sz="1100" dirty="0" smtClean="0"/>
          </a:p>
          <a:p>
            <a:pPr marL="0" indent="0">
              <a:buNone/>
            </a:pPr>
            <a:r>
              <a:rPr lang="en-US" sz="1200" dirty="0"/>
              <a:t>Didactic </a:t>
            </a:r>
            <a:r>
              <a:rPr lang="en-US" sz="1200" dirty="0" smtClean="0"/>
              <a:t>training</a:t>
            </a:r>
            <a:br>
              <a:rPr lang="en-US" sz="1200" dirty="0" smtClean="0"/>
            </a:br>
            <a:r>
              <a:rPr lang="en-US" sz="1200" dirty="0" smtClean="0"/>
              <a:t>Didactic makeup</a:t>
            </a:r>
            <a:br>
              <a:rPr lang="en-US" sz="1200" dirty="0" smtClean="0"/>
            </a:br>
            <a:r>
              <a:rPr lang="en-US" sz="1200" dirty="0" smtClean="0"/>
              <a:t>CE </a:t>
            </a:r>
            <a:r>
              <a:rPr lang="en-US" sz="1200" dirty="0"/>
              <a:t>trainings/</a:t>
            </a:r>
            <a:r>
              <a:rPr lang="en-US" sz="1200" dirty="0" err="1"/>
              <a:t>homestudy</a:t>
            </a:r>
            <a:r>
              <a:rPr lang="en-US" sz="1200" dirty="0"/>
              <a:t> courses </a:t>
            </a:r>
            <a:br>
              <a:rPr lang="en-US" sz="1200" dirty="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700" dirty="0" smtClean="0"/>
          </a:p>
          <a:p>
            <a:pPr marL="0" indent="0">
              <a:buFont typeface="Arial" panose="020B0604020202020204" pitchFamily="34" charset="0"/>
              <a:buNone/>
            </a:pPr>
            <a:r>
              <a:rPr lang="en-US" sz="1700" b="1" dirty="0" smtClean="0"/>
              <a:t>Communications Coordinator</a:t>
            </a:r>
            <a:br>
              <a:rPr lang="en-US" sz="1700" b="1" dirty="0" smtClean="0"/>
            </a:br>
            <a:r>
              <a:rPr lang="en-US" sz="1700" dirty="0" smtClean="0"/>
              <a:t>Mallory Richardson</a:t>
            </a:r>
            <a:br>
              <a:rPr lang="en-US" sz="1700" dirty="0" smtClean="0"/>
            </a:br>
            <a:r>
              <a:rPr lang="en-US" sz="1200" dirty="0" smtClean="0"/>
              <a:t>mrichardson@psychologyinterns.org</a:t>
            </a:r>
          </a:p>
          <a:p>
            <a:pPr marL="0" indent="0">
              <a:buNone/>
            </a:pPr>
            <a:r>
              <a:rPr lang="en-US" sz="1200" dirty="0"/>
              <a:t>Website </a:t>
            </a:r>
            <a:r>
              <a:rPr lang="en-US" sz="1200" dirty="0" smtClean="0"/>
              <a:t>maintenance</a:t>
            </a:r>
            <a:br>
              <a:rPr lang="en-US" sz="1200" dirty="0" smtClean="0"/>
            </a:br>
            <a:r>
              <a:rPr lang="en-US" sz="1200" dirty="0" smtClean="0"/>
              <a:t>Marketing materials/posts/updates</a:t>
            </a:r>
            <a:br>
              <a:rPr lang="en-US" sz="1200" dirty="0" smtClean="0"/>
            </a:br>
            <a:r>
              <a:rPr lang="en-US" sz="1200" dirty="0" smtClean="0"/>
              <a:t>Intern </a:t>
            </a:r>
            <a:r>
              <a:rPr lang="en-US" sz="1200" dirty="0"/>
              <a:t>social </a:t>
            </a:r>
            <a:r>
              <a:rPr lang="en-US" sz="1200" dirty="0" smtClean="0"/>
              <a:t>events</a:t>
            </a:r>
            <a:br>
              <a:rPr lang="en-US" sz="1200" dirty="0" smtClean="0"/>
            </a:br>
            <a:r>
              <a:rPr lang="en-US" sz="1200" dirty="0" smtClean="0"/>
              <a:t>Internship verification</a:t>
            </a:r>
            <a:br>
              <a:rPr lang="en-US" sz="1200" dirty="0" smtClean="0"/>
            </a:br>
            <a:r>
              <a:rPr lang="en-US" sz="1200" dirty="0" smtClean="0"/>
              <a:t>Licensure paperwork</a:t>
            </a:r>
            <a:br>
              <a:rPr lang="en-US" sz="1200" dirty="0" smtClean="0"/>
            </a:br>
            <a:r>
              <a:rPr lang="en-US" sz="1200" dirty="0" smtClean="0"/>
              <a:t>Regional newsletters</a:t>
            </a:r>
            <a:endParaRPr lang="en-US" sz="1200" dirty="0"/>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9013" r="21451"/>
          <a:stretch/>
        </p:blipFill>
        <p:spPr>
          <a:xfrm>
            <a:off x="4291535" y="3923405"/>
            <a:ext cx="1140962" cy="1646885"/>
          </a:xfrm>
          <a:prstGeom prst="rect">
            <a:avLst/>
          </a:prstGeom>
        </p:spPr>
      </p:pic>
      <p:sp>
        <p:nvSpPr>
          <p:cNvPr id="12" name="TextBox 11"/>
          <p:cNvSpPr txBox="1"/>
          <p:nvPr/>
        </p:nvSpPr>
        <p:spPr>
          <a:xfrm>
            <a:off x="720753" y="5900843"/>
            <a:ext cx="10082825" cy="369332"/>
          </a:xfrm>
          <a:prstGeom prst="rect">
            <a:avLst/>
          </a:prstGeom>
          <a:noFill/>
        </p:spPr>
        <p:txBody>
          <a:bodyPr wrap="none" rtlCol="0">
            <a:spAutoFit/>
          </a:bodyPr>
          <a:lstStyle/>
          <a:p>
            <a:pPr marL="0" lvl="1"/>
            <a:r>
              <a:rPr lang="en-US" dirty="0"/>
              <a:t>As always, we are all always available to answer whatever questions you have no matter who you contact</a:t>
            </a:r>
            <a:r>
              <a:rPr lang="en-US" dirty="0" smtClean="0"/>
              <a:t>.</a:t>
            </a:r>
            <a:endParaRPr lang="en-US" dirty="0"/>
          </a:p>
        </p:txBody>
      </p:sp>
    </p:spTree>
    <p:extLst>
      <p:ext uri="{BB962C8B-B14F-4D97-AF65-F5344CB8AC3E}">
        <p14:creationId xmlns:p14="http://schemas.microsoft.com/office/powerpoint/2010/main" val="2372346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 </a:t>
            </a:r>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b="1" dirty="0"/>
              <a:t>Training Year Dates: </a:t>
            </a:r>
            <a:r>
              <a:rPr lang="en-US" dirty="0"/>
              <a:t>July 24</a:t>
            </a:r>
            <a:r>
              <a:rPr lang="en-US" baseline="30000" dirty="0"/>
              <a:t>th</a:t>
            </a:r>
            <a:r>
              <a:rPr lang="en-US" dirty="0"/>
              <a:t>, 2023 – July 23</a:t>
            </a:r>
            <a:r>
              <a:rPr lang="en-US" baseline="30000" dirty="0"/>
              <a:t>rd</a:t>
            </a:r>
            <a:r>
              <a:rPr lang="en-US" dirty="0"/>
              <a:t> 2024</a:t>
            </a:r>
            <a:r>
              <a:rPr lang="en-US" dirty="0" smtClean="0"/>
              <a:t/>
            </a:r>
            <a:br>
              <a:rPr lang="en-US" dirty="0" smtClean="0"/>
            </a:br>
            <a:endParaRPr lang="en-US" dirty="0"/>
          </a:p>
          <a:p>
            <a:r>
              <a:rPr lang="en-US" b="1" dirty="0"/>
              <a:t>Current salaries:</a:t>
            </a:r>
            <a:r>
              <a:rPr lang="en-US" dirty="0"/>
              <a:t> </a:t>
            </a:r>
            <a:r>
              <a:rPr lang="en-US" dirty="0" smtClean="0"/>
              <a:t>$31,200 - $37,500</a:t>
            </a:r>
            <a:endParaRPr lang="en-US" dirty="0" smtClean="0">
              <a:solidFill>
                <a:srgbClr val="FF0000"/>
              </a:solidFill>
            </a:endParaRPr>
          </a:p>
          <a:p>
            <a:pPr lvl="1"/>
            <a:r>
              <a:rPr lang="en-US" dirty="0" smtClean="0"/>
              <a:t>Current allowable range: $29,000 - $37,500</a:t>
            </a:r>
          </a:p>
          <a:p>
            <a:pPr lvl="1"/>
            <a:r>
              <a:rPr lang="en-US" dirty="0" smtClean="0"/>
              <a:t>Allowable </a:t>
            </a:r>
            <a:r>
              <a:rPr lang="en-US" dirty="0"/>
              <a:t>ranges will be discussed by the board annually and provided to sites as an addendum to the MPA for record keeping.</a:t>
            </a:r>
          </a:p>
          <a:p>
            <a:pPr lvl="1"/>
            <a:r>
              <a:rPr lang="en-US" dirty="0"/>
              <a:t>List of individual site salaries is available on the website</a:t>
            </a:r>
            <a:r>
              <a:rPr lang="en-US" dirty="0" smtClean="0"/>
              <a:t>.</a:t>
            </a:r>
            <a:endParaRPr lang="en-US" dirty="0"/>
          </a:p>
        </p:txBody>
      </p:sp>
    </p:spTree>
    <p:extLst>
      <p:ext uri="{BB962C8B-B14F-4D97-AF65-F5344CB8AC3E}">
        <p14:creationId xmlns:p14="http://schemas.microsoft.com/office/powerpoint/2010/main" val="1542262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4540</TotalTime>
  <Words>4143</Words>
  <Application>Microsoft Office PowerPoint</Application>
  <PresentationFormat>Widescreen</PresentationFormat>
  <Paragraphs>336</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Agenda</vt:lpstr>
      <vt:lpstr>Supervisor Resources</vt:lpstr>
      <vt:lpstr>Supervisor Resources</vt:lpstr>
      <vt:lpstr>NPTC Leadership</vt:lpstr>
      <vt:lpstr>NPTC Leadership</vt:lpstr>
      <vt:lpstr>Supervisor Resources</vt:lpstr>
      <vt:lpstr>Meet the Team</vt:lpstr>
      <vt:lpstr>Supervisor Resources</vt:lpstr>
      <vt:lpstr>Supervisor Resources</vt:lpstr>
      <vt:lpstr>General Updates and Reminders</vt:lpstr>
      <vt:lpstr>*General Updates and Reminders</vt:lpstr>
      <vt:lpstr>General Updates and Reminders</vt:lpstr>
      <vt:lpstr>General Updates and Reminders</vt:lpstr>
      <vt:lpstr>PowerPoint Presentation</vt:lpstr>
      <vt:lpstr>Manual Review</vt:lpstr>
      <vt:lpstr>Manual and Process Updates</vt:lpstr>
      <vt:lpstr>Manual and Process Updates</vt:lpstr>
      <vt:lpstr>Manual and Process Updates</vt:lpstr>
      <vt:lpstr>Manual and Process Updates</vt:lpstr>
      <vt:lpstr>Manual and Process Updates</vt:lpstr>
      <vt:lpstr>Manual and Process Updates</vt:lpstr>
      <vt:lpstr>Manual and Process Updates</vt:lpstr>
      <vt:lpstr>Manual and Process Updates</vt:lpstr>
      <vt:lpstr>Manual and Process Updates</vt:lpstr>
      <vt:lpstr>Manual and Process Updates</vt:lpstr>
      <vt:lpstr>Manual and Process Updates</vt:lpstr>
      <vt:lpstr>PowerPoint Presentation</vt:lpstr>
      <vt:lpstr>Policies of Importance</vt:lpstr>
      <vt:lpstr>Policies of Importance</vt:lpstr>
      <vt:lpstr>Policies of Importance</vt:lpstr>
      <vt:lpstr>Policies of Importance</vt:lpstr>
      <vt:lpstr>Policies of Importance</vt:lpstr>
      <vt:lpstr>Policies of Importance</vt:lpstr>
      <vt:lpstr>Policies of Importance</vt:lpstr>
      <vt:lpstr>Policies of Importance</vt:lpstr>
      <vt:lpstr>Policies of Importance</vt:lpstr>
      <vt:lpstr>Policies of Importance</vt:lpstr>
      <vt:lpstr>Policies of Importance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Mallory Richardson</dc:creator>
  <cp:lastModifiedBy>Shannon Estabrook</cp:lastModifiedBy>
  <cp:revision>100</cp:revision>
  <dcterms:created xsi:type="dcterms:W3CDTF">2022-01-11T15:51:06Z</dcterms:created>
  <dcterms:modified xsi:type="dcterms:W3CDTF">2023-06-12T19:00:03Z</dcterms:modified>
</cp:coreProperties>
</file>