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321" r:id="rId3"/>
    <p:sldId id="288" r:id="rId4"/>
    <p:sldId id="319" r:id="rId5"/>
    <p:sldId id="281" r:id="rId6"/>
    <p:sldId id="326" r:id="rId7"/>
    <p:sldId id="343" r:id="rId8"/>
    <p:sldId id="344" r:id="rId9"/>
    <p:sldId id="345" r:id="rId10"/>
    <p:sldId id="342" r:id="rId11"/>
    <p:sldId id="346" r:id="rId12"/>
    <p:sldId id="350" r:id="rId13"/>
    <p:sldId id="349" r:id="rId14"/>
    <p:sldId id="351" r:id="rId15"/>
    <p:sldId id="352" r:id="rId16"/>
    <p:sldId id="313" r:id="rId17"/>
    <p:sldId id="355" r:id="rId18"/>
    <p:sldId id="354" r:id="rId19"/>
    <p:sldId id="356" r:id="rId20"/>
    <p:sldId id="359" r:id="rId21"/>
    <p:sldId id="363" r:id="rId22"/>
    <p:sldId id="364" r:id="rId23"/>
    <p:sldId id="291" r:id="rId24"/>
    <p:sldId id="324" r:id="rId25"/>
    <p:sldId id="362" r:id="rId26"/>
    <p:sldId id="327" r:id="rId27"/>
    <p:sldId id="361" r:id="rId28"/>
    <p:sldId id="376" r:id="rId29"/>
    <p:sldId id="372" r:id="rId30"/>
    <p:sldId id="373" r:id="rId31"/>
    <p:sldId id="374" r:id="rId32"/>
    <p:sldId id="293" r:id="rId33"/>
    <p:sldId id="328" r:id="rId34"/>
    <p:sldId id="357" r:id="rId35"/>
    <p:sldId id="294" r:id="rId36"/>
    <p:sldId id="295" r:id="rId37"/>
    <p:sldId id="377" r:id="rId38"/>
    <p:sldId id="378" r:id="rId39"/>
    <p:sldId id="379" r:id="rId40"/>
    <p:sldId id="380" r:id="rId41"/>
    <p:sldId id="381" r:id="rId42"/>
    <p:sldId id="282" r:id="rId43"/>
    <p:sldId id="296" r:id="rId44"/>
    <p:sldId id="297" r:id="rId45"/>
    <p:sldId id="298" r:id="rId46"/>
    <p:sldId id="299" r:id="rId47"/>
    <p:sldId id="300" r:id="rId48"/>
    <p:sldId id="316" r:id="rId49"/>
    <p:sldId id="317" r:id="rId50"/>
    <p:sldId id="318" r:id="rId51"/>
    <p:sldId id="304" r:id="rId52"/>
    <p:sldId id="305" r:id="rId53"/>
    <p:sldId id="332" r:id="rId54"/>
    <p:sldId id="307" r:id="rId55"/>
    <p:sldId id="303" r:id="rId56"/>
    <p:sldId id="302" r:id="rId57"/>
    <p:sldId id="283" r:id="rId58"/>
    <p:sldId id="315" r:id="rId59"/>
    <p:sldId id="325" r:id="rId60"/>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ＭＳ Ｐゴシック" charset="0"/>
        <a:cs typeface="+mn-cs"/>
      </a:defRPr>
    </a:lvl1pPr>
    <a:lvl2pPr marL="457200" algn="ctr" rtl="0" fontAlgn="base">
      <a:spcBef>
        <a:spcPct val="0"/>
      </a:spcBef>
      <a:spcAft>
        <a:spcPct val="0"/>
      </a:spcAft>
      <a:defRPr sz="2400" kern="1200">
        <a:solidFill>
          <a:schemeClr val="tx1"/>
        </a:solidFill>
        <a:latin typeface="Arial" charset="0"/>
        <a:ea typeface="ＭＳ Ｐゴシック" charset="0"/>
        <a:cs typeface="+mn-cs"/>
      </a:defRPr>
    </a:lvl2pPr>
    <a:lvl3pPr marL="914400" algn="ctr" rtl="0" fontAlgn="base">
      <a:spcBef>
        <a:spcPct val="0"/>
      </a:spcBef>
      <a:spcAft>
        <a:spcPct val="0"/>
      </a:spcAft>
      <a:defRPr sz="2400" kern="1200">
        <a:solidFill>
          <a:schemeClr val="tx1"/>
        </a:solidFill>
        <a:latin typeface="Arial" charset="0"/>
        <a:ea typeface="ＭＳ Ｐゴシック" charset="0"/>
        <a:cs typeface="+mn-cs"/>
      </a:defRPr>
    </a:lvl3pPr>
    <a:lvl4pPr marL="1371600" algn="ctr" rtl="0" fontAlgn="base">
      <a:spcBef>
        <a:spcPct val="0"/>
      </a:spcBef>
      <a:spcAft>
        <a:spcPct val="0"/>
      </a:spcAft>
      <a:defRPr sz="2400" kern="1200">
        <a:solidFill>
          <a:schemeClr val="tx1"/>
        </a:solidFill>
        <a:latin typeface="Arial" charset="0"/>
        <a:ea typeface="ＭＳ Ｐゴシック" charset="0"/>
        <a:cs typeface="+mn-cs"/>
      </a:defRPr>
    </a:lvl4pPr>
    <a:lvl5pPr marL="1828800" algn="ctr" rtl="0" fontAlgn="base">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clrMru>
    <a:srgbClr val="4D4D4D"/>
    <a:srgbClr val="B92D14"/>
    <a:srgbClr val="35759D"/>
    <a:srgbClr val="35B19D"/>
    <a:srgbClr val="000000"/>
    <a:srgbClr val="777777"/>
    <a:srgbClr val="969696"/>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7" autoAdjust="0"/>
    <p:restoredTop sz="85386" autoAdjust="0"/>
  </p:normalViewPr>
  <p:slideViewPr>
    <p:cSldViewPr>
      <p:cViewPr varScale="1">
        <p:scale>
          <a:sx n="98" d="100"/>
          <a:sy n="98" d="100"/>
        </p:scale>
        <p:origin x="21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A727BC-2A78-4039-AF28-9270AB2B44DC}" type="datetime1">
              <a:rPr lang="en-US" smtClean="0"/>
              <a:t>4/7/2021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BAC292-8E8E-2B4C-A7A6-64556BD76D56}" type="slidenum">
              <a:rPr lang="en-US" smtClean="0"/>
              <a:t>‹#›</a:t>
            </a:fld>
            <a:endParaRPr lang="en-US"/>
          </a:p>
        </p:txBody>
      </p:sp>
    </p:spTree>
    <p:extLst>
      <p:ext uri="{BB962C8B-B14F-4D97-AF65-F5344CB8AC3E}">
        <p14:creationId xmlns:p14="http://schemas.microsoft.com/office/powerpoint/2010/main" val="37321402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ea typeface="+mn-ea"/>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ea typeface="+mn-ea"/>
              </a:defRPr>
            </a:lvl1pPr>
          </a:lstStyle>
          <a:p>
            <a:pPr>
              <a:defRPr/>
            </a:pPr>
            <a:fld id="{EC2D1D2F-F321-429E-B6B2-BFD267C70709}" type="datetime1">
              <a:rPr lang="en-US" smtClean="0"/>
              <a:t>4/7/2021</a:t>
            </a:fld>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ea typeface="+mn-ea"/>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7408AB1-258D-F749-BF71-FB825764B408}" type="slidenum">
              <a:rPr lang="en-US"/>
              <a:pPr/>
              <a:t>‹#›</a:t>
            </a:fld>
            <a:endParaRPr lang="en-US"/>
          </a:p>
        </p:txBody>
      </p:sp>
    </p:spTree>
    <p:extLst>
      <p:ext uri="{BB962C8B-B14F-4D97-AF65-F5344CB8AC3E}">
        <p14:creationId xmlns:p14="http://schemas.microsoft.com/office/powerpoint/2010/main" val="27461762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B36BD2-CDFB-0844-A752-50C33CC55937}" type="slidenum">
              <a:rPr lang="en-US" sz="1200"/>
              <a:pPr eaLnBrk="1" hangingPunct="1"/>
              <a:t>1</a:t>
            </a:fld>
            <a:endParaRPr lang="en-US" sz="1200" dirty="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18</a:t>
            </a:fld>
            <a:endParaRPr lang="en-US"/>
          </a:p>
        </p:txBody>
      </p:sp>
    </p:spTree>
    <p:extLst>
      <p:ext uri="{BB962C8B-B14F-4D97-AF65-F5344CB8AC3E}">
        <p14:creationId xmlns:p14="http://schemas.microsoft.com/office/powerpoint/2010/main" val="183014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19</a:t>
            </a:fld>
            <a:endParaRPr lang="en-US"/>
          </a:p>
        </p:txBody>
      </p:sp>
    </p:spTree>
    <p:extLst>
      <p:ext uri="{BB962C8B-B14F-4D97-AF65-F5344CB8AC3E}">
        <p14:creationId xmlns:p14="http://schemas.microsoft.com/office/powerpoint/2010/main" val="1830144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21</a:t>
            </a:fld>
            <a:endParaRPr lang="en-US"/>
          </a:p>
        </p:txBody>
      </p:sp>
    </p:spTree>
    <p:extLst>
      <p:ext uri="{BB962C8B-B14F-4D97-AF65-F5344CB8AC3E}">
        <p14:creationId xmlns:p14="http://schemas.microsoft.com/office/powerpoint/2010/main" val="1856291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School </a:t>
            </a:r>
            <a:r>
              <a:rPr lang="en-US" sz="1200" kern="1200" dirty="0" err="1" smtClean="0">
                <a:solidFill>
                  <a:schemeClr val="tx1"/>
                </a:solidFill>
                <a:effectLst/>
                <a:latin typeface="Arial" charset="0"/>
                <a:ea typeface="ＭＳ Ｐゴシック" charset="0"/>
                <a:cs typeface="+mn-cs"/>
              </a:rPr>
              <a:t>poliecies</a:t>
            </a:r>
            <a:r>
              <a:rPr lang="en-US" sz="1200" kern="1200" dirty="0" smtClean="0">
                <a:solidFill>
                  <a:schemeClr val="tx1"/>
                </a:solidFill>
                <a:effectLst/>
                <a:latin typeface="Arial" charset="0"/>
                <a:ea typeface="ＭＳ Ｐゴシック" charset="0"/>
                <a:cs typeface="+mn-cs"/>
              </a:rPr>
              <a:t>. Dress code, </a:t>
            </a:r>
            <a:r>
              <a:rPr lang="en-US" sz="1200" kern="1200" dirty="0" err="1" smtClean="0">
                <a:solidFill>
                  <a:schemeClr val="tx1"/>
                </a:solidFill>
                <a:effectLst/>
                <a:latin typeface="Arial" charset="0"/>
                <a:ea typeface="ＭＳ Ｐゴシック" charset="0"/>
                <a:cs typeface="+mn-cs"/>
              </a:rPr>
              <a:t>gener</a:t>
            </a:r>
            <a:r>
              <a:rPr lang="en-US" sz="1200" kern="1200" dirty="0" smtClean="0">
                <a:solidFill>
                  <a:schemeClr val="tx1"/>
                </a:solidFill>
                <a:effectLst/>
                <a:latin typeface="Arial" charset="0"/>
                <a:ea typeface="ＭＳ Ｐゴシック" charset="0"/>
                <a:cs typeface="+mn-cs"/>
              </a:rPr>
              <a:t> segregates sports,</a:t>
            </a:r>
            <a:r>
              <a:rPr lang="en-US" sz="1200" kern="1200" baseline="0" dirty="0" smtClean="0">
                <a:solidFill>
                  <a:schemeClr val="tx1"/>
                </a:solidFill>
                <a:effectLst/>
                <a:latin typeface="Arial" charset="0"/>
                <a:ea typeface="ＭＳ Ｐゴシック" charset="0"/>
                <a:cs typeface="+mn-cs"/>
              </a:rPr>
              <a:t> PE, Gender segregated bathrooms and </a:t>
            </a:r>
            <a:r>
              <a:rPr lang="en-US" sz="1200" kern="1200" baseline="0" dirty="0" err="1" smtClean="0">
                <a:solidFill>
                  <a:schemeClr val="tx1"/>
                </a:solidFill>
                <a:effectLst/>
                <a:latin typeface="Arial" charset="0"/>
                <a:ea typeface="ＭＳ Ｐゴシック" charset="0"/>
                <a:cs typeface="+mn-cs"/>
              </a:rPr>
              <a:t>locer</a:t>
            </a:r>
            <a:r>
              <a:rPr lang="en-US" sz="1200" kern="1200" baseline="0" dirty="0" smtClean="0">
                <a:solidFill>
                  <a:schemeClr val="tx1"/>
                </a:solidFill>
                <a:effectLst/>
                <a:latin typeface="Arial" charset="0"/>
                <a:ea typeface="ＭＳ Ｐゴシック" charset="0"/>
                <a:cs typeface="+mn-cs"/>
              </a:rPr>
              <a:t> rooms, </a:t>
            </a:r>
            <a:r>
              <a:rPr lang="en-US" sz="1200" kern="1200" baseline="0" dirty="0" err="1" smtClean="0">
                <a:solidFill>
                  <a:schemeClr val="tx1"/>
                </a:solidFill>
                <a:effectLst/>
                <a:latin typeface="Arial" charset="0"/>
                <a:ea typeface="ＭＳ Ｐゴシック" charset="0"/>
                <a:cs typeface="+mn-cs"/>
              </a:rPr>
              <a:t>bianary</a:t>
            </a:r>
            <a:r>
              <a:rPr lang="en-US" sz="1200" kern="1200" baseline="0" dirty="0" smtClean="0">
                <a:solidFill>
                  <a:schemeClr val="tx1"/>
                </a:solidFill>
                <a:effectLst/>
                <a:latin typeface="Arial" charset="0"/>
                <a:ea typeface="ＭＳ Ｐゴシック" charset="0"/>
                <a:cs typeface="+mn-cs"/>
              </a:rPr>
              <a:t> only options on school forms, gendered pronouns. </a:t>
            </a: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ＭＳ Ｐゴシック" charset="0"/>
                <a:cs typeface="+mn-cs"/>
              </a:rPr>
              <a:t>Kosciw</a:t>
            </a:r>
            <a:r>
              <a:rPr lang="en-US" sz="1200" kern="1200" dirty="0" smtClean="0">
                <a:solidFill>
                  <a:schemeClr val="tx1"/>
                </a:solidFill>
                <a:effectLst/>
                <a:latin typeface="Arial" charset="0"/>
                <a:ea typeface="ＭＳ Ｐゴシック" charset="0"/>
                <a:cs typeface="+mn-cs"/>
              </a:rPr>
              <a:t>, J.G., </a:t>
            </a:r>
            <a:r>
              <a:rPr lang="en-US" sz="1200" kern="1200" dirty="0" err="1" smtClean="0">
                <a:solidFill>
                  <a:schemeClr val="tx1"/>
                </a:solidFill>
                <a:effectLst/>
                <a:latin typeface="Arial" charset="0"/>
                <a:ea typeface="ＭＳ Ｐゴシック" charset="0"/>
                <a:cs typeface="+mn-cs"/>
              </a:rPr>
              <a:t>Greytak</a:t>
            </a:r>
            <a:r>
              <a:rPr lang="en-US" sz="1200" kern="1200" dirty="0" smtClean="0">
                <a:solidFill>
                  <a:schemeClr val="tx1"/>
                </a:solidFill>
                <a:effectLst/>
                <a:latin typeface="Arial" charset="0"/>
                <a:ea typeface="ＭＳ Ｐゴシック" charset="0"/>
                <a:cs typeface="+mn-cs"/>
              </a:rPr>
              <a:t>, E.A., </a:t>
            </a:r>
            <a:r>
              <a:rPr lang="en-US" sz="1200" kern="1200" dirty="0" err="1" smtClean="0">
                <a:solidFill>
                  <a:schemeClr val="tx1"/>
                </a:solidFill>
                <a:effectLst/>
                <a:latin typeface="Arial" charset="0"/>
                <a:ea typeface="ＭＳ Ｐゴシック" charset="0"/>
                <a:cs typeface="+mn-cs"/>
              </a:rPr>
              <a:t>Bartikiewicz</a:t>
            </a:r>
            <a:r>
              <a:rPr lang="en-US" sz="1200" kern="1200" dirty="0" smtClean="0">
                <a:solidFill>
                  <a:schemeClr val="tx1"/>
                </a:solidFill>
                <a:effectLst/>
                <a:latin typeface="Arial" charset="0"/>
                <a:ea typeface="ＭＳ Ｐゴシック" charset="0"/>
                <a:cs typeface="+mn-cs"/>
              </a:rPr>
              <a:t>, M.J., </a:t>
            </a:r>
            <a:r>
              <a:rPr lang="en-US" sz="1200" kern="1200" dirty="0" err="1" smtClean="0">
                <a:solidFill>
                  <a:schemeClr val="tx1"/>
                </a:solidFill>
                <a:effectLst/>
                <a:latin typeface="Arial" charset="0"/>
                <a:ea typeface="ＭＳ Ｐゴシック" charset="0"/>
                <a:cs typeface="+mn-cs"/>
              </a:rPr>
              <a:t>Boesen</a:t>
            </a:r>
            <a:r>
              <a:rPr lang="en-US" sz="1200" kern="1200" dirty="0" smtClean="0">
                <a:solidFill>
                  <a:schemeClr val="tx1"/>
                </a:solidFill>
                <a:effectLst/>
                <a:latin typeface="Arial" charset="0"/>
                <a:ea typeface="ＭＳ Ｐゴシック" charset="0"/>
                <a:cs typeface="+mn-cs"/>
              </a:rPr>
              <a:t>, M.J. &amp; Palmer, N.A. (2011). The 2011 national school climate survey: The experiences of lesbian, gay, bisexual, and transgender youth in our nation’s schools. New York; GLSEN. </a:t>
            </a:r>
          </a:p>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24</a:t>
            </a:fld>
            <a:endParaRPr lang="en-US"/>
          </a:p>
        </p:txBody>
      </p:sp>
    </p:spTree>
    <p:extLst>
      <p:ext uri="{BB962C8B-B14F-4D97-AF65-F5344CB8AC3E}">
        <p14:creationId xmlns:p14="http://schemas.microsoft.com/office/powerpoint/2010/main" val="4156931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School </a:t>
            </a:r>
            <a:r>
              <a:rPr lang="en-US" sz="1200" kern="1200" dirty="0" err="1" smtClean="0">
                <a:solidFill>
                  <a:schemeClr val="tx1"/>
                </a:solidFill>
                <a:effectLst/>
                <a:latin typeface="Arial" charset="0"/>
                <a:ea typeface="ＭＳ Ｐゴシック" charset="0"/>
                <a:cs typeface="+mn-cs"/>
              </a:rPr>
              <a:t>poliecies</a:t>
            </a:r>
            <a:r>
              <a:rPr lang="en-US" sz="1200" kern="1200" dirty="0" smtClean="0">
                <a:solidFill>
                  <a:schemeClr val="tx1"/>
                </a:solidFill>
                <a:effectLst/>
                <a:latin typeface="Arial" charset="0"/>
                <a:ea typeface="ＭＳ Ｐゴシック" charset="0"/>
                <a:cs typeface="+mn-cs"/>
              </a:rPr>
              <a:t>. Dress code, </a:t>
            </a:r>
            <a:r>
              <a:rPr lang="en-US" sz="1200" kern="1200" dirty="0" err="1" smtClean="0">
                <a:solidFill>
                  <a:schemeClr val="tx1"/>
                </a:solidFill>
                <a:effectLst/>
                <a:latin typeface="Arial" charset="0"/>
                <a:ea typeface="ＭＳ Ｐゴシック" charset="0"/>
                <a:cs typeface="+mn-cs"/>
              </a:rPr>
              <a:t>gener</a:t>
            </a:r>
            <a:r>
              <a:rPr lang="en-US" sz="1200" kern="1200" dirty="0" smtClean="0">
                <a:solidFill>
                  <a:schemeClr val="tx1"/>
                </a:solidFill>
                <a:effectLst/>
                <a:latin typeface="Arial" charset="0"/>
                <a:ea typeface="ＭＳ Ｐゴシック" charset="0"/>
                <a:cs typeface="+mn-cs"/>
              </a:rPr>
              <a:t> segregates sports,</a:t>
            </a:r>
            <a:r>
              <a:rPr lang="en-US" sz="1200" kern="1200" baseline="0" dirty="0" smtClean="0">
                <a:solidFill>
                  <a:schemeClr val="tx1"/>
                </a:solidFill>
                <a:effectLst/>
                <a:latin typeface="Arial" charset="0"/>
                <a:ea typeface="ＭＳ Ｐゴシック" charset="0"/>
                <a:cs typeface="+mn-cs"/>
              </a:rPr>
              <a:t> PE, Gender segregated bathrooms and </a:t>
            </a:r>
            <a:r>
              <a:rPr lang="en-US" sz="1200" kern="1200" baseline="0" dirty="0" err="1" smtClean="0">
                <a:solidFill>
                  <a:schemeClr val="tx1"/>
                </a:solidFill>
                <a:effectLst/>
                <a:latin typeface="Arial" charset="0"/>
                <a:ea typeface="ＭＳ Ｐゴシック" charset="0"/>
                <a:cs typeface="+mn-cs"/>
              </a:rPr>
              <a:t>locer</a:t>
            </a:r>
            <a:r>
              <a:rPr lang="en-US" sz="1200" kern="1200" baseline="0" dirty="0" smtClean="0">
                <a:solidFill>
                  <a:schemeClr val="tx1"/>
                </a:solidFill>
                <a:effectLst/>
                <a:latin typeface="Arial" charset="0"/>
                <a:ea typeface="ＭＳ Ｐゴシック" charset="0"/>
                <a:cs typeface="+mn-cs"/>
              </a:rPr>
              <a:t> rooms, </a:t>
            </a:r>
            <a:r>
              <a:rPr lang="en-US" sz="1200" kern="1200" baseline="0" dirty="0" err="1" smtClean="0">
                <a:solidFill>
                  <a:schemeClr val="tx1"/>
                </a:solidFill>
                <a:effectLst/>
                <a:latin typeface="Arial" charset="0"/>
                <a:ea typeface="ＭＳ Ｐゴシック" charset="0"/>
                <a:cs typeface="+mn-cs"/>
              </a:rPr>
              <a:t>bianary</a:t>
            </a:r>
            <a:r>
              <a:rPr lang="en-US" sz="1200" kern="1200" baseline="0" dirty="0" smtClean="0">
                <a:solidFill>
                  <a:schemeClr val="tx1"/>
                </a:solidFill>
                <a:effectLst/>
                <a:latin typeface="Arial" charset="0"/>
                <a:ea typeface="ＭＳ Ｐゴシック" charset="0"/>
                <a:cs typeface="+mn-cs"/>
              </a:rPr>
              <a:t> only options on school forms, gendered pronouns. </a:t>
            </a:r>
            <a:endParaRPr lang="en-US" sz="1200" kern="1200" dirty="0" smtClean="0">
              <a:solidFill>
                <a:schemeClr val="tx1"/>
              </a:solidFill>
              <a:effectLst/>
              <a:latin typeface="Arial" charset="0"/>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ＭＳ Ｐゴシック" charset="0"/>
                <a:cs typeface="+mn-cs"/>
              </a:rPr>
              <a:t>Kosciw</a:t>
            </a:r>
            <a:r>
              <a:rPr lang="en-US" sz="1200" kern="1200" dirty="0" smtClean="0">
                <a:solidFill>
                  <a:schemeClr val="tx1"/>
                </a:solidFill>
                <a:effectLst/>
                <a:latin typeface="Arial" charset="0"/>
                <a:ea typeface="ＭＳ Ｐゴシック" charset="0"/>
                <a:cs typeface="+mn-cs"/>
              </a:rPr>
              <a:t>, J.G., </a:t>
            </a:r>
            <a:r>
              <a:rPr lang="en-US" sz="1200" kern="1200" dirty="0" err="1" smtClean="0">
                <a:solidFill>
                  <a:schemeClr val="tx1"/>
                </a:solidFill>
                <a:effectLst/>
                <a:latin typeface="Arial" charset="0"/>
                <a:ea typeface="ＭＳ Ｐゴシック" charset="0"/>
                <a:cs typeface="+mn-cs"/>
              </a:rPr>
              <a:t>Greytak</a:t>
            </a:r>
            <a:r>
              <a:rPr lang="en-US" sz="1200" kern="1200" dirty="0" smtClean="0">
                <a:solidFill>
                  <a:schemeClr val="tx1"/>
                </a:solidFill>
                <a:effectLst/>
                <a:latin typeface="Arial" charset="0"/>
                <a:ea typeface="ＭＳ Ｐゴシック" charset="0"/>
                <a:cs typeface="+mn-cs"/>
              </a:rPr>
              <a:t>, E.A., </a:t>
            </a:r>
            <a:r>
              <a:rPr lang="en-US" sz="1200" kern="1200" dirty="0" err="1" smtClean="0">
                <a:solidFill>
                  <a:schemeClr val="tx1"/>
                </a:solidFill>
                <a:effectLst/>
                <a:latin typeface="Arial" charset="0"/>
                <a:ea typeface="ＭＳ Ｐゴシック" charset="0"/>
                <a:cs typeface="+mn-cs"/>
              </a:rPr>
              <a:t>Bartikiewicz</a:t>
            </a:r>
            <a:r>
              <a:rPr lang="en-US" sz="1200" kern="1200" dirty="0" smtClean="0">
                <a:solidFill>
                  <a:schemeClr val="tx1"/>
                </a:solidFill>
                <a:effectLst/>
                <a:latin typeface="Arial" charset="0"/>
                <a:ea typeface="ＭＳ Ｐゴシック" charset="0"/>
                <a:cs typeface="+mn-cs"/>
              </a:rPr>
              <a:t>, M.J., </a:t>
            </a:r>
            <a:r>
              <a:rPr lang="en-US" sz="1200" kern="1200" dirty="0" err="1" smtClean="0">
                <a:solidFill>
                  <a:schemeClr val="tx1"/>
                </a:solidFill>
                <a:effectLst/>
                <a:latin typeface="Arial" charset="0"/>
                <a:ea typeface="ＭＳ Ｐゴシック" charset="0"/>
                <a:cs typeface="+mn-cs"/>
              </a:rPr>
              <a:t>Boesen</a:t>
            </a:r>
            <a:r>
              <a:rPr lang="en-US" sz="1200" kern="1200" dirty="0" smtClean="0">
                <a:solidFill>
                  <a:schemeClr val="tx1"/>
                </a:solidFill>
                <a:effectLst/>
                <a:latin typeface="Arial" charset="0"/>
                <a:ea typeface="ＭＳ Ｐゴシック" charset="0"/>
                <a:cs typeface="+mn-cs"/>
              </a:rPr>
              <a:t>, M.J. &amp; Palmer, N.A. (2011). The 2011 national school climate survey: The experiences of lesbian, gay, bisexual, and transgender youth in our nation’s schools. New York; GLSEN. </a:t>
            </a:r>
          </a:p>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25</a:t>
            </a:fld>
            <a:endParaRPr lang="en-US"/>
          </a:p>
        </p:txBody>
      </p:sp>
    </p:spTree>
    <p:extLst>
      <p:ext uri="{BB962C8B-B14F-4D97-AF65-F5344CB8AC3E}">
        <p14:creationId xmlns:p14="http://schemas.microsoft.com/office/powerpoint/2010/main" val="415693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1. </a:t>
            </a:r>
            <a:endParaRPr dirty="0"/>
          </a:p>
          <a:p>
            <a:pPr lv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rtl="0">
              <a:lnSpc>
                <a:spcPct val="100000"/>
              </a:lnSpc>
              <a:spcBef>
                <a:spcPts val="0"/>
              </a:spcBef>
              <a:buClr>
                <a:schemeClr val="dk2"/>
              </a:buClr>
              <a:buSzPct val="100000"/>
              <a:buFont typeface="Arial"/>
              <a:buAutoNum type="arabicPeriod" startAt="2"/>
            </a:pPr>
            <a:endParaRPr lang="en" dirty="0" smtClean="0"/>
          </a:p>
          <a:p>
            <a:pPr>
              <a:spcBef>
                <a:spcPts val="0"/>
              </a:spcBef>
              <a:buNone/>
            </a:pPr>
            <a:endParaRPr lang="en" dirty="0" smtClean="0"/>
          </a:p>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33</a:t>
            </a:fld>
            <a:endParaRPr lang="en-US"/>
          </a:p>
        </p:txBody>
      </p:sp>
    </p:spTree>
    <p:extLst>
      <p:ext uri="{BB962C8B-B14F-4D97-AF65-F5344CB8AC3E}">
        <p14:creationId xmlns:p14="http://schemas.microsoft.com/office/powerpoint/2010/main" val="3371765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00000"/>
              </a:lnSpc>
              <a:spcBef>
                <a:spcPts val="0"/>
              </a:spcBef>
              <a:buClr>
                <a:schemeClr val="dk2"/>
              </a:buClr>
              <a:buSzPct val="100000"/>
              <a:buFont typeface="Arial"/>
              <a:buNone/>
            </a:pPr>
            <a:endParaRPr lang="en" dirty="0" smtClean="0"/>
          </a:p>
          <a:p>
            <a:pPr>
              <a:spcBef>
                <a:spcPts val="0"/>
              </a:spcBef>
              <a:buNone/>
            </a:pPr>
            <a:endParaRPr lang="en" dirty="0" smtClean="0"/>
          </a:p>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34</a:t>
            </a:fld>
            <a:endParaRPr lang="en-US"/>
          </a:p>
        </p:txBody>
      </p:sp>
    </p:spTree>
    <p:extLst>
      <p:ext uri="{BB962C8B-B14F-4D97-AF65-F5344CB8AC3E}">
        <p14:creationId xmlns:p14="http://schemas.microsoft.com/office/powerpoint/2010/main" val="337176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200" b="1" dirty="0">
              <a:solidFill>
                <a:schemeClr val="dk2"/>
              </a:solidFill>
              <a:latin typeface="Times New Roman"/>
              <a:ea typeface="Times New Roman"/>
              <a:cs typeface="Times New Roman"/>
              <a:sym typeface="Times New Roman"/>
            </a:endParaRPr>
          </a:p>
          <a:p>
            <a:pPr lvl="0" rtl="0">
              <a:spcBef>
                <a:spcPts val="0"/>
              </a:spcBef>
              <a:buNone/>
            </a:pPr>
            <a:endParaRPr sz="1200" b="1" dirty="0">
              <a:solidFill>
                <a:schemeClr val="dk2"/>
              </a:solidFill>
              <a:latin typeface="Times New Roman"/>
              <a:ea typeface="Times New Roman"/>
              <a:cs typeface="Times New Roman"/>
              <a:sym typeface="Times New Roman"/>
            </a:endParaRPr>
          </a:p>
          <a:p>
            <a:pPr lvl="0" rtl="0">
              <a:spcBef>
                <a:spcPts val="0"/>
              </a:spcBef>
              <a:buNone/>
            </a:pPr>
            <a:endParaRPr sz="1200" b="1" dirty="0">
              <a:solidFill>
                <a:schemeClr val="dk2"/>
              </a:solidFill>
              <a:latin typeface="Times New Roman"/>
              <a:ea typeface="Times New Roman"/>
              <a:cs typeface="Times New Roman"/>
              <a:sym typeface="Times New Roman"/>
            </a:endParaRPr>
          </a:p>
          <a:p>
            <a:pPr lvl="0" rtl="0">
              <a:spcBef>
                <a:spcPts val="0"/>
              </a:spcBef>
              <a:buNone/>
            </a:pPr>
            <a:endParaRPr sz="1200" b="1" dirty="0">
              <a:solidFill>
                <a:schemeClr val="dk2"/>
              </a:solidFill>
              <a:latin typeface="Times New Roman"/>
              <a:ea typeface="Times New Roman"/>
              <a:cs typeface="Times New Roman"/>
              <a:sym typeface="Times New Roman"/>
            </a:endParaRPr>
          </a:p>
          <a:p>
            <a:pPr lvl="0" rtl="0">
              <a:spcBef>
                <a:spcPts val="0"/>
              </a:spcBef>
              <a:buNone/>
            </a:pPr>
            <a:endParaRPr sz="1200" b="1" dirty="0">
              <a:solidFill>
                <a:schemeClr val="dk2"/>
              </a:solidFill>
              <a:latin typeface="Times New Roman"/>
              <a:ea typeface="Times New Roman"/>
              <a:cs typeface="Times New Roman"/>
              <a:sym typeface="Times New Roman"/>
            </a:endParaRPr>
          </a:p>
          <a:p>
            <a:pPr lvl="0" rtl="0">
              <a:spcBef>
                <a:spcPts val="0"/>
              </a:spcBef>
              <a:buClr>
                <a:schemeClr val="dk2"/>
              </a:buClr>
              <a:buFont typeface="Arial"/>
              <a:buNone/>
            </a:pPr>
            <a:endParaRPr sz="1200" b="1" dirty="0">
              <a:solidFill>
                <a:schemeClr val="dk2"/>
              </a:solidFill>
              <a:latin typeface="Times New Roman"/>
              <a:ea typeface="Times New Roman"/>
              <a:cs typeface="Times New Roman"/>
              <a:sym typeface="Times New Roman"/>
            </a:endParaRPr>
          </a:p>
          <a:p>
            <a:pPr lvl="0" rtl="0">
              <a:spcBef>
                <a:spcPts val="0"/>
              </a:spcBef>
              <a:buClr>
                <a:schemeClr val="dk2"/>
              </a:buClr>
              <a:buFont typeface="Arial"/>
              <a:buNone/>
            </a:pPr>
            <a:endParaRPr sz="1200" b="1" dirty="0"/>
          </a:p>
          <a:p>
            <a:pPr lvl="0">
              <a:spcBef>
                <a:spcPts val="0"/>
              </a:spcBef>
              <a:buNone/>
            </a:pPr>
            <a:endParaRPr sz="12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2"/>
              </a:buClr>
              <a:buFont typeface="Arial"/>
              <a:buNone/>
            </a:pPr>
            <a:endParaRPr sz="1200" b="1" dirty="0">
              <a:latin typeface="Times New Roman"/>
              <a:ea typeface="Times New Roman"/>
              <a:cs typeface="Times New Roman"/>
              <a:sym typeface="Times New Roman"/>
            </a:endParaRPr>
          </a:p>
          <a:p>
            <a:pPr lvl="0" rtl="0">
              <a:spcBef>
                <a:spcPts val="0"/>
              </a:spcBef>
              <a:buClr>
                <a:schemeClr val="dk2"/>
              </a:buClr>
              <a:buFont typeface="Arial"/>
              <a:buNone/>
            </a:pPr>
            <a:endParaRPr sz="1200" b="1" dirty="0"/>
          </a:p>
          <a:p>
            <a:pPr lvl="0">
              <a:spcBef>
                <a:spcPts val="0"/>
              </a:spcBef>
              <a:buNone/>
            </a:pPr>
            <a:endParaRPr sz="1200"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37</a:t>
            </a:fld>
            <a:endParaRPr lang="en-US"/>
          </a:p>
        </p:txBody>
      </p:sp>
    </p:spTree>
    <p:extLst>
      <p:ext uri="{BB962C8B-B14F-4D97-AF65-F5344CB8AC3E}">
        <p14:creationId xmlns:p14="http://schemas.microsoft.com/office/powerpoint/2010/main" val="1036933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lnSpc>
                <a:spcPct val="100000"/>
              </a:lnSpc>
              <a:spcBef>
                <a:spcPts val="0"/>
              </a:spcBef>
              <a:buNone/>
            </a:pPr>
            <a:endParaRPr sz="1200"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b="1" dirty="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b="1" dirty="0">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b="1" dirty="0">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b="1" dirty="0" smtClean="0">
                <a:latin typeface="Times New Roman"/>
                <a:ea typeface="Times New Roman"/>
                <a:cs typeface="Times New Roman"/>
                <a:sym typeface="Times New Roman"/>
              </a:rPr>
              <a:t>What concerns</a:t>
            </a:r>
            <a:r>
              <a:rPr lang="en-US" sz="1200" b="1" baseline="0" dirty="0" smtClean="0">
                <a:latin typeface="Times New Roman"/>
                <a:ea typeface="Times New Roman"/>
                <a:cs typeface="Times New Roman"/>
                <a:sym typeface="Times New Roman"/>
              </a:rPr>
              <a:t> do you have about this?  </a:t>
            </a:r>
            <a:endParaRPr sz="1200" b="1" dirty="0">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Concerns? </a:t>
            </a:r>
          </a:p>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50</a:t>
            </a:fld>
            <a:endParaRPr lang="en-US"/>
          </a:p>
        </p:txBody>
      </p:sp>
    </p:spTree>
    <p:extLst>
      <p:ext uri="{BB962C8B-B14F-4D97-AF65-F5344CB8AC3E}">
        <p14:creationId xmlns:p14="http://schemas.microsoft.com/office/powerpoint/2010/main" val="280560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2"/>
              </a:buClr>
              <a:buFont typeface="Arial"/>
              <a:buNone/>
            </a:pPr>
            <a:endParaRPr sz="1200" b="1" dirty="0">
              <a:latin typeface="Times New Roman"/>
              <a:ea typeface="Times New Roman"/>
              <a:cs typeface="Times New Roman"/>
              <a:sym typeface="Times New Roman"/>
            </a:endParaRPr>
          </a:p>
          <a:p>
            <a:pPr>
              <a:spcBef>
                <a:spcPts val="0"/>
              </a:spcBef>
              <a:buNone/>
            </a:pPr>
            <a:endParaRPr sz="1200" b="1" dirty="0">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b="1" dirty="0">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58</a:t>
            </a:fld>
            <a:endParaRPr lang="en-US"/>
          </a:p>
        </p:txBody>
      </p:sp>
    </p:spTree>
    <p:extLst>
      <p:ext uri="{BB962C8B-B14F-4D97-AF65-F5344CB8AC3E}">
        <p14:creationId xmlns:p14="http://schemas.microsoft.com/office/powerpoint/2010/main" val="2139972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smtClean="0">
                <a:solidFill>
                  <a:schemeClr val="tx1"/>
                </a:solidFill>
                <a:effectLst/>
                <a:latin typeface="Arial" charset="0"/>
                <a:ea typeface="ＭＳ Ｐゴシック" charset="0"/>
                <a:cs typeface="+mn-cs"/>
              </a:rPr>
              <a:t>Estrone</a:t>
            </a:r>
            <a:r>
              <a:rPr lang="en-US" sz="1200" kern="1200" dirty="0" smtClean="0">
                <a:solidFill>
                  <a:schemeClr val="tx1"/>
                </a:solidFill>
                <a:effectLst/>
                <a:latin typeface="Arial" charset="0"/>
                <a:ea typeface="ＭＳ Ｐゴシック" charset="0"/>
                <a:cs typeface="+mn-cs"/>
              </a:rPr>
              <a:t> (E1), also spelled </a:t>
            </a:r>
            <a:r>
              <a:rPr lang="en-US" sz="1200" kern="1200" dirty="0" err="1" smtClean="0">
                <a:solidFill>
                  <a:schemeClr val="tx1"/>
                </a:solidFill>
                <a:effectLst/>
                <a:latin typeface="Arial" charset="0"/>
                <a:ea typeface="ＭＳ Ｐゴシック" charset="0"/>
                <a:cs typeface="+mn-cs"/>
              </a:rPr>
              <a:t>oestrone</a:t>
            </a:r>
            <a:r>
              <a:rPr lang="en-US" sz="1200" kern="1200" dirty="0" smtClean="0">
                <a:solidFill>
                  <a:schemeClr val="tx1"/>
                </a:solidFill>
                <a:effectLst/>
                <a:latin typeface="Arial" charset="0"/>
                <a:ea typeface="ＭＳ Ｐゴシック" charset="0"/>
                <a:cs typeface="+mn-cs"/>
              </a:rPr>
              <a:t>, is a steroid, a weak estrogen, and a minor female sex hormone. It is one of three major endogenous estrogens, the others being estradiol and </a:t>
            </a:r>
            <a:r>
              <a:rPr lang="en-US" sz="1200" kern="1200" dirty="0" err="1" smtClean="0">
                <a:solidFill>
                  <a:schemeClr val="tx1"/>
                </a:solidFill>
                <a:effectLst/>
                <a:latin typeface="Arial" charset="0"/>
                <a:ea typeface="ＭＳ Ｐゴシック" charset="0"/>
                <a:cs typeface="+mn-cs"/>
              </a:rPr>
              <a:t>estriol</a:t>
            </a:r>
            <a:r>
              <a:rPr lang="en-US" sz="1200" kern="1200" dirty="0" smtClean="0">
                <a:solidFill>
                  <a:schemeClr val="tx1"/>
                </a:solidFill>
                <a:effectLst/>
                <a:latin typeface="Arial" charset="0"/>
                <a:ea typeface="ＭＳ Ｐゴシック" charset="0"/>
                <a:cs typeface="+mn-cs"/>
              </a:rPr>
              <a:t>.</a:t>
            </a:r>
          </a:p>
          <a:p>
            <a:r>
              <a:rPr lang="en-US" sz="1200" kern="1200" dirty="0" smtClean="0">
                <a:solidFill>
                  <a:schemeClr val="tx1"/>
                </a:solidFill>
                <a:effectLst/>
                <a:latin typeface="Arial" charset="0"/>
                <a:ea typeface="ＭＳ Ｐゴシック" charset="0"/>
                <a:cs typeface="+mn-cs"/>
              </a:rPr>
              <a:t> </a:t>
            </a:r>
          </a:p>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8</a:t>
            </a:fld>
            <a:endParaRPr lang="en-US"/>
          </a:p>
        </p:txBody>
      </p:sp>
    </p:spTree>
    <p:extLst>
      <p:ext uri="{BB962C8B-B14F-4D97-AF65-F5344CB8AC3E}">
        <p14:creationId xmlns:p14="http://schemas.microsoft.com/office/powerpoint/2010/main" val="420245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charset="0"/>
                <a:ea typeface="ＭＳ Ｐゴシック" charset="0"/>
                <a:cs typeface="+mn-cs"/>
              </a:rPr>
              <a:t>Cloacal</a:t>
            </a:r>
            <a:r>
              <a:rPr lang="en-US" sz="1200" b="1" kern="1200" dirty="0" smtClean="0">
                <a:solidFill>
                  <a:schemeClr val="tx1"/>
                </a:solidFill>
                <a:effectLst/>
                <a:latin typeface="Arial" charset="0"/>
                <a:ea typeface="ＭＳ Ｐゴシック" charset="0"/>
                <a:cs typeface="+mn-cs"/>
              </a:rPr>
              <a:t> </a:t>
            </a:r>
            <a:r>
              <a:rPr lang="en-US" sz="1200" b="1" kern="1200" dirty="0" err="1" smtClean="0">
                <a:solidFill>
                  <a:schemeClr val="tx1"/>
                </a:solidFill>
                <a:effectLst/>
                <a:latin typeface="Arial" charset="0"/>
                <a:ea typeface="ＭＳ Ｐゴシック" charset="0"/>
                <a:cs typeface="+mn-cs"/>
              </a:rPr>
              <a:t>exstrophy</a:t>
            </a:r>
            <a:r>
              <a:rPr lang="en-US" sz="1200" kern="1200" dirty="0" smtClean="0">
                <a:solidFill>
                  <a:schemeClr val="tx1"/>
                </a:solidFill>
                <a:effectLst/>
                <a:latin typeface="Arial" charset="0"/>
                <a:ea typeface="ＭＳ Ｐゴシック" charset="0"/>
                <a:cs typeface="+mn-cs"/>
              </a:rPr>
              <a:t>, also known as OEIS Syndrome, occurs when a portion of the large intestine lies outside of the body, and on either side of it —and connected to it — are the two halves of the bladder. In boys, the penis is usually flat and short, with the exposed inner surface of the urethra on top.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r>
              <a:rPr lang="en-US" sz="1200" b="1" kern="1200" dirty="0" err="1" smtClean="0">
                <a:solidFill>
                  <a:schemeClr val="tx1"/>
                </a:solidFill>
                <a:effectLst/>
                <a:latin typeface="Arial" charset="0"/>
                <a:ea typeface="ＭＳ Ｐゴシック" charset="0"/>
                <a:cs typeface="+mn-cs"/>
              </a:rPr>
              <a:t>Endocrinopathy</a:t>
            </a:r>
            <a:r>
              <a:rPr lang="en-US" sz="1200" kern="1200" dirty="0" smtClean="0">
                <a:solidFill>
                  <a:schemeClr val="tx1"/>
                </a:solidFill>
                <a:effectLst/>
                <a:latin typeface="Arial" charset="0"/>
                <a:ea typeface="ＭＳ Ｐゴシック" charset="0"/>
                <a:cs typeface="+mn-cs"/>
              </a:rPr>
              <a:t>: A disease of an endocrine gland. The term </a:t>
            </a:r>
            <a:r>
              <a:rPr lang="en-US" sz="1200" b="1" kern="1200" dirty="0" err="1" smtClean="0">
                <a:solidFill>
                  <a:schemeClr val="tx1"/>
                </a:solidFill>
                <a:effectLst/>
                <a:latin typeface="Arial" charset="0"/>
                <a:ea typeface="ＭＳ Ｐゴシック" charset="0"/>
                <a:cs typeface="+mn-cs"/>
              </a:rPr>
              <a:t>endocrinopathy</a:t>
            </a:r>
            <a:r>
              <a:rPr lang="en-US" sz="1200" kern="1200" dirty="0" smtClean="0">
                <a:solidFill>
                  <a:schemeClr val="tx1"/>
                </a:solidFill>
                <a:effectLst/>
                <a:latin typeface="Arial" charset="0"/>
                <a:ea typeface="ＭＳ Ｐゴシック" charset="0"/>
                <a:cs typeface="+mn-cs"/>
              </a:rPr>
              <a:t> is commonly used as a medical term for a hormone problem. Common </a:t>
            </a:r>
            <a:r>
              <a:rPr lang="en-US" sz="1200" b="1" kern="1200" dirty="0" err="1" smtClean="0">
                <a:solidFill>
                  <a:schemeClr val="tx1"/>
                </a:solidFill>
                <a:effectLst/>
                <a:latin typeface="Arial" charset="0"/>
                <a:ea typeface="ＭＳ Ｐゴシック" charset="0"/>
                <a:cs typeface="+mn-cs"/>
              </a:rPr>
              <a:t>endocrinopathies</a:t>
            </a:r>
            <a:r>
              <a:rPr lang="en-US" sz="1200" kern="1200" dirty="0" smtClean="0">
                <a:solidFill>
                  <a:schemeClr val="tx1"/>
                </a:solidFill>
                <a:effectLst/>
                <a:latin typeface="Arial" charset="0"/>
                <a:ea typeface="ＭＳ Ｐゴシック" charset="0"/>
                <a:cs typeface="+mn-cs"/>
              </a:rPr>
              <a:t> include hyperthyroidism and hypothyroidism.</a:t>
            </a:r>
          </a:p>
          <a:p>
            <a:r>
              <a:rPr lang="en-US" sz="1200" kern="1200" dirty="0" smtClean="0">
                <a:solidFill>
                  <a:schemeClr val="tx1"/>
                </a:solidFill>
                <a:effectLst/>
                <a:latin typeface="Arial" charset="0"/>
                <a:ea typeface="ＭＳ Ｐゴシック" charset="0"/>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97408AB1-258D-F749-BF71-FB825764B408}" type="slidenum">
              <a:rPr lang="en-US" smtClean="0"/>
              <a:pPr/>
              <a:t>14</a:t>
            </a:fld>
            <a:endParaRPr lang="en-US"/>
          </a:p>
        </p:txBody>
      </p:sp>
    </p:spTree>
    <p:extLst>
      <p:ext uri="{BB962C8B-B14F-4D97-AF65-F5344CB8AC3E}">
        <p14:creationId xmlns:p14="http://schemas.microsoft.com/office/powerpoint/2010/main" val="3614030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7408AB1-258D-F749-BF71-FB825764B408}" type="slidenum">
              <a:rPr lang="en-US" smtClean="0"/>
              <a:pPr/>
              <a:t>15</a:t>
            </a:fld>
            <a:endParaRPr lang="en-US"/>
          </a:p>
        </p:txBody>
      </p:sp>
    </p:spTree>
    <p:extLst>
      <p:ext uri="{BB962C8B-B14F-4D97-AF65-F5344CB8AC3E}">
        <p14:creationId xmlns:p14="http://schemas.microsoft.com/office/powerpoint/2010/main" val="3614030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xmlns="">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25896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957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018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2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457201" y="1600201"/>
            <a:ext cx="4038599" cy="43559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30" name="Shape 30"/>
          <p:cNvSpPr txBox="1">
            <a:spLocks noGrp="1"/>
          </p:cNvSpPr>
          <p:nvPr>
            <p:ph type="body" idx="2"/>
          </p:nvPr>
        </p:nvSpPr>
        <p:spPr>
          <a:xfrm>
            <a:off x="4648201" y="1600201"/>
            <a:ext cx="4038599" cy="4355999"/>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grpSp>
        <p:nvGrpSpPr>
          <p:cNvPr id="31" name="Shape 31"/>
          <p:cNvGrpSpPr/>
          <p:nvPr/>
        </p:nvGrpSpPr>
        <p:grpSpPr>
          <a:xfrm>
            <a:off x="0" y="6078814"/>
            <a:ext cx="9144000" cy="779381"/>
            <a:chOff x="0" y="3690482"/>
            <a:chExt cx="9144000" cy="301556"/>
          </a:xfrm>
        </p:grpSpPr>
        <p:sp>
          <p:nvSpPr>
            <p:cNvPr id="32" name="Shape 32"/>
            <p:cNvSpPr/>
            <p:nvPr/>
          </p:nvSpPr>
          <p:spPr>
            <a:xfrm>
              <a:off x="0" y="3774403"/>
              <a:ext cx="9144000" cy="118500"/>
            </a:xfrm>
            <a:prstGeom prst="rect">
              <a:avLst/>
            </a:prstGeom>
            <a:solidFill>
              <a:schemeClr val="accent3"/>
            </a:solidFill>
            <a:ln>
              <a:noFill/>
            </a:ln>
          </p:spPr>
          <p:txBody>
            <a:bodyPr lIns="91425" tIns="45700" rIns="91425" bIns="45700" anchor="t" anchorCtr="0">
              <a:noAutofit/>
            </a:bodyPr>
            <a:lstStyle/>
            <a:p>
              <a:pPr>
                <a:spcBef>
                  <a:spcPts val="0"/>
                </a:spcBef>
                <a:buNone/>
              </a:pPr>
              <a:endParaRPr/>
            </a:p>
          </p:txBody>
        </p:sp>
        <p:sp>
          <p:nvSpPr>
            <p:cNvPr id="33" name="Shape 33"/>
            <p:cNvSpPr/>
            <p:nvPr/>
          </p:nvSpPr>
          <p:spPr>
            <a:xfrm>
              <a:off x="0" y="3875339"/>
              <a:ext cx="9144000" cy="116699"/>
            </a:xfrm>
            <a:prstGeom prst="rect">
              <a:avLst/>
            </a:prstGeom>
            <a:solidFill>
              <a:srgbClr val="E9E0C9"/>
            </a:solidFill>
            <a:ln>
              <a:noFill/>
            </a:ln>
          </p:spPr>
          <p:txBody>
            <a:bodyPr lIns="91425" tIns="45700" rIns="91425" bIns="45700" anchor="t" anchorCtr="0">
              <a:noAutofit/>
            </a:bodyPr>
            <a:lstStyle/>
            <a:p>
              <a:pPr>
                <a:spcBef>
                  <a:spcPts val="0"/>
                </a:spcBef>
                <a:buNone/>
              </a:pPr>
              <a:endParaRPr/>
            </a:p>
          </p:txBody>
        </p:sp>
        <p:sp>
          <p:nvSpPr>
            <p:cNvPr id="34" name="Shape 34"/>
            <p:cNvSpPr/>
            <p:nvPr/>
          </p:nvSpPr>
          <p:spPr>
            <a:xfrm>
              <a:off x="0" y="3690482"/>
              <a:ext cx="9144000" cy="45600"/>
            </a:xfrm>
            <a:prstGeom prst="rect">
              <a:avLst/>
            </a:prstGeom>
            <a:solidFill>
              <a:srgbClr val="FFA711"/>
            </a:solidFill>
            <a:ln>
              <a:noFill/>
            </a:ln>
          </p:spPr>
          <p:txBody>
            <a:bodyPr lIns="91425" tIns="45700" rIns="91425" bIns="45700" anchor="t" anchorCtr="0">
              <a:noAutofit/>
            </a:bodyPr>
            <a:lstStyle/>
            <a:p>
              <a:pPr>
                <a:spcBef>
                  <a:spcPts val="0"/>
                </a:spcBef>
                <a:buNone/>
              </a:pPr>
              <a:endParaRPr/>
            </a:p>
          </p:txBody>
        </p:sp>
      </p:grpSp>
    </p:spTree>
    <p:extLst>
      <p:ext uri="{BB962C8B-B14F-4D97-AF65-F5344CB8AC3E}">
        <p14:creationId xmlns:p14="http://schemas.microsoft.com/office/powerpoint/2010/main" val="114202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200"/>
          </a:xfrm>
          <a:prstGeom prst="rect">
            <a:avLst/>
          </a:prstGeom>
        </p:spPr>
        <p:txBody>
          <a:bodyPr lIns="91425" tIns="91425" rIns="91425" bIns="91425" anchor="ctr" anchorCtr="0"/>
          <a:lstStyle>
            <a:lvl1pPr>
              <a:spcBef>
                <a:spcPts val="0"/>
              </a:spcBef>
              <a:defRPr>
                <a:solidFill>
                  <a:srgbClr val="FFA711"/>
                </a:solidFill>
              </a:defRPr>
            </a:lvl1pPr>
            <a:lvl2pPr>
              <a:spcBef>
                <a:spcPts val="0"/>
              </a:spcBef>
              <a:defRPr>
                <a:solidFill>
                  <a:srgbClr val="FFA711"/>
                </a:solidFill>
              </a:defRPr>
            </a:lvl2pPr>
            <a:lvl3pPr>
              <a:spcBef>
                <a:spcPts val="0"/>
              </a:spcBef>
              <a:defRPr>
                <a:solidFill>
                  <a:srgbClr val="FFA711"/>
                </a:solidFill>
              </a:defRPr>
            </a:lvl3pPr>
            <a:lvl4pPr>
              <a:spcBef>
                <a:spcPts val="0"/>
              </a:spcBef>
              <a:defRPr>
                <a:solidFill>
                  <a:srgbClr val="FFA711"/>
                </a:solidFill>
              </a:defRPr>
            </a:lvl4pPr>
            <a:lvl5pPr>
              <a:spcBef>
                <a:spcPts val="0"/>
              </a:spcBef>
              <a:defRPr>
                <a:solidFill>
                  <a:srgbClr val="FFA711"/>
                </a:solidFill>
              </a:defRPr>
            </a:lvl5pPr>
            <a:lvl6pPr>
              <a:spcBef>
                <a:spcPts val="0"/>
              </a:spcBef>
              <a:defRPr>
                <a:solidFill>
                  <a:srgbClr val="FFA711"/>
                </a:solidFill>
              </a:defRPr>
            </a:lvl6pPr>
            <a:lvl7pPr>
              <a:spcBef>
                <a:spcPts val="0"/>
              </a:spcBef>
              <a:defRPr>
                <a:solidFill>
                  <a:srgbClr val="FFA711"/>
                </a:solidFill>
              </a:defRPr>
            </a:lvl7pPr>
            <a:lvl8pPr>
              <a:spcBef>
                <a:spcPts val="0"/>
              </a:spcBef>
              <a:defRPr>
                <a:solidFill>
                  <a:srgbClr val="FFA711"/>
                </a:solidFill>
              </a:defRPr>
            </a:lvl8pPr>
            <a:lvl9pPr>
              <a:spcBef>
                <a:spcPts val="0"/>
              </a:spcBef>
              <a:defRPr>
                <a:solidFill>
                  <a:srgbClr val="FFA711"/>
                </a:solidFill>
              </a:defRPr>
            </a:lvl9pPr>
          </a:lstStyle>
          <a:p>
            <a:endParaRPr/>
          </a:p>
        </p:txBody>
      </p:sp>
      <p:sp>
        <p:nvSpPr>
          <p:cNvPr id="22" name="Shape 22"/>
          <p:cNvSpPr txBox="1">
            <a:spLocks noGrp="1"/>
          </p:cNvSpPr>
          <p:nvPr>
            <p:ph type="body" idx="1"/>
          </p:nvPr>
        </p:nvSpPr>
        <p:spPr>
          <a:xfrm>
            <a:off x="457200" y="1600201"/>
            <a:ext cx="8229600" cy="43559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23" name="Shape 23"/>
          <p:cNvGrpSpPr/>
          <p:nvPr/>
        </p:nvGrpSpPr>
        <p:grpSpPr>
          <a:xfrm>
            <a:off x="0" y="6078814"/>
            <a:ext cx="9144000" cy="779381"/>
            <a:chOff x="0" y="3690482"/>
            <a:chExt cx="9144000" cy="301556"/>
          </a:xfrm>
        </p:grpSpPr>
        <p:sp>
          <p:nvSpPr>
            <p:cNvPr id="24" name="Shape 24"/>
            <p:cNvSpPr/>
            <p:nvPr/>
          </p:nvSpPr>
          <p:spPr>
            <a:xfrm>
              <a:off x="0" y="3774403"/>
              <a:ext cx="9144000" cy="118500"/>
            </a:xfrm>
            <a:prstGeom prst="rect">
              <a:avLst/>
            </a:prstGeom>
            <a:solidFill>
              <a:schemeClr val="accent1"/>
            </a:solidFill>
            <a:ln>
              <a:noFill/>
            </a:ln>
          </p:spPr>
          <p:txBody>
            <a:bodyPr lIns="91425" tIns="45700" rIns="91425" bIns="45700" anchor="t" anchorCtr="0">
              <a:noAutofit/>
            </a:bodyPr>
            <a:lstStyle/>
            <a:p>
              <a:pPr>
                <a:spcBef>
                  <a:spcPts val="0"/>
                </a:spcBef>
                <a:buNone/>
              </a:pPr>
              <a:endParaRPr/>
            </a:p>
          </p:txBody>
        </p:sp>
        <p:sp>
          <p:nvSpPr>
            <p:cNvPr id="25" name="Shape 25"/>
            <p:cNvSpPr/>
            <p:nvPr/>
          </p:nvSpPr>
          <p:spPr>
            <a:xfrm>
              <a:off x="0" y="3875339"/>
              <a:ext cx="9144000" cy="116699"/>
            </a:xfrm>
            <a:prstGeom prst="rect">
              <a:avLst/>
            </a:prstGeom>
            <a:solidFill>
              <a:schemeClr val="lt2"/>
            </a:solidFill>
            <a:ln>
              <a:noFill/>
            </a:ln>
          </p:spPr>
          <p:txBody>
            <a:bodyPr lIns="91425" tIns="45700" rIns="91425" bIns="45700" anchor="t" anchorCtr="0">
              <a:noAutofit/>
            </a:bodyPr>
            <a:lstStyle/>
            <a:p>
              <a:pPr>
                <a:spcBef>
                  <a:spcPts val="0"/>
                </a:spcBef>
                <a:buNone/>
              </a:pPr>
              <a:endParaRPr/>
            </a:p>
          </p:txBody>
        </p:sp>
        <p:sp>
          <p:nvSpPr>
            <p:cNvPr id="26" name="Shape 26"/>
            <p:cNvSpPr/>
            <p:nvPr/>
          </p:nvSpPr>
          <p:spPr>
            <a:xfrm>
              <a:off x="0" y="3690482"/>
              <a:ext cx="9144000" cy="45600"/>
            </a:xfrm>
            <a:prstGeom prst="rect">
              <a:avLst/>
            </a:prstGeom>
            <a:solidFill>
              <a:srgbClr val="FF6428"/>
            </a:solidFill>
            <a:ln>
              <a:noFill/>
            </a:ln>
          </p:spPr>
          <p:txBody>
            <a:bodyPr lIns="91425" tIns="45700" rIns="91425" bIns="45700" anchor="t" anchorCtr="0">
              <a:noAutofit/>
            </a:bodyPr>
            <a:lstStyle/>
            <a:p>
              <a:pPr>
                <a:spcBef>
                  <a:spcPts val="0"/>
                </a:spcBef>
                <a:buNone/>
              </a:pPr>
              <a:endParaRPr/>
            </a:p>
          </p:txBody>
        </p:sp>
      </p:grpSp>
    </p:spTree>
    <p:extLst>
      <p:ext uri="{BB962C8B-B14F-4D97-AF65-F5344CB8AC3E}">
        <p14:creationId xmlns:p14="http://schemas.microsoft.com/office/powerpoint/2010/main" val="277308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69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53270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412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8440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7207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34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341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416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4400">
          <a:solidFill>
            <a:schemeClr val="tx1"/>
          </a:solidFill>
          <a:latin typeface="+mj-lt"/>
          <a:ea typeface="ＭＳ Ｐゴシック" charset="0"/>
          <a:cs typeface="+mj-cs"/>
        </a:defRPr>
      </a:lvl1pPr>
      <a:lvl2pPr algn="l" rtl="0" eaLnBrk="1" fontAlgn="base" hangingPunct="1">
        <a:spcBef>
          <a:spcPct val="0"/>
        </a:spcBef>
        <a:spcAft>
          <a:spcPct val="0"/>
        </a:spcAft>
        <a:defRPr sz="4400">
          <a:solidFill>
            <a:schemeClr val="tx1"/>
          </a:solidFill>
          <a:latin typeface="Microsoft Sans Serif" pitchFamily="34" charset="0"/>
          <a:ea typeface="ＭＳ Ｐゴシック" charset="0"/>
        </a:defRPr>
      </a:lvl2pPr>
      <a:lvl3pPr algn="l" rtl="0" eaLnBrk="1" fontAlgn="base" hangingPunct="1">
        <a:spcBef>
          <a:spcPct val="0"/>
        </a:spcBef>
        <a:spcAft>
          <a:spcPct val="0"/>
        </a:spcAft>
        <a:defRPr sz="4400">
          <a:solidFill>
            <a:schemeClr val="tx1"/>
          </a:solidFill>
          <a:latin typeface="Microsoft Sans Serif" pitchFamily="34" charset="0"/>
          <a:ea typeface="ＭＳ Ｐゴシック" charset="0"/>
        </a:defRPr>
      </a:lvl3pPr>
      <a:lvl4pPr algn="l" rtl="0" eaLnBrk="1" fontAlgn="base" hangingPunct="1">
        <a:spcBef>
          <a:spcPct val="0"/>
        </a:spcBef>
        <a:spcAft>
          <a:spcPct val="0"/>
        </a:spcAft>
        <a:defRPr sz="4400">
          <a:solidFill>
            <a:schemeClr val="tx1"/>
          </a:solidFill>
          <a:latin typeface="Microsoft Sans Serif" pitchFamily="34" charset="0"/>
          <a:ea typeface="ＭＳ Ｐゴシック" charset="0"/>
        </a:defRPr>
      </a:lvl4pPr>
      <a:lvl5pPr algn="l" rtl="0" eaLnBrk="1" fontAlgn="base" hangingPunct="1">
        <a:spcBef>
          <a:spcPct val="0"/>
        </a:spcBef>
        <a:spcAft>
          <a:spcPct val="0"/>
        </a:spcAft>
        <a:defRPr sz="4400">
          <a:solidFill>
            <a:schemeClr val="tx1"/>
          </a:solidFill>
          <a:latin typeface="Microsoft Sans Serif" pitchFamily="34" charset="0"/>
          <a:ea typeface="ＭＳ Ｐゴシック"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www.youtube.com/watch?v=2lozlzWrYVY"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en.wikipedia.org/wiki/Gender_&amp;_Society"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dx.doi.org/10.1177/0891243209340034" TargetMode="External"/><Relationship Id="rId4" Type="http://schemas.openxmlformats.org/officeDocument/2006/relationships/hyperlink" Target="http://en.wikipedia.org/wiki/Digital_object_identifier"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en.wikipedia.org/wiki/San_Francisc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3505200" y="1066800"/>
            <a:ext cx="5791200" cy="1981200"/>
          </a:xfrm>
          <a:extLs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p>
            <a:pPr algn="ctr" eaLnBrk="1" hangingPunct="1"/>
            <a:r>
              <a:rPr lang="en-US" sz="4000" dirty="0" smtClean="0">
                <a:solidFill>
                  <a:srgbClr val="F96F1C"/>
                </a:solidFill>
                <a:latin typeface="Microsoft Sans Serif" charset="0"/>
              </a:rPr>
              <a:t>Transgender youth: Working within the family context</a:t>
            </a:r>
            <a:endParaRPr lang="ru-RU" sz="4000" dirty="0">
              <a:solidFill>
                <a:srgbClr val="F96F1C"/>
              </a:solidFill>
              <a:latin typeface="Microsoft Sans Serif" charset="0"/>
            </a:endParaRPr>
          </a:p>
        </p:txBody>
      </p:sp>
      <p:sp>
        <p:nvSpPr>
          <p:cNvPr id="2051" name="Rectangle 8"/>
          <p:cNvSpPr>
            <a:spLocks noGrp="1" noChangeArrowheads="1"/>
          </p:cNvSpPr>
          <p:nvPr>
            <p:ph type="subTitle" idx="1"/>
          </p:nvPr>
        </p:nvSpPr>
        <p:spPr>
          <a:xfrm>
            <a:off x="3962400" y="4114800"/>
            <a:ext cx="4724400" cy="762000"/>
          </a:xfrm>
          <a:extLst>
            <a:ext uri="{AF507438-7753-43e0-B8FC-AC1667EBCBE1}">
              <a14:hiddenEffects xmlns:a14="http://schemas.microsoft.com/office/drawing/2010/main" xmlns="">
                <a:effectLst>
                  <a:outerShdw dist="17961" dir="2700000" algn="ctr" rotWithShape="0">
                    <a:srgbClr val="000000"/>
                  </a:outerShdw>
                </a:effectLst>
              </a14:hiddenEffects>
            </a:ext>
          </a:extLst>
        </p:spPr>
        <p:txBody>
          <a:bodyPr/>
          <a:lstStyle/>
          <a:p>
            <a:pPr algn="ctr" eaLnBrk="1" hangingPunct="1"/>
            <a:endParaRPr lang="en-US" dirty="0" smtClean="0">
              <a:solidFill>
                <a:srgbClr val="777777"/>
              </a:solidFill>
              <a:latin typeface="Microsoft Sans Serif" charset="0"/>
            </a:endParaRPr>
          </a:p>
          <a:p>
            <a:pPr algn="ctr" eaLnBrk="1" hangingPunct="1"/>
            <a:r>
              <a:rPr lang="en-US" dirty="0" smtClean="0">
                <a:solidFill>
                  <a:srgbClr val="777777"/>
                </a:solidFill>
                <a:latin typeface="Microsoft Sans Serif" charset="0"/>
              </a:rPr>
              <a:t>Angela L. Neese, Ph.D.</a:t>
            </a:r>
            <a:endParaRPr lang="ru-RU" dirty="0">
              <a:solidFill>
                <a:srgbClr val="777777"/>
              </a:solidFill>
              <a:latin typeface="Microsoft Sans Serif"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381000"/>
            <a:ext cx="7315200" cy="715962"/>
          </a:xfrm>
        </p:spPr>
        <p:txBody>
          <a:bodyPr/>
          <a:lstStyle/>
          <a:p>
            <a:pPr algn="r"/>
            <a:r>
              <a:rPr lang="en-US" sz="3200" dirty="0" smtClean="0">
                <a:solidFill>
                  <a:schemeClr val="accent6"/>
                </a:solidFill>
              </a:rPr>
              <a:t>Gender Identity Development</a:t>
            </a:r>
            <a:endParaRPr lang="en-US" sz="3200" dirty="0">
              <a:solidFill>
                <a:schemeClr val="accent6"/>
              </a:solidFill>
            </a:endParaRPr>
          </a:p>
        </p:txBody>
      </p:sp>
      <p:sp>
        <p:nvSpPr>
          <p:cNvPr id="5" name="TextBox 4"/>
          <p:cNvSpPr txBox="1"/>
          <p:nvPr/>
        </p:nvSpPr>
        <p:spPr>
          <a:xfrm>
            <a:off x="533400" y="1066800"/>
            <a:ext cx="8263789" cy="5509201"/>
          </a:xfrm>
          <a:prstGeom prst="rect">
            <a:avLst/>
          </a:prstGeom>
          <a:noFill/>
        </p:spPr>
        <p:txBody>
          <a:bodyPr wrap="square" rtlCol="0">
            <a:spAutoFit/>
          </a:bodyPr>
          <a:lstStyle/>
          <a:p>
            <a:pPr marL="76200" lvl="0" algn="l">
              <a:spcBef>
                <a:spcPts val="0"/>
              </a:spcBef>
              <a:buSzPct val="100000"/>
            </a:pPr>
            <a:endParaRPr lang="en-US" sz="2000" dirty="0">
              <a:solidFill>
                <a:srgbClr val="0120BD"/>
              </a:solidFill>
              <a:latin typeface="+mn-lt"/>
              <a:ea typeface="Georgia"/>
              <a:cs typeface="Georgia"/>
              <a:sym typeface="Georgia"/>
            </a:endParaRPr>
          </a:p>
          <a:p>
            <a:pPr marL="76200" lvl="0" algn="l">
              <a:spcBef>
                <a:spcPts val="0"/>
              </a:spcBef>
              <a:buSzPct val="100000"/>
            </a:pPr>
            <a:r>
              <a:rPr lang="en-US" sz="2000" dirty="0" smtClean="0">
                <a:solidFill>
                  <a:srgbClr val="0120BD"/>
                </a:solidFill>
                <a:latin typeface="+mn-lt"/>
                <a:ea typeface="Georgia"/>
                <a:cs typeface="Georgia"/>
                <a:sym typeface="Georgia"/>
              </a:rPr>
              <a:t>Children show group differences in toy preference as young as 12 months.</a:t>
            </a:r>
          </a:p>
          <a:p>
            <a:pPr marL="419100" lvl="0" indent="-342900" algn="l">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a:spcBef>
                <a:spcPts val="0"/>
              </a:spcBef>
              <a:buSzPct val="100000"/>
              <a:buFont typeface="Arial"/>
              <a:buChar char="•"/>
            </a:pPr>
            <a:r>
              <a:rPr lang="en-US" sz="2000" dirty="0" smtClean="0">
                <a:solidFill>
                  <a:srgbClr val="0120BD"/>
                </a:solidFill>
                <a:latin typeface="+mn-lt"/>
                <a:ea typeface="Georgia"/>
                <a:cs typeface="Georgia"/>
                <a:sym typeface="Georgia"/>
              </a:rPr>
              <a:t>Children can label themselves and other children as “girl” or “boy” by age 2, sometimes earlier.</a:t>
            </a:r>
          </a:p>
          <a:p>
            <a:pPr marL="419100" lvl="0" indent="-342900" algn="l">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a:spcBef>
                <a:spcPts val="0"/>
              </a:spcBef>
              <a:buSzPct val="100000"/>
              <a:buFont typeface="Arial"/>
              <a:buChar char="•"/>
            </a:pPr>
            <a:r>
              <a:rPr lang="en-US" sz="2000" dirty="0" smtClean="0">
                <a:solidFill>
                  <a:srgbClr val="0120BD"/>
                </a:solidFill>
                <a:latin typeface="+mn-lt"/>
                <a:ea typeface="Georgia"/>
                <a:cs typeface="Georgia"/>
                <a:sym typeface="Georgia"/>
              </a:rPr>
              <a:t>By age 4 -5 children understand that gender is considered a stable and lasting part of their identity.</a:t>
            </a:r>
          </a:p>
          <a:p>
            <a:pPr marL="419100" lvl="0" indent="-342900" algn="l">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342900" lvl="0" indent="-342900" algn="l">
              <a:buFont typeface="Arial"/>
              <a:buChar char="•"/>
            </a:pPr>
            <a:r>
              <a:rPr lang="en-US" sz="2000" dirty="0">
                <a:solidFill>
                  <a:srgbClr val="0120BD"/>
                </a:solidFill>
                <a:latin typeface="+mn-lt"/>
                <a:ea typeface="Georgia"/>
                <a:cs typeface="Georgia"/>
                <a:sym typeface="Georgia"/>
              </a:rPr>
              <a:t>Traditionally we have viewed gender identify as fixed and bimodal. </a:t>
            </a:r>
            <a:endParaRPr lang="en-US" sz="2000" dirty="0" smtClean="0">
              <a:solidFill>
                <a:srgbClr val="0120BD"/>
              </a:solidFill>
              <a:latin typeface="+mn-lt"/>
              <a:ea typeface="Georgia"/>
              <a:cs typeface="Georgia"/>
              <a:sym typeface="Georgia"/>
            </a:endParaRPr>
          </a:p>
          <a:p>
            <a:pPr lvl="0" algn="l"/>
            <a:endParaRPr lang="en-US" sz="800" dirty="0" smtClean="0">
              <a:solidFill>
                <a:srgbClr val="0120BD"/>
              </a:solidFill>
              <a:latin typeface="+mn-lt"/>
              <a:ea typeface="Georgia"/>
              <a:cs typeface="Georgia"/>
              <a:sym typeface="Georgia"/>
            </a:endParaRPr>
          </a:p>
          <a:p>
            <a:pPr marL="419100" lvl="0" indent="-342900" algn="l">
              <a:spcBef>
                <a:spcPts val="0"/>
              </a:spcBef>
              <a:buSzPct val="100000"/>
              <a:buFont typeface="Arial"/>
              <a:buChar char="•"/>
            </a:pPr>
            <a:r>
              <a:rPr lang="en-US" sz="2000" dirty="0">
                <a:solidFill>
                  <a:srgbClr val="0120BD"/>
                </a:solidFill>
                <a:ea typeface="Georgia"/>
                <a:cs typeface="Georgia"/>
                <a:sym typeface="Georgia"/>
              </a:rPr>
              <a:t>Current gender identity models are multidimensional viewing gender as a continuum and allowing for fluidity over time and context. </a:t>
            </a:r>
            <a:endParaRPr lang="en-US" sz="2000" dirty="0">
              <a:solidFill>
                <a:srgbClr val="0120BD"/>
              </a:solidFill>
              <a:latin typeface="+mn-lt"/>
              <a:ea typeface="Georgia"/>
              <a:cs typeface="Georgia"/>
              <a:sym typeface="Georgia"/>
            </a:endParaRPr>
          </a:p>
          <a:p>
            <a:pPr algn="l"/>
            <a:endParaRPr lang="en-US" sz="800" dirty="0" smtClean="0">
              <a:solidFill>
                <a:schemeClr val="bg2"/>
              </a:solidFill>
              <a:latin typeface="+mn-lt"/>
            </a:endParaRPr>
          </a:p>
          <a:p>
            <a:pPr marL="342900" indent="-342900" algn="l">
              <a:buFont typeface="Arial"/>
              <a:buChar char="•"/>
            </a:pPr>
            <a:r>
              <a:rPr lang="en-US" sz="2000" dirty="0" smtClean="0">
                <a:solidFill>
                  <a:schemeClr val="bg2"/>
                </a:solidFill>
                <a:latin typeface="+mn-lt"/>
              </a:rPr>
              <a:t>Gender identity formation is a complex and multifactorial process</a:t>
            </a:r>
          </a:p>
          <a:p>
            <a:pPr marL="800100" lvl="1" indent="-342900" algn="l">
              <a:buFont typeface="Arial"/>
              <a:buChar char="•"/>
            </a:pPr>
            <a:r>
              <a:rPr lang="en-US" sz="2000" dirty="0" smtClean="0">
                <a:solidFill>
                  <a:schemeClr val="bg2"/>
                </a:solidFill>
                <a:latin typeface="+mn-lt"/>
              </a:rPr>
              <a:t>Genetic</a:t>
            </a:r>
          </a:p>
          <a:p>
            <a:pPr marL="800100" lvl="1" indent="-342900" algn="l">
              <a:buFont typeface="Arial"/>
              <a:buChar char="•"/>
            </a:pPr>
            <a:r>
              <a:rPr lang="en-US" sz="2000" dirty="0" smtClean="0">
                <a:solidFill>
                  <a:schemeClr val="bg2"/>
                </a:solidFill>
                <a:latin typeface="+mn-lt"/>
              </a:rPr>
              <a:t>Hormonal</a:t>
            </a:r>
          </a:p>
          <a:p>
            <a:pPr marL="800100" lvl="1" indent="-342900" algn="l">
              <a:buFont typeface="Arial"/>
              <a:buChar char="•"/>
            </a:pPr>
            <a:r>
              <a:rPr lang="en-US" sz="2000" dirty="0" smtClean="0">
                <a:solidFill>
                  <a:schemeClr val="bg2"/>
                </a:solidFill>
                <a:latin typeface="+mn-lt"/>
              </a:rPr>
              <a:t>Environmental</a:t>
            </a:r>
          </a:p>
          <a:p>
            <a:pPr marL="342900" indent="-342900" algn="l">
              <a:buFont typeface="Arial"/>
              <a:buChar char="•"/>
            </a:pPr>
            <a:endParaRPr lang="en-US" sz="2000" dirty="0">
              <a:solidFill>
                <a:schemeClr val="bg2"/>
              </a:solidFill>
              <a:latin typeface="+mn-lt"/>
            </a:endParaRPr>
          </a:p>
        </p:txBody>
      </p:sp>
      <p:sp>
        <p:nvSpPr>
          <p:cNvPr id="6" name="Shape 108"/>
          <p:cNvSpPr txBox="1"/>
          <p:nvPr/>
        </p:nvSpPr>
        <p:spPr>
          <a:xfrm>
            <a:off x="2133600" y="6124301"/>
            <a:ext cx="6477001"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a:t>
            </a:r>
            <a:r>
              <a:rPr lang="en" sz="1200" dirty="0">
                <a:solidFill>
                  <a:srgbClr val="6C6C6C"/>
                </a:solidFill>
              </a:rPr>
              <a:t>APA, 2013</a:t>
            </a:r>
            <a:r>
              <a:rPr lang="en-US" sz="1200" dirty="0" smtClean="0">
                <a:solidFill>
                  <a:srgbClr val="6C6C6C"/>
                </a:solidFill>
              </a:rPr>
              <a:t>;</a:t>
            </a:r>
            <a:r>
              <a:rPr lang="en-US" sz="1200" dirty="0">
                <a:solidFill>
                  <a:srgbClr val="6C6C6C"/>
                </a:solidFill>
              </a:rPr>
              <a:t> </a:t>
            </a:r>
            <a:r>
              <a:rPr lang="en-US" sz="1200" dirty="0" err="1" smtClean="0">
                <a:solidFill>
                  <a:srgbClr val="6C6C6C"/>
                </a:solidFill>
              </a:rPr>
              <a:t>Fausto</a:t>
            </a:r>
            <a:r>
              <a:rPr lang="en-US" sz="1200" dirty="0" smtClean="0">
                <a:solidFill>
                  <a:srgbClr val="6C6C6C"/>
                </a:solidFill>
              </a:rPr>
              <a:t>-Sterling, 2012; Olson</a:t>
            </a:r>
            <a:r>
              <a:rPr lang="en-US" sz="1200" dirty="0">
                <a:solidFill>
                  <a:srgbClr val="6C6C6C"/>
                </a:solidFill>
              </a:rPr>
              <a:t>, Forbes, &amp; </a:t>
            </a:r>
            <a:r>
              <a:rPr lang="en-US" sz="1200" dirty="0" err="1">
                <a:solidFill>
                  <a:srgbClr val="6C6C6C"/>
                </a:solidFill>
              </a:rPr>
              <a:t>Belzer</a:t>
            </a:r>
            <a:r>
              <a:rPr lang="en-US" sz="1200" dirty="0">
                <a:solidFill>
                  <a:srgbClr val="6C6C6C"/>
                </a:solidFill>
              </a:rPr>
              <a:t>, </a:t>
            </a:r>
            <a:r>
              <a:rPr lang="en-US" sz="1200" dirty="0" smtClean="0">
                <a:solidFill>
                  <a:srgbClr val="6C6C6C"/>
                </a:solidFill>
              </a:rPr>
              <a:t>2011; </a:t>
            </a:r>
            <a:r>
              <a:rPr lang="en-US" sz="1200" dirty="0" err="1" smtClean="0">
                <a:solidFill>
                  <a:srgbClr val="6C6C6C"/>
                </a:solidFill>
              </a:rPr>
              <a:t>Shumer</a:t>
            </a:r>
            <a:r>
              <a:rPr lang="en-US" sz="1200" dirty="0" smtClean="0">
                <a:solidFill>
                  <a:srgbClr val="6C6C6C"/>
                </a:solidFill>
              </a:rPr>
              <a:t> et al., 2016)</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Tree>
    <p:extLst>
      <p:ext uri="{BB962C8B-B14F-4D97-AF65-F5344CB8AC3E}">
        <p14:creationId xmlns:p14="http://schemas.microsoft.com/office/powerpoint/2010/main" val="3922226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543800" cy="715962"/>
          </a:xfrm>
        </p:spPr>
        <p:txBody>
          <a:bodyPr/>
          <a:lstStyle/>
          <a:p>
            <a:pPr algn="r"/>
            <a:r>
              <a:rPr lang="en-US" sz="3200" dirty="0" smtClean="0">
                <a:solidFill>
                  <a:schemeClr val="accent6"/>
                </a:solidFill>
              </a:rPr>
              <a:t>Genetic/Neurologica</a:t>
            </a:r>
            <a:r>
              <a:rPr lang="en-US" sz="3200" dirty="0">
                <a:solidFill>
                  <a:schemeClr val="accent6"/>
                </a:solidFill>
              </a:rPr>
              <a:t>l</a:t>
            </a:r>
            <a:r>
              <a:rPr lang="en-US" sz="3200" dirty="0" smtClean="0">
                <a:solidFill>
                  <a:schemeClr val="accent6"/>
                </a:solidFill>
              </a:rPr>
              <a:t> Factors: </a:t>
            </a:r>
            <a:br>
              <a:rPr lang="en-US" sz="3200" dirty="0" smtClean="0">
                <a:solidFill>
                  <a:schemeClr val="accent6"/>
                </a:solidFill>
              </a:rPr>
            </a:br>
            <a:r>
              <a:rPr lang="en-US" sz="3200" dirty="0" smtClean="0">
                <a:solidFill>
                  <a:schemeClr val="accent6"/>
                </a:solidFill>
              </a:rPr>
              <a:t>The Brain</a:t>
            </a:r>
            <a:endParaRPr lang="en-US" sz="3200" dirty="0">
              <a:solidFill>
                <a:schemeClr val="accent6"/>
              </a:solidFill>
            </a:endParaRPr>
          </a:p>
        </p:txBody>
      </p:sp>
      <p:sp>
        <p:nvSpPr>
          <p:cNvPr id="3" name="TextBox 2"/>
          <p:cNvSpPr txBox="1"/>
          <p:nvPr/>
        </p:nvSpPr>
        <p:spPr>
          <a:xfrm>
            <a:off x="228600" y="1295400"/>
            <a:ext cx="7924800" cy="6401753"/>
          </a:xfrm>
          <a:prstGeom prst="rect">
            <a:avLst/>
          </a:prstGeom>
          <a:noFill/>
        </p:spPr>
        <p:txBody>
          <a:bodyPr wrap="square" rtlCol="0">
            <a:spAutoFit/>
          </a:bodyPr>
          <a:lstStyle/>
          <a:p>
            <a:pPr marL="800100" lvl="1" indent="-342900" algn="l">
              <a:buFont typeface="Arial"/>
              <a:buChar char="•"/>
            </a:pPr>
            <a:r>
              <a:rPr lang="en-US" sz="2000" dirty="0" smtClean="0">
                <a:solidFill>
                  <a:schemeClr val="bg2"/>
                </a:solidFill>
              </a:rPr>
              <a:t>Brain Structures</a:t>
            </a:r>
          </a:p>
          <a:p>
            <a:pPr marL="1200150" lvl="2" indent="-285750" algn="l">
              <a:buFont typeface="Arial"/>
              <a:buChar char="•"/>
            </a:pPr>
            <a:endParaRPr lang="en-US" sz="800" dirty="0" smtClean="0">
              <a:solidFill>
                <a:schemeClr val="bg2"/>
              </a:solidFill>
            </a:endParaRPr>
          </a:p>
          <a:p>
            <a:pPr marL="1200150" lvl="2" indent="-285750" algn="l">
              <a:buFont typeface="Arial"/>
              <a:buChar char="•"/>
            </a:pPr>
            <a:r>
              <a:rPr lang="en-US" sz="1800" dirty="0" smtClean="0">
                <a:solidFill>
                  <a:schemeClr val="bg2"/>
                </a:solidFill>
              </a:rPr>
              <a:t>A number of brain structures have been described as sexually dimorphic (Goldstein, </a:t>
            </a:r>
            <a:r>
              <a:rPr lang="en-US" sz="1800" dirty="0" err="1">
                <a:solidFill>
                  <a:schemeClr val="bg2"/>
                </a:solidFill>
              </a:rPr>
              <a:t>S</a:t>
            </a:r>
            <a:r>
              <a:rPr lang="en-US" sz="1800" dirty="0" err="1" smtClean="0">
                <a:solidFill>
                  <a:schemeClr val="bg2"/>
                </a:solidFill>
              </a:rPr>
              <a:t>eidman</a:t>
            </a:r>
            <a:r>
              <a:rPr lang="en-US" sz="1800" dirty="0" smtClean="0">
                <a:solidFill>
                  <a:schemeClr val="bg2"/>
                </a:solidFill>
              </a:rPr>
              <a:t>, &amp; Horton, et al., 2001).</a:t>
            </a:r>
          </a:p>
          <a:p>
            <a:pPr marL="800100" lvl="1" indent="-342900" algn="l">
              <a:buFont typeface="Arial"/>
              <a:buChar char="•"/>
            </a:pPr>
            <a:endParaRPr lang="en-US" sz="800" dirty="0" smtClean="0">
              <a:solidFill>
                <a:schemeClr val="bg2"/>
              </a:solidFill>
            </a:endParaRPr>
          </a:p>
          <a:p>
            <a:pPr marL="1257300" lvl="2" indent="-342900" algn="l">
              <a:buFont typeface="Arial"/>
              <a:buChar char="•"/>
            </a:pPr>
            <a:r>
              <a:rPr lang="en-US" sz="1800" dirty="0" smtClean="0">
                <a:solidFill>
                  <a:schemeClr val="bg2"/>
                </a:solidFill>
              </a:rPr>
              <a:t>Others assert it is more accurate to describe these structures as having small differences related to gender with significant overlap (</a:t>
            </a:r>
            <a:r>
              <a:rPr lang="en-US" sz="1800" dirty="0" err="1" smtClean="0">
                <a:solidFill>
                  <a:schemeClr val="bg2"/>
                </a:solidFill>
              </a:rPr>
              <a:t>Fausto</a:t>
            </a:r>
            <a:r>
              <a:rPr lang="en-US" sz="1800" dirty="0" smtClean="0">
                <a:solidFill>
                  <a:schemeClr val="bg2"/>
                </a:solidFill>
              </a:rPr>
              <a:t>-Sterling, 2012). </a:t>
            </a:r>
          </a:p>
          <a:p>
            <a:pPr marL="800100" lvl="1" indent="-342900" algn="l">
              <a:buFont typeface="Arial"/>
              <a:buChar char="•"/>
            </a:pPr>
            <a:endParaRPr lang="en-US" sz="800" dirty="0" smtClean="0">
              <a:solidFill>
                <a:schemeClr val="bg2"/>
              </a:solidFill>
            </a:endParaRPr>
          </a:p>
          <a:p>
            <a:pPr marL="1257300" lvl="2" indent="-342900" algn="l">
              <a:buFont typeface="Arial"/>
              <a:buChar char="•"/>
            </a:pPr>
            <a:r>
              <a:rPr lang="en-US" sz="1800" dirty="0" err="1" smtClean="0">
                <a:solidFill>
                  <a:schemeClr val="bg2"/>
                </a:solidFill>
              </a:rPr>
              <a:t>Zou</a:t>
            </a:r>
            <a:r>
              <a:rPr lang="en-US" sz="1800" dirty="0" smtClean="0">
                <a:solidFill>
                  <a:schemeClr val="bg2"/>
                </a:solidFill>
              </a:rPr>
              <a:t> et al. found the volume of the bed nucleus of the </a:t>
            </a:r>
            <a:r>
              <a:rPr lang="en-US" sz="1800" dirty="0" err="1" smtClean="0">
                <a:solidFill>
                  <a:schemeClr val="bg2"/>
                </a:solidFill>
              </a:rPr>
              <a:t>stria</a:t>
            </a:r>
            <a:r>
              <a:rPr lang="en-US" sz="1800" dirty="0" smtClean="0">
                <a:solidFill>
                  <a:schemeClr val="bg2"/>
                </a:solidFill>
              </a:rPr>
              <a:t> terminals in MTF individuals was equivalent to the volume of that of </a:t>
            </a:r>
            <a:r>
              <a:rPr lang="en-US" sz="1800" dirty="0" err="1" smtClean="0">
                <a:solidFill>
                  <a:schemeClr val="bg2"/>
                </a:solidFill>
              </a:rPr>
              <a:t>cisgender</a:t>
            </a:r>
            <a:r>
              <a:rPr lang="en-US" sz="1800" dirty="0" smtClean="0">
                <a:solidFill>
                  <a:schemeClr val="bg2"/>
                </a:solidFill>
              </a:rPr>
              <a:t> women (1995)</a:t>
            </a:r>
            <a:r>
              <a:rPr lang="en-US" sz="2000" dirty="0" smtClean="0">
                <a:solidFill>
                  <a:schemeClr val="bg2"/>
                </a:solidFill>
              </a:rPr>
              <a:t>. </a:t>
            </a:r>
          </a:p>
          <a:p>
            <a:pPr marL="1257300" lvl="2" indent="-342900" algn="l">
              <a:buFont typeface="Arial"/>
              <a:buChar char="•"/>
            </a:pPr>
            <a:endParaRPr lang="en-US" sz="2000" dirty="0" smtClean="0">
              <a:solidFill>
                <a:schemeClr val="bg2"/>
              </a:solidFill>
            </a:endParaRPr>
          </a:p>
          <a:p>
            <a:pPr marL="800100" lvl="2" indent="-342900" algn="l">
              <a:buFont typeface="Arial"/>
              <a:buChar char="•"/>
            </a:pPr>
            <a:r>
              <a:rPr lang="en-US" sz="2000" dirty="0">
                <a:solidFill>
                  <a:schemeClr val="bg2"/>
                </a:solidFill>
              </a:rPr>
              <a:t>Brain </a:t>
            </a:r>
            <a:r>
              <a:rPr lang="en-US" sz="2000" dirty="0" smtClean="0">
                <a:solidFill>
                  <a:schemeClr val="bg2"/>
                </a:solidFill>
              </a:rPr>
              <a:t>connectivity</a:t>
            </a:r>
          </a:p>
          <a:p>
            <a:pPr marL="800100" lvl="2" indent="-342900" algn="l">
              <a:buFont typeface="Arial"/>
              <a:buChar char="•"/>
            </a:pPr>
            <a:endParaRPr lang="en-US" sz="800" dirty="0" smtClean="0">
              <a:solidFill>
                <a:schemeClr val="bg2"/>
              </a:solidFill>
            </a:endParaRPr>
          </a:p>
          <a:p>
            <a:pPr marL="1257300" lvl="3" indent="-342900" algn="l">
              <a:buFont typeface="Arial"/>
              <a:buChar char="•"/>
            </a:pPr>
            <a:r>
              <a:rPr lang="en-US" sz="1800" dirty="0" smtClean="0">
                <a:solidFill>
                  <a:schemeClr val="bg2"/>
                </a:solidFill>
              </a:rPr>
              <a:t>Uribe </a:t>
            </a:r>
            <a:r>
              <a:rPr lang="en-US" sz="1800" dirty="0">
                <a:solidFill>
                  <a:schemeClr val="bg2"/>
                </a:solidFill>
              </a:rPr>
              <a:t>et all found interconnectivity between certain structures in transgender men to be lower than that of </a:t>
            </a:r>
            <a:r>
              <a:rPr lang="en-US" sz="1800" dirty="0" err="1">
                <a:solidFill>
                  <a:schemeClr val="bg2"/>
                </a:solidFill>
              </a:rPr>
              <a:t>cisgender</a:t>
            </a:r>
            <a:r>
              <a:rPr lang="en-US" sz="1800" dirty="0">
                <a:solidFill>
                  <a:schemeClr val="bg2"/>
                </a:solidFill>
              </a:rPr>
              <a:t> </a:t>
            </a:r>
            <a:r>
              <a:rPr lang="en-US" sz="1800" dirty="0" smtClean="0">
                <a:solidFill>
                  <a:schemeClr val="bg2"/>
                </a:solidFill>
              </a:rPr>
              <a:t>men (2020).</a:t>
            </a:r>
          </a:p>
          <a:p>
            <a:pPr marL="1257300" lvl="3" indent="-342900" algn="l">
              <a:buFont typeface="Arial"/>
              <a:buChar char="•"/>
            </a:pPr>
            <a:endParaRPr lang="en-US" sz="800" dirty="0" smtClean="0">
              <a:solidFill>
                <a:schemeClr val="bg2"/>
              </a:solidFill>
            </a:endParaRPr>
          </a:p>
          <a:p>
            <a:pPr marL="1257300" lvl="3" indent="-342900" algn="l">
              <a:buFont typeface="Arial"/>
              <a:buChar char="•"/>
            </a:pPr>
            <a:r>
              <a:rPr lang="en-US" sz="1800" dirty="0" smtClean="0">
                <a:solidFill>
                  <a:schemeClr val="bg2"/>
                </a:solidFill>
              </a:rPr>
              <a:t>Patterns of brain conductivity were found to be predictive of hormone therapy efficacy (Moody et al., 2021).  </a:t>
            </a:r>
          </a:p>
          <a:p>
            <a:pPr marL="800100" lvl="2" indent="-342900" algn="l">
              <a:buFont typeface="Arial"/>
              <a:buChar char="•"/>
            </a:pPr>
            <a:endParaRPr lang="en-US" sz="2000" dirty="0">
              <a:solidFill>
                <a:schemeClr val="bg2"/>
              </a:solidFill>
            </a:endParaRPr>
          </a:p>
          <a:p>
            <a:pPr marL="800100" lvl="2" indent="-342900" algn="l">
              <a:buFont typeface="Arial"/>
              <a:buChar char="•"/>
            </a:pPr>
            <a:endParaRPr lang="en-US" sz="2000" dirty="0" smtClean="0">
              <a:solidFill>
                <a:schemeClr val="bg2"/>
              </a:solidFill>
            </a:endParaRPr>
          </a:p>
          <a:p>
            <a:pPr marL="800100" lvl="2" indent="-342900" algn="l">
              <a:buFont typeface="Arial"/>
              <a:buChar char="•"/>
            </a:pPr>
            <a:endParaRPr lang="en-US" sz="2000" dirty="0">
              <a:solidFill>
                <a:schemeClr val="bg2"/>
              </a:solidFill>
            </a:endParaRPr>
          </a:p>
          <a:p>
            <a:pPr algn="l"/>
            <a:endParaRPr lang="en-US" sz="2000" dirty="0">
              <a:solidFill>
                <a:schemeClr val="bg2"/>
              </a:solidFill>
            </a:endParaRPr>
          </a:p>
        </p:txBody>
      </p:sp>
    </p:spTree>
    <p:extLst>
      <p:ext uri="{BB962C8B-B14F-4D97-AF65-F5344CB8AC3E}">
        <p14:creationId xmlns:p14="http://schemas.microsoft.com/office/powerpoint/2010/main" val="331645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715962"/>
          </a:xfrm>
        </p:spPr>
        <p:txBody>
          <a:bodyPr/>
          <a:lstStyle/>
          <a:p>
            <a:pPr algn="r"/>
            <a:r>
              <a:rPr lang="en-US" sz="3200" dirty="0" smtClean="0">
                <a:solidFill>
                  <a:schemeClr val="accent6"/>
                </a:solidFill>
              </a:rPr>
              <a:t>Genetic/Neurological Factors: </a:t>
            </a:r>
            <a:br>
              <a:rPr lang="en-US" sz="3200" dirty="0" smtClean="0">
                <a:solidFill>
                  <a:schemeClr val="accent6"/>
                </a:solidFill>
              </a:rPr>
            </a:br>
            <a:r>
              <a:rPr lang="en-US" sz="3200" dirty="0" smtClean="0">
                <a:solidFill>
                  <a:schemeClr val="accent6"/>
                </a:solidFill>
              </a:rPr>
              <a:t>The Genes</a:t>
            </a:r>
            <a:endParaRPr lang="en-US" sz="3200" dirty="0">
              <a:solidFill>
                <a:schemeClr val="accent6"/>
              </a:solidFill>
            </a:endParaRPr>
          </a:p>
        </p:txBody>
      </p:sp>
      <p:sp>
        <p:nvSpPr>
          <p:cNvPr id="3" name="TextBox 2"/>
          <p:cNvSpPr txBox="1"/>
          <p:nvPr/>
        </p:nvSpPr>
        <p:spPr>
          <a:xfrm>
            <a:off x="-762000" y="1676400"/>
            <a:ext cx="9372600" cy="3323987"/>
          </a:xfrm>
          <a:prstGeom prst="rect">
            <a:avLst/>
          </a:prstGeom>
          <a:noFill/>
        </p:spPr>
        <p:txBody>
          <a:bodyPr wrap="square" rtlCol="0">
            <a:spAutoFit/>
          </a:bodyPr>
          <a:lstStyle/>
          <a:p>
            <a:pPr lvl="2" algn="l"/>
            <a:endParaRPr lang="en-US" sz="1000" dirty="0" smtClean="0">
              <a:solidFill>
                <a:srgbClr val="0120BD"/>
              </a:solidFill>
            </a:endParaRPr>
          </a:p>
          <a:p>
            <a:pPr marL="1714500" lvl="3" indent="-342900" algn="l">
              <a:buFont typeface="Arial"/>
              <a:buChar char="•"/>
            </a:pPr>
            <a:r>
              <a:rPr lang="en-US" sz="2000" dirty="0" smtClean="0">
                <a:solidFill>
                  <a:srgbClr val="0120BD"/>
                </a:solidFill>
              </a:rPr>
              <a:t>In 9 of 23 monozygotic  male and female twin pairs where at least one twin met criteria for gender dysphoria the other twin also met criteria. None of the 21 dizygotic  twins we concordant (</a:t>
            </a:r>
            <a:r>
              <a:rPr lang="en-US" sz="2000" dirty="0" err="1" smtClean="0">
                <a:solidFill>
                  <a:srgbClr val="0120BD"/>
                </a:solidFill>
              </a:rPr>
              <a:t>Heylens</a:t>
            </a:r>
            <a:r>
              <a:rPr lang="en-US" sz="2000" dirty="0" smtClean="0">
                <a:solidFill>
                  <a:srgbClr val="0120BD"/>
                </a:solidFill>
              </a:rPr>
              <a:t> et al., 2012). </a:t>
            </a:r>
          </a:p>
          <a:p>
            <a:pPr marL="1257300" lvl="2" indent="-342900" algn="l">
              <a:buFont typeface="Arial"/>
              <a:buChar char="•"/>
            </a:pPr>
            <a:endParaRPr lang="en-US" sz="1000" dirty="0" smtClean="0">
              <a:solidFill>
                <a:srgbClr val="0120BD"/>
              </a:solidFill>
            </a:endParaRPr>
          </a:p>
          <a:p>
            <a:pPr marL="1714500" lvl="3" indent="-342900" algn="l">
              <a:buFont typeface="Arial"/>
              <a:buChar char="•"/>
            </a:pPr>
            <a:r>
              <a:rPr lang="en-US" sz="2000" dirty="0" smtClean="0">
                <a:solidFill>
                  <a:srgbClr val="0120BD"/>
                </a:solidFill>
              </a:rPr>
              <a:t>Chromosomal variations are uncommon in transgender individuals but some research suggests they occur at a higher rate than in the general population (Erickson-</a:t>
            </a:r>
            <a:r>
              <a:rPr lang="en-US" sz="2000" dirty="0" err="1" smtClean="0">
                <a:solidFill>
                  <a:srgbClr val="0120BD"/>
                </a:solidFill>
              </a:rPr>
              <a:t>Schroth</a:t>
            </a:r>
            <a:r>
              <a:rPr lang="en-US" sz="2000" dirty="0" smtClean="0">
                <a:solidFill>
                  <a:srgbClr val="0120BD"/>
                </a:solidFill>
              </a:rPr>
              <a:t>, 2013).</a:t>
            </a:r>
          </a:p>
          <a:p>
            <a:pPr marL="1257300" lvl="2" indent="-342900" algn="l">
              <a:buFont typeface="Arial"/>
              <a:buChar char="•"/>
            </a:pPr>
            <a:endParaRPr lang="en-US" sz="1000" dirty="0" smtClean="0">
              <a:solidFill>
                <a:srgbClr val="0120BD"/>
              </a:solidFill>
            </a:endParaRPr>
          </a:p>
          <a:p>
            <a:pPr marL="457200" lvl="2" algn="l"/>
            <a:endParaRPr lang="en-US" sz="2000" dirty="0">
              <a:solidFill>
                <a:srgbClr val="0120BD"/>
              </a:solidFill>
            </a:endParaRPr>
          </a:p>
          <a:p>
            <a:pPr algn="l"/>
            <a:endParaRPr lang="en-US" sz="2000" dirty="0">
              <a:solidFill>
                <a:srgbClr val="0120BD"/>
              </a:solidFill>
            </a:endParaRPr>
          </a:p>
        </p:txBody>
      </p:sp>
      <p:sp>
        <p:nvSpPr>
          <p:cNvPr id="4" name="TextBox 3"/>
          <p:cNvSpPr txBox="1"/>
          <p:nvPr/>
        </p:nvSpPr>
        <p:spPr>
          <a:xfrm>
            <a:off x="609600" y="4419600"/>
            <a:ext cx="3505200" cy="1692771"/>
          </a:xfrm>
          <a:prstGeom prst="rect">
            <a:avLst/>
          </a:prstGeom>
          <a:noFill/>
        </p:spPr>
        <p:txBody>
          <a:bodyPr wrap="square" rtlCol="0">
            <a:spAutoFit/>
          </a:bodyPr>
          <a:lstStyle/>
          <a:p>
            <a:pPr marL="342900" lvl="3" indent="-342900" algn="l">
              <a:buFont typeface="Arial"/>
              <a:buChar char="•"/>
            </a:pPr>
            <a:r>
              <a:rPr lang="en-US" sz="2000" dirty="0">
                <a:solidFill>
                  <a:srgbClr val="0120BD"/>
                </a:solidFill>
              </a:rPr>
              <a:t>Thus far studies have failed to firmly establish causative genes (Rosenthal, 2014)</a:t>
            </a:r>
          </a:p>
          <a:p>
            <a:pPr marL="342900" indent="-342900" algn="l">
              <a:buFont typeface="Arial"/>
              <a:buChar char="•"/>
            </a:pPr>
            <a:endParaRPr lang="en-US" dirty="0"/>
          </a:p>
        </p:txBody>
      </p:sp>
      <p:pic>
        <p:nvPicPr>
          <p:cNvPr id="6" name="Picture 5" descr="Cell-karyotype-exhibiting-trisomy_Credit_NIH.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57800" y="4572000"/>
            <a:ext cx="3445933" cy="1938338"/>
          </a:xfrm>
          <a:prstGeom prst="rect">
            <a:avLst/>
          </a:prstGeom>
        </p:spPr>
      </p:pic>
    </p:spTree>
    <p:extLst>
      <p:ext uri="{BB962C8B-B14F-4D97-AF65-F5344CB8AC3E}">
        <p14:creationId xmlns:p14="http://schemas.microsoft.com/office/powerpoint/2010/main" val="134177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315200" cy="715962"/>
          </a:xfrm>
        </p:spPr>
        <p:txBody>
          <a:bodyPr/>
          <a:lstStyle/>
          <a:p>
            <a:pPr algn="r"/>
            <a:r>
              <a:rPr lang="en-US" sz="3200" dirty="0" smtClean="0">
                <a:solidFill>
                  <a:schemeClr val="accent6"/>
                </a:solidFill>
              </a:rPr>
              <a:t>Hormonal Factors: </a:t>
            </a:r>
            <a:br>
              <a:rPr lang="en-US" sz="3200" dirty="0" smtClean="0">
                <a:solidFill>
                  <a:schemeClr val="accent6"/>
                </a:solidFill>
              </a:rPr>
            </a:br>
            <a:r>
              <a:rPr lang="en-US" sz="3200" dirty="0" smtClean="0">
                <a:solidFill>
                  <a:schemeClr val="accent6"/>
                </a:solidFill>
              </a:rPr>
              <a:t>Prenatal &amp; Neonatal Development</a:t>
            </a:r>
            <a:endParaRPr lang="en-US" sz="3200" dirty="0">
              <a:solidFill>
                <a:schemeClr val="accent6"/>
              </a:solidFill>
            </a:endParaRPr>
          </a:p>
        </p:txBody>
      </p:sp>
      <p:sp>
        <p:nvSpPr>
          <p:cNvPr id="3" name="TextBox 2"/>
          <p:cNvSpPr txBox="1"/>
          <p:nvPr/>
        </p:nvSpPr>
        <p:spPr>
          <a:xfrm>
            <a:off x="-152400" y="1981200"/>
            <a:ext cx="8305800" cy="4647426"/>
          </a:xfrm>
          <a:prstGeom prst="rect">
            <a:avLst/>
          </a:prstGeom>
          <a:noFill/>
        </p:spPr>
        <p:txBody>
          <a:bodyPr wrap="square" rtlCol="0">
            <a:spAutoFit/>
          </a:bodyPr>
          <a:lstStyle/>
          <a:p>
            <a:pPr marL="1200150" lvl="2" indent="-285750" algn="l">
              <a:buFont typeface="Arial"/>
              <a:buChar char="•"/>
            </a:pPr>
            <a:r>
              <a:rPr lang="en-US" sz="2000" dirty="0" smtClean="0">
                <a:solidFill>
                  <a:srgbClr val="0120BD"/>
                </a:solidFill>
                <a:latin typeface="+mn-lt"/>
              </a:rPr>
              <a:t>Androgens and estrogens affect sex-specific changes in a developing fetus.</a:t>
            </a:r>
          </a:p>
          <a:p>
            <a:pPr marL="800100" lvl="1" indent="-342900" algn="l">
              <a:buFont typeface="Arial"/>
              <a:buChar char="•"/>
            </a:pPr>
            <a:endParaRPr lang="en-US" sz="800" dirty="0" smtClean="0">
              <a:solidFill>
                <a:srgbClr val="0120BD"/>
              </a:solidFill>
              <a:latin typeface="+mn-lt"/>
            </a:endParaRPr>
          </a:p>
          <a:p>
            <a:pPr marL="1257300" lvl="2" indent="-342900" algn="l">
              <a:buFont typeface="Arial"/>
              <a:buChar char="•"/>
            </a:pPr>
            <a:r>
              <a:rPr lang="en-US" sz="2000" dirty="0" smtClean="0">
                <a:solidFill>
                  <a:srgbClr val="0120BD"/>
                </a:solidFill>
                <a:latin typeface="+mn-lt"/>
              </a:rPr>
              <a:t>Throughout fetal development and infancy there are varying concentrations of these hormones which are significant and sex-specific. </a:t>
            </a:r>
          </a:p>
          <a:p>
            <a:pPr marL="800100" lvl="1" indent="-342900" algn="l">
              <a:buFont typeface="Arial"/>
              <a:buChar char="•"/>
            </a:pPr>
            <a:endParaRPr lang="en-US" sz="800" dirty="0" smtClean="0">
              <a:solidFill>
                <a:srgbClr val="0120BD"/>
              </a:solidFill>
              <a:latin typeface="+mn-lt"/>
            </a:endParaRPr>
          </a:p>
          <a:p>
            <a:pPr marL="1257300" lvl="2" indent="-342900" algn="l">
              <a:buFont typeface="Arial"/>
              <a:buChar char="•"/>
            </a:pPr>
            <a:r>
              <a:rPr lang="en-US" sz="2000" dirty="0" err="1" smtClean="0">
                <a:solidFill>
                  <a:srgbClr val="0120BD"/>
                </a:solidFill>
                <a:latin typeface="+mn-lt"/>
              </a:rPr>
              <a:t>Neuroendocronologists</a:t>
            </a:r>
            <a:r>
              <a:rPr lang="en-US" sz="2000" dirty="0" smtClean="0">
                <a:solidFill>
                  <a:srgbClr val="0120BD"/>
                </a:solidFill>
                <a:latin typeface="+mn-lt"/>
              </a:rPr>
              <a:t> theorize these differences in hormones may be partially responsible for behavioral group differences between male and female adults. This theory is part of the basis of the controversial theory of “brain gender” (</a:t>
            </a:r>
            <a:r>
              <a:rPr lang="en-US" sz="2000" dirty="0" err="1" smtClean="0">
                <a:solidFill>
                  <a:srgbClr val="0120BD"/>
                </a:solidFill>
                <a:latin typeface="+mn-lt"/>
              </a:rPr>
              <a:t>Brenbaum</a:t>
            </a:r>
            <a:r>
              <a:rPr lang="en-US" sz="2000" dirty="0">
                <a:solidFill>
                  <a:srgbClr val="0120BD"/>
                </a:solidFill>
                <a:latin typeface="+mn-lt"/>
              </a:rPr>
              <a:t> </a:t>
            </a:r>
            <a:r>
              <a:rPr lang="en-US" sz="2000" dirty="0" smtClean="0">
                <a:solidFill>
                  <a:srgbClr val="0120BD"/>
                </a:solidFill>
                <a:latin typeface="+mn-lt"/>
              </a:rPr>
              <a:t>&amp; </a:t>
            </a:r>
            <a:r>
              <a:rPr lang="en-US" sz="2000" dirty="0" err="1" smtClean="0">
                <a:solidFill>
                  <a:srgbClr val="0120BD"/>
                </a:solidFill>
                <a:latin typeface="+mn-lt"/>
              </a:rPr>
              <a:t>Beltz</a:t>
            </a:r>
            <a:r>
              <a:rPr lang="en-US" sz="2000" dirty="0" smtClean="0">
                <a:solidFill>
                  <a:srgbClr val="0120BD"/>
                </a:solidFill>
                <a:latin typeface="+mn-lt"/>
              </a:rPr>
              <a:t>, 2011; Jordan-Young, 2012).  </a:t>
            </a:r>
          </a:p>
          <a:p>
            <a:pPr marL="1257300" lvl="2" indent="-342900" algn="l">
              <a:buFont typeface="Arial"/>
              <a:buChar char="•"/>
            </a:pPr>
            <a:endParaRPr lang="en-US" sz="2000" dirty="0" smtClean="0">
              <a:solidFill>
                <a:srgbClr val="0120BD"/>
              </a:solidFill>
              <a:latin typeface="+mn-lt"/>
            </a:endParaRPr>
          </a:p>
          <a:p>
            <a:pPr marL="800100" lvl="2" indent="-342900" algn="l">
              <a:buFont typeface="Arial"/>
              <a:buChar char="•"/>
            </a:pPr>
            <a:endParaRPr lang="en-US" sz="2000" dirty="0" smtClean="0">
              <a:solidFill>
                <a:srgbClr val="0120BD"/>
              </a:solidFill>
              <a:latin typeface="+mn-lt"/>
            </a:endParaRPr>
          </a:p>
          <a:p>
            <a:pPr marL="800100" lvl="2" indent="-342900" algn="l">
              <a:buFont typeface="Arial"/>
              <a:buChar char="•"/>
            </a:pPr>
            <a:endParaRPr lang="en-US" sz="2000" dirty="0">
              <a:solidFill>
                <a:srgbClr val="0120BD"/>
              </a:solidFill>
              <a:latin typeface="+mn-lt"/>
            </a:endParaRPr>
          </a:p>
          <a:p>
            <a:pPr algn="l"/>
            <a:endParaRPr lang="en-US" sz="2000" dirty="0">
              <a:solidFill>
                <a:srgbClr val="0120BD"/>
              </a:solidFill>
              <a:latin typeface="+mn-lt"/>
            </a:endParaRPr>
          </a:p>
        </p:txBody>
      </p:sp>
      <p:sp>
        <p:nvSpPr>
          <p:cNvPr id="4" name="Shape 108"/>
          <p:cNvSpPr txBox="1"/>
          <p:nvPr/>
        </p:nvSpPr>
        <p:spPr>
          <a:xfrm>
            <a:off x="3276600" y="6096000"/>
            <a:ext cx="5486400"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(Olson, Forbes, &amp; </a:t>
            </a:r>
            <a:r>
              <a:rPr lang="en-US" sz="1200" dirty="0" err="1" smtClean="0">
                <a:solidFill>
                  <a:srgbClr val="6C6C6C"/>
                </a:solidFill>
              </a:rPr>
              <a:t>Belzer</a:t>
            </a:r>
            <a:r>
              <a:rPr lang="en-US" sz="1200" dirty="0" smtClean="0">
                <a:solidFill>
                  <a:srgbClr val="6C6C6C"/>
                </a:solidFill>
              </a:rPr>
              <a:t>, 2011; Rosenthal, 2014; </a:t>
            </a:r>
            <a:r>
              <a:rPr lang="en-US" sz="1200" dirty="0" err="1" smtClean="0">
                <a:solidFill>
                  <a:srgbClr val="6C6C6C"/>
                </a:solidFill>
              </a:rPr>
              <a:t>Shumer</a:t>
            </a:r>
            <a:r>
              <a:rPr lang="en-US" sz="1200" dirty="0" smtClean="0">
                <a:solidFill>
                  <a:srgbClr val="6C6C6C"/>
                </a:solidFill>
              </a:rPr>
              <a:t> et al., 2017))</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Tree>
    <p:extLst>
      <p:ext uri="{BB962C8B-B14F-4D97-AF65-F5344CB8AC3E}">
        <p14:creationId xmlns:p14="http://schemas.microsoft.com/office/powerpoint/2010/main" val="2739619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315200" cy="715962"/>
          </a:xfrm>
        </p:spPr>
        <p:txBody>
          <a:bodyPr/>
          <a:lstStyle/>
          <a:p>
            <a:pPr algn="r"/>
            <a:r>
              <a:rPr lang="en-US" sz="3200" dirty="0" smtClean="0">
                <a:solidFill>
                  <a:schemeClr val="accent6"/>
                </a:solidFill>
              </a:rPr>
              <a:t>Hormonal Factors: </a:t>
            </a:r>
            <a:br>
              <a:rPr lang="en-US" sz="3200" dirty="0" smtClean="0">
                <a:solidFill>
                  <a:schemeClr val="accent6"/>
                </a:solidFill>
              </a:rPr>
            </a:br>
            <a:r>
              <a:rPr lang="en-US" sz="3200" dirty="0" smtClean="0">
                <a:solidFill>
                  <a:schemeClr val="accent6"/>
                </a:solidFill>
              </a:rPr>
              <a:t>Disordered Sex Development</a:t>
            </a:r>
            <a:endParaRPr lang="en-US" sz="3200" dirty="0">
              <a:solidFill>
                <a:schemeClr val="accent6"/>
              </a:solidFill>
            </a:endParaRPr>
          </a:p>
        </p:txBody>
      </p:sp>
      <p:sp>
        <p:nvSpPr>
          <p:cNvPr id="3" name="TextBox 2"/>
          <p:cNvSpPr txBox="1"/>
          <p:nvPr/>
        </p:nvSpPr>
        <p:spPr>
          <a:xfrm>
            <a:off x="-152400" y="1752600"/>
            <a:ext cx="8305800" cy="5447646"/>
          </a:xfrm>
          <a:prstGeom prst="rect">
            <a:avLst/>
          </a:prstGeom>
          <a:noFill/>
        </p:spPr>
        <p:txBody>
          <a:bodyPr wrap="square" rtlCol="0">
            <a:spAutoFit/>
          </a:bodyPr>
          <a:lstStyle/>
          <a:p>
            <a:pPr marL="1200150" lvl="2" indent="-285750" algn="l">
              <a:buFont typeface="Arial"/>
              <a:buChar char="•"/>
            </a:pPr>
            <a:r>
              <a:rPr lang="en-US" sz="1800" dirty="0" smtClean="0">
                <a:solidFill>
                  <a:srgbClr val="0120BD"/>
                </a:solidFill>
                <a:latin typeface="+mn-lt"/>
              </a:rPr>
              <a:t>Infants with 46, XX karyotype and congenital adrenal hyperplasia have had fetal exposure to abnormally high concentrations of androgens. </a:t>
            </a:r>
            <a:endParaRPr lang="en-US" sz="1800" dirty="0">
              <a:solidFill>
                <a:srgbClr val="0120BD"/>
              </a:solidFill>
              <a:latin typeface="+mn-lt"/>
            </a:endParaRPr>
          </a:p>
          <a:p>
            <a:pPr marL="1657350" lvl="3" indent="-285750" algn="l">
              <a:buFont typeface="Arial"/>
              <a:buChar char="•"/>
            </a:pPr>
            <a:r>
              <a:rPr lang="en-US" sz="1800" dirty="0" smtClean="0">
                <a:solidFill>
                  <a:srgbClr val="0120BD"/>
                </a:solidFill>
                <a:latin typeface="+mn-lt"/>
              </a:rPr>
              <a:t>Typically raised as female</a:t>
            </a:r>
          </a:p>
          <a:p>
            <a:pPr marL="1657350" lvl="3" indent="-285750" algn="l">
              <a:buFont typeface="Arial"/>
              <a:buChar char="•"/>
            </a:pPr>
            <a:r>
              <a:rPr lang="en-US" sz="1800" dirty="0" smtClean="0">
                <a:solidFill>
                  <a:srgbClr val="0120BD"/>
                </a:solidFill>
                <a:latin typeface="+mn-lt"/>
              </a:rPr>
              <a:t>A meta analysis indicated that 5% of those assigned female met criteria for gender dysphoria or a male gender identity (</a:t>
            </a:r>
            <a:r>
              <a:rPr lang="en-US" sz="1800" dirty="0" err="1" smtClean="0">
                <a:solidFill>
                  <a:srgbClr val="0120BD"/>
                </a:solidFill>
                <a:latin typeface="+mn-lt"/>
              </a:rPr>
              <a:t>Dessens</a:t>
            </a:r>
            <a:r>
              <a:rPr lang="en-US" sz="1800" dirty="0" smtClean="0">
                <a:solidFill>
                  <a:srgbClr val="0120BD"/>
                </a:solidFill>
                <a:latin typeface="+mn-lt"/>
              </a:rPr>
              <a:t>, </a:t>
            </a:r>
            <a:r>
              <a:rPr lang="en-US" sz="1800" dirty="0" err="1" smtClean="0">
                <a:solidFill>
                  <a:srgbClr val="0120BD"/>
                </a:solidFill>
                <a:latin typeface="+mn-lt"/>
              </a:rPr>
              <a:t>Slijper</a:t>
            </a:r>
            <a:r>
              <a:rPr lang="en-US" sz="1800" dirty="0" smtClean="0">
                <a:solidFill>
                  <a:srgbClr val="0120BD"/>
                </a:solidFill>
                <a:latin typeface="+mn-lt"/>
              </a:rPr>
              <a:t>, &amp; Drop, 2005).  </a:t>
            </a:r>
          </a:p>
          <a:p>
            <a:pPr marL="800100" lvl="1" indent="-342900" algn="l">
              <a:buFont typeface="Arial"/>
              <a:buChar char="•"/>
            </a:pPr>
            <a:endParaRPr lang="en-US" sz="800" dirty="0" smtClean="0">
              <a:solidFill>
                <a:srgbClr val="0120BD"/>
              </a:solidFill>
              <a:latin typeface="+mn-lt"/>
            </a:endParaRPr>
          </a:p>
          <a:p>
            <a:pPr marL="1257300" lvl="2" indent="-342900" algn="l">
              <a:buFont typeface="Arial"/>
              <a:buChar char="•"/>
            </a:pPr>
            <a:r>
              <a:rPr lang="en-US" sz="1800" dirty="0" smtClean="0">
                <a:solidFill>
                  <a:srgbClr val="0120BD"/>
                </a:solidFill>
                <a:latin typeface="+mn-lt"/>
              </a:rPr>
              <a:t>A study of 14 patients with 46XX karyotype and </a:t>
            </a:r>
            <a:r>
              <a:rPr lang="en-US" sz="1800" dirty="0" err="1" smtClean="0">
                <a:solidFill>
                  <a:srgbClr val="0120BD"/>
                </a:solidFill>
                <a:latin typeface="+mn-lt"/>
              </a:rPr>
              <a:t>cloacal</a:t>
            </a:r>
            <a:r>
              <a:rPr lang="en-US" sz="1800" dirty="0" smtClean="0">
                <a:solidFill>
                  <a:srgbClr val="0120BD"/>
                </a:solidFill>
                <a:latin typeface="+mn-lt"/>
              </a:rPr>
              <a:t> </a:t>
            </a:r>
            <a:r>
              <a:rPr lang="en-US" sz="1800" dirty="0" err="1" smtClean="0">
                <a:solidFill>
                  <a:srgbClr val="0120BD"/>
                </a:solidFill>
                <a:latin typeface="+mn-lt"/>
              </a:rPr>
              <a:t>exstrophy</a:t>
            </a:r>
            <a:r>
              <a:rPr lang="en-US" sz="1800" dirty="0" smtClean="0">
                <a:solidFill>
                  <a:srgbClr val="0120BD"/>
                </a:solidFill>
                <a:latin typeface="+mn-lt"/>
              </a:rPr>
              <a:t> who were raised female found 8 (57%) of participants identified as male (Reiner &amp; Gearhart, 2004). </a:t>
            </a:r>
          </a:p>
          <a:p>
            <a:pPr marL="800100" lvl="1" indent="-342900" algn="l">
              <a:buFont typeface="Arial"/>
              <a:buChar char="•"/>
            </a:pPr>
            <a:endParaRPr lang="en-US" sz="800" dirty="0" smtClean="0">
              <a:solidFill>
                <a:srgbClr val="0120BD"/>
              </a:solidFill>
              <a:latin typeface="+mn-lt"/>
            </a:endParaRPr>
          </a:p>
          <a:p>
            <a:pPr marL="1257300" lvl="2" indent="-342900" algn="l">
              <a:buFont typeface="Arial"/>
              <a:buChar char="•"/>
            </a:pPr>
            <a:r>
              <a:rPr lang="en-US" sz="1800" dirty="0" smtClean="0">
                <a:solidFill>
                  <a:srgbClr val="0120BD"/>
                </a:solidFill>
                <a:latin typeface="+mn-lt"/>
              </a:rPr>
              <a:t>Theoretically prenatal hormones, particularly fetal androgen exposure may play a role in gender identity development. </a:t>
            </a:r>
          </a:p>
          <a:p>
            <a:pPr marL="1257300" lvl="2" indent="-342900" algn="l">
              <a:buFont typeface="Arial"/>
              <a:buChar char="•"/>
            </a:pPr>
            <a:endParaRPr lang="en-US" sz="800" dirty="0" smtClean="0">
              <a:solidFill>
                <a:srgbClr val="0120BD"/>
              </a:solidFill>
              <a:latin typeface="+mn-lt"/>
            </a:endParaRPr>
          </a:p>
          <a:p>
            <a:pPr marL="1257300" lvl="2" indent="-342900" algn="l">
              <a:buFont typeface="Arial"/>
              <a:buChar char="•"/>
            </a:pPr>
            <a:r>
              <a:rPr lang="en-US" sz="1800" dirty="0" smtClean="0">
                <a:solidFill>
                  <a:srgbClr val="0120BD"/>
                </a:solidFill>
                <a:latin typeface="+mn-lt"/>
              </a:rPr>
              <a:t>The vast majority of transgender individuals do no have an identified DSD or </a:t>
            </a:r>
            <a:r>
              <a:rPr lang="en-US" sz="1800" dirty="0" err="1" smtClean="0">
                <a:solidFill>
                  <a:srgbClr val="0120BD"/>
                </a:solidFill>
                <a:latin typeface="+mn-lt"/>
              </a:rPr>
              <a:t>endocrinopathy</a:t>
            </a:r>
            <a:r>
              <a:rPr lang="en-US" sz="2000" dirty="0" smtClean="0">
                <a:solidFill>
                  <a:srgbClr val="0120BD"/>
                </a:solidFill>
                <a:latin typeface="+mn-lt"/>
              </a:rPr>
              <a:t>. </a:t>
            </a:r>
          </a:p>
          <a:p>
            <a:pPr marL="800100" lvl="2" indent="-342900" algn="l">
              <a:buFont typeface="Arial"/>
              <a:buChar char="•"/>
            </a:pPr>
            <a:endParaRPr lang="en-US" sz="2000" dirty="0" smtClean="0">
              <a:solidFill>
                <a:srgbClr val="0120BD"/>
              </a:solidFill>
              <a:latin typeface="+mn-lt"/>
            </a:endParaRPr>
          </a:p>
          <a:p>
            <a:pPr marL="800100" lvl="2" indent="-342900" algn="l">
              <a:buFont typeface="Arial"/>
              <a:buChar char="•"/>
            </a:pPr>
            <a:endParaRPr lang="en-US" sz="2000" dirty="0">
              <a:solidFill>
                <a:srgbClr val="0120BD"/>
              </a:solidFill>
              <a:latin typeface="+mn-lt"/>
            </a:endParaRPr>
          </a:p>
          <a:p>
            <a:pPr algn="l"/>
            <a:endParaRPr lang="en-US" sz="2000" dirty="0">
              <a:solidFill>
                <a:srgbClr val="0120BD"/>
              </a:solidFill>
              <a:latin typeface="+mn-lt"/>
            </a:endParaRPr>
          </a:p>
        </p:txBody>
      </p:sp>
      <p:sp>
        <p:nvSpPr>
          <p:cNvPr id="4" name="Shape 108"/>
          <p:cNvSpPr txBox="1"/>
          <p:nvPr/>
        </p:nvSpPr>
        <p:spPr>
          <a:xfrm>
            <a:off x="5715001" y="6124301"/>
            <a:ext cx="2895600"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(Rosenthal, 2014; </a:t>
            </a:r>
            <a:r>
              <a:rPr lang="en-US" sz="1200" dirty="0" err="1" smtClean="0">
                <a:solidFill>
                  <a:srgbClr val="6C6C6C"/>
                </a:solidFill>
              </a:rPr>
              <a:t>Shumer</a:t>
            </a:r>
            <a:r>
              <a:rPr lang="en-US" sz="1200" dirty="0" smtClean="0">
                <a:solidFill>
                  <a:srgbClr val="6C6C6C"/>
                </a:solidFill>
              </a:rPr>
              <a:t> et al., 2017))</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Tree>
    <p:extLst>
      <p:ext uri="{BB962C8B-B14F-4D97-AF65-F5344CB8AC3E}">
        <p14:creationId xmlns:p14="http://schemas.microsoft.com/office/powerpoint/2010/main" val="371047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315200" cy="715962"/>
          </a:xfrm>
        </p:spPr>
        <p:txBody>
          <a:bodyPr/>
          <a:lstStyle/>
          <a:p>
            <a:pPr algn="r"/>
            <a:r>
              <a:rPr lang="en-US" sz="3600" dirty="0" smtClean="0">
                <a:solidFill>
                  <a:schemeClr val="accent6"/>
                </a:solidFill>
              </a:rPr>
              <a:t>Environmental Factors: </a:t>
            </a:r>
            <a:br>
              <a:rPr lang="en-US" sz="3600" dirty="0" smtClean="0">
                <a:solidFill>
                  <a:schemeClr val="accent6"/>
                </a:solidFill>
              </a:rPr>
            </a:br>
            <a:endParaRPr lang="en-US" sz="3600" dirty="0">
              <a:solidFill>
                <a:schemeClr val="accent6"/>
              </a:solidFill>
            </a:endParaRPr>
          </a:p>
        </p:txBody>
      </p:sp>
      <p:sp>
        <p:nvSpPr>
          <p:cNvPr id="3" name="TextBox 2"/>
          <p:cNvSpPr txBox="1"/>
          <p:nvPr/>
        </p:nvSpPr>
        <p:spPr>
          <a:xfrm>
            <a:off x="-152400" y="1752600"/>
            <a:ext cx="8382000" cy="4555093"/>
          </a:xfrm>
          <a:prstGeom prst="rect">
            <a:avLst/>
          </a:prstGeom>
          <a:noFill/>
        </p:spPr>
        <p:txBody>
          <a:bodyPr wrap="square" rtlCol="0">
            <a:spAutoFit/>
          </a:bodyPr>
          <a:lstStyle/>
          <a:p>
            <a:pPr marL="1200150" lvl="2" indent="-285750" algn="l">
              <a:buFont typeface="Arial"/>
              <a:buChar char="•"/>
            </a:pPr>
            <a:r>
              <a:rPr lang="en-US" sz="2000" dirty="0" smtClean="0">
                <a:solidFill>
                  <a:srgbClr val="0120BD"/>
                </a:solidFill>
                <a:latin typeface="+mn-lt"/>
              </a:rPr>
              <a:t>Gender identity in all children is impacted by. </a:t>
            </a:r>
          </a:p>
          <a:p>
            <a:pPr marL="1657350" lvl="3" indent="-285750" algn="l">
              <a:buFont typeface="Arial"/>
              <a:buChar char="•"/>
            </a:pPr>
            <a:r>
              <a:rPr lang="en-US" sz="2000" dirty="0" smtClean="0">
                <a:solidFill>
                  <a:srgbClr val="0120BD"/>
                </a:solidFill>
                <a:latin typeface="+mn-lt"/>
              </a:rPr>
              <a:t>Relationships between parents and infant</a:t>
            </a:r>
          </a:p>
          <a:p>
            <a:pPr marL="1657350" lvl="3" indent="-285750" algn="l">
              <a:buFont typeface="Arial"/>
              <a:buChar char="•"/>
            </a:pPr>
            <a:r>
              <a:rPr lang="en-US" sz="2000" dirty="0" smtClean="0">
                <a:solidFill>
                  <a:srgbClr val="0120BD"/>
                </a:solidFill>
                <a:latin typeface="+mn-lt"/>
              </a:rPr>
              <a:t>Cognitive processing of parental expectations and societal norms</a:t>
            </a:r>
          </a:p>
          <a:p>
            <a:pPr marL="1657350" lvl="3" indent="-285750" algn="l">
              <a:buFont typeface="Arial"/>
              <a:buChar char="•"/>
            </a:pPr>
            <a:r>
              <a:rPr lang="en-US" sz="2000" dirty="0" smtClean="0">
                <a:solidFill>
                  <a:srgbClr val="0120BD"/>
                </a:solidFill>
                <a:latin typeface="+mn-lt"/>
              </a:rPr>
              <a:t>Cultural roles and expectations </a:t>
            </a:r>
          </a:p>
          <a:p>
            <a:pPr lvl="1" algn="l"/>
            <a:endParaRPr lang="en-US" sz="1000" dirty="0" smtClean="0">
              <a:solidFill>
                <a:srgbClr val="0120BD"/>
              </a:solidFill>
              <a:latin typeface="+mn-lt"/>
            </a:endParaRPr>
          </a:p>
          <a:p>
            <a:pPr marL="1257300" lvl="2" indent="-342900" algn="l">
              <a:buFont typeface="Arial"/>
              <a:buChar char="•"/>
            </a:pPr>
            <a:r>
              <a:rPr lang="en-US" sz="2000" dirty="0" smtClean="0">
                <a:solidFill>
                  <a:srgbClr val="0120BD"/>
                </a:solidFill>
                <a:latin typeface="+mn-lt"/>
              </a:rPr>
              <a:t>A </a:t>
            </a:r>
            <a:r>
              <a:rPr lang="en-US" sz="2000" dirty="0" err="1" smtClean="0">
                <a:solidFill>
                  <a:srgbClr val="0120BD"/>
                </a:solidFill>
                <a:latin typeface="+mn-lt"/>
              </a:rPr>
              <a:t>cooccurance</a:t>
            </a:r>
            <a:r>
              <a:rPr lang="en-US" sz="2000" dirty="0" smtClean="0">
                <a:solidFill>
                  <a:srgbClr val="0120BD"/>
                </a:solidFill>
                <a:latin typeface="+mn-lt"/>
              </a:rPr>
              <a:t> of </a:t>
            </a:r>
            <a:r>
              <a:rPr lang="en-US" sz="2000" dirty="0" err="1" smtClean="0">
                <a:solidFill>
                  <a:srgbClr val="0120BD"/>
                </a:solidFill>
                <a:latin typeface="+mn-lt"/>
              </a:rPr>
              <a:t>neurodiversity</a:t>
            </a:r>
            <a:r>
              <a:rPr lang="en-US" sz="2000" dirty="0" smtClean="0">
                <a:solidFill>
                  <a:srgbClr val="0120BD"/>
                </a:solidFill>
                <a:latin typeface="+mn-lt"/>
              </a:rPr>
              <a:t>/autism and gender diversity has gained attention recently and offers insight into environmental factors (</a:t>
            </a:r>
            <a:r>
              <a:rPr lang="en-US" sz="2000" dirty="0" err="1">
                <a:solidFill>
                  <a:srgbClr val="0120BD"/>
                </a:solidFill>
                <a:latin typeface="+mn-lt"/>
              </a:rPr>
              <a:t>Strang</a:t>
            </a:r>
            <a:r>
              <a:rPr lang="en-US" sz="2000" dirty="0">
                <a:solidFill>
                  <a:srgbClr val="0120BD"/>
                </a:solidFill>
                <a:latin typeface="+mn-lt"/>
              </a:rPr>
              <a:t> et al., </a:t>
            </a:r>
            <a:r>
              <a:rPr lang="en-US" sz="2000" dirty="0" smtClean="0">
                <a:solidFill>
                  <a:srgbClr val="0120BD"/>
                </a:solidFill>
                <a:latin typeface="+mn-lt"/>
              </a:rPr>
              <a:t>2020; van der </a:t>
            </a:r>
            <a:r>
              <a:rPr lang="en-US" sz="2000" dirty="0" err="1" smtClean="0">
                <a:solidFill>
                  <a:srgbClr val="0120BD"/>
                </a:solidFill>
                <a:latin typeface="+mn-lt"/>
              </a:rPr>
              <a:t>Miesen</a:t>
            </a:r>
            <a:r>
              <a:rPr lang="en-US" sz="2000" dirty="0" smtClean="0">
                <a:solidFill>
                  <a:srgbClr val="0120BD"/>
                </a:solidFill>
                <a:latin typeface="+mn-lt"/>
              </a:rPr>
              <a:t>, Hurley &amp; de </a:t>
            </a:r>
            <a:r>
              <a:rPr lang="en-US" sz="2000" dirty="0" err="1" smtClean="0">
                <a:solidFill>
                  <a:srgbClr val="0120BD"/>
                </a:solidFill>
                <a:latin typeface="+mn-lt"/>
              </a:rPr>
              <a:t>Vries</a:t>
            </a:r>
            <a:r>
              <a:rPr lang="en-US" sz="2000" dirty="0" smtClean="0">
                <a:solidFill>
                  <a:srgbClr val="0120BD"/>
                </a:solidFill>
                <a:latin typeface="+mn-lt"/>
              </a:rPr>
              <a:t>, 2016). </a:t>
            </a:r>
          </a:p>
          <a:p>
            <a:pPr lvl="3" algn="l"/>
            <a:endParaRPr lang="en-US" sz="2000" dirty="0" smtClean="0">
              <a:solidFill>
                <a:srgbClr val="0120BD"/>
              </a:solidFill>
              <a:latin typeface="+mn-lt"/>
            </a:endParaRPr>
          </a:p>
          <a:p>
            <a:pPr marL="800100" lvl="1" indent="-342900" algn="l">
              <a:buFont typeface="Arial"/>
              <a:buChar char="•"/>
            </a:pPr>
            <a:endParaRPr lang="en-US" sz="2000" dirty="0" smtClean="0">
              <a:solidFill>
                <a:srgbClr val="0120BD"/>
              </a:solidFill>
              <a:latin typeface="+mn-lt"/>
            </a:endParaRPr>
          </a:p>
          <a:p>
            <a:pPr marL="800100" lvl="2" indent="-342900" algn="l">
              <a:buFont typeface="Arial"/>
              <a:buChar char="•"/>
            </a:pPr>
            <a:endParaRPr lang="en-US" sz="2000" dirty="0" smtClean="0">
              <a:solidFill>
                <a:srgbClr val="0120BD"/>
              </a:solidFill>
              <a:latin typeface="+mn-lt"/>
            </a:endParaRPr>
          </a:p>
          <a:p>
            <a:pPr marL="457200" lvl="2" algn="l"/>
            <a:endParaRPr lang="en-US" sz="2000" dirty="0">
              <a:solidFill>
                <a:srgbClr val="0120BD"/>
              </a:solidFill>
              <a:latin typeface="+mn-lt"/>
            </a:endParaRPr>
          </a:p>
          <a:p>
            <a:pPr algn="l"/>
            <a:endParaRPr lang="en-US" sz="2000" dirty="0">
              <a:solidFill>
                <a:srgbClr val="0120BD"/>
              </a:solidFill>
              <a:latin typeface="+mn-lt"/>
            </a:endParaRPr>
          </a:p>
        </p:txBody>
      </p:sp>
      <p:pic>
        <p:nvPicPr>
          <p:cNvPr id="6" name="Picture 5" descr="scho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953000"/>
            <a:ext cx="2895600" cy="1759479"/>
          </a:xfrm>
          <a:prstGeom prst="rect">
            <a:avLst/>
          </a:prstGeom>
        </p:spPr>
      </p:pic>
      <p:pic>
        <p:nvPicPr>
          <p:cNvPr id="7" name="Picture 6" descr="house.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2600" y="4800600"/>
            <a:ext cx="2667000" cy="1852083"/>
          </a:xfrm>
          <a:prstGeom prst="rect">
            <a:avLst/>
          </a:prstGeom>
        </p:spPr>
      </p:pic>
    </p:spTree>
    <p:extLst>
      <p:ext uri="{BB962C8B-B14F-4D97-AF65-F5344CB8AC3E}">
        <p14:creationId xmlns:p14="http://schemas.microsoft.com/office/powerpoint/2010/main" val="205657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895600" y="124871"/>
            <a:ext cx="5715000" cy="1143200"/>
          </a:xfrm>
          <a:prstGeom prst="rect">
            <a:avLst/>
          </a:prstGeom>
        </p:spPr>
        <p:txBody>
          <a:bodyPr lIns="91425" tIns="91425" rIns="91425" bIns="91425" anchor="ctr" anchorCtr="0">
            <a:noAutofit/>
          </a:bodyPr>
          <a:lstStyle/>
          <a:p>
            <a:pPr algn="r">
              <a:spcBef>
                <a:spcPts val="0"/>
              </a:spcBef>
              <a:buNone/>
            </a:pPr>
            <a:r>
              <a:rPr lang="en-US" sz="3600" dirty="0" smtClean="0">
                <a:solidFill>
                  <a:srgbClr val="F96F1C"/>
                </a:solidFill>
              </a:rPr>
              <a:t>Transgender Identity Development</a:t>
            </a:r>
            <a:endParaRPr lang="en" sz="3600" dirty="0">
              <a:solidFill>
                <a:srgbClr val="F96F1C"/>
              </a:solidFill>
            </a:endParaRPr>
          </a:p>
        </p:txBody>
      </p:sp>
      <p:sp>
        <p:nvSpPr>
          <p:cNvPr id="108" name="Shape 108"/>
          <p:cNvSpPr txBox="1"/>
          <p:nvPr/>
        </p:nvSpPr>
        <p:spPr>
          <a:xfrm>
            <a:off x="3505200" y="6124301"/>
            <a:ext cx="5105401"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a:t>
            </a:r>
            <a:r>
              <a:rPr lang="en" sz="1200" dirty="0" smtClean="0">
                <a:solidFill>
                  <a:srgbClr val="6C6C6C"/>
                </a:solidFill>
              </a:rPr>
              <a:t>APA</a:t>
            </a:r>
            <a:r>
              <a:rPr lang="en" sz="1200" dirty="0">
                <a:solidFill>
                  <a:srgbClr val="6C6C6C"/>
                </a:solidFill>
              </a:rPr>
              <a:t>, </a:t>
            </a:r>
            <a:r>
              <a:rPr lang="en" sz="1200" dirty="0" smtClean="0">
                <a:solidFill>
                  <a:srgbClr val="6C6C6C"/>
                </a:solidFill>
              </a:rPr>
              <a:t>2013</a:t>
            </a:r>
            <a:r>
              <a:rPr lang="en-US" sz="1200" dirty="0" smtClean="0">
                <a:solidFill>
                  <a:srgbClr val="6C6C6C"/>
                </a:solidFill>
              </a:rPr>
              <a:t>; Kennedy &amp; </a:t>
            </a:r>
            <a:r>
              <a:rPr lang="en-US" sz="1200" dirty="0" err="1" smtClean="0">
                <a:solidFill>
                  <a:srgbClr val="6C6C6C"/>
                </a:solidFill>
              </a:rPr>
              <a:t>Hellen</a:t>
            </a:r>
            <a:r>
              <a:rPr lang="en-US" sz="1200" dirty="0" smtClean="0">
                <a:solidFill>
                  <a:srgbClr val="6C6C6C"/>
                </a:solidFill>
              </a:rPr>
              <a:t>, 2010; Olson, Forbes, &amp; </a:t>
            </a:r>
            <a:r>
              <a:rPr lang="en-US" sz="1200" dirty="0" err="1" smtClean="0">
                <a:solidFill>
                  <a:srgbClr val="6C6C6C"/>
                </a:solidFill>
              </a:rPr>
              <a:t>Belzer</a:t>
            </a:r>
            <a:r>
              <a:rPr lang="en-US" sz="1200" dirty="0" smtClean="0">
                <a:solidFill>
                  <a:srgbClr val="6C6C6C"/>
                </a:solidFill>
              </a:rPr>
              <a:t>, 2011))</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
        <p:nvSpPr>
          <p:cNvPr id="109" name="Shape 109"/>
          <p:cNvSpPr txBox="1"/>
          <p:nvPr/>
        </p:nvSpPr>
        <p:spPr>
          <a:xfrm>
            <a:off x="457200" y="1447800"/>
            <a:ext cx="8591099" cy="4836400"/>
          </a:xfrm>
          <a:prstGeom prst="rect">
            <a:avLst/>
          </a:prstGeom>
          <a:noFill/>
          <a:ln>
            <a:noFill/>
          </a:ln>
        </p:spPr>
        <p:txBody>
          <a:bodyPr lIns="91425" tIns="91425" rIns="91425" bIns="91425" anchor="t" anchorCtr="0">
            <a:noAutofit/>
          </a:bodyPr>
          <a:lstStyle/>
          <a:p>
            <a:pPr marL="419100" lvl="0" indent="-342900" algn="l">
              <a:spcBef>
                <a:spcPts val="0"/>
              </a:spcBef>
              <a:buSzPct val="100000"/>
              <a:buFont typeface="Arial"/>
              <a:buChar char="•"/>
            </a:pPr>
            <a:r>
              <a:rPr lang="en-US" sz="2200" dirty="0">
                <a:solidFill>
                  <a:srgbClr val="0120BD"/>
                </a:solidFill>
                <a:ea typeface="Georgia"/>
                <a:cs typeface="Georgia"/>
                <a:sym typeface="Georgia"/>
              </a:rPr>
              <a:t>There is no set trajectory of gender diversity or </a:t>
            </a:r>
            <a:r>
              <a:rPr lang="en-US" sz="2200" dirty="0" err="1">
                <a:solidFill>
                  <a:srgbClr val="0120BD"/>
                </a:solidFill>
                <a:ea typeface="Georgia"/>
                <a:cs typeface="Georgia"/>
                <a:sym typeface="Georgia"/>
              </a:rPr>
              <a:t>transgenderism</a:t>
            </a:r>
            <a:r>
              <a:rPr lang="en-US" sz="2200" dirty="0">
                <a:solidFill>
                  <a:srgbClr val="0120BD"/>
                </a:solidFill>
                <a:ea typeface="Georgia"/>
                <a:cs typeface="Georgia"/>
                <a:sym typeface="Georgia"/>
              </a:rPr>
              <a:t> development </a:t>
            </a:r>
          </a:p>
          <a:p>
            <a:pPr marL="876300" lvl="1" indent="-342900" algn="l">
              <a:spcBef>
                <a:spcPts val="0"/>
              </a:spcBef>
              <a:buSzPct val="100000"/>
              <a:buFont typeface="Arial"/>
              <a:buChar char="•"/>
            </a:pPr>
            <a:r>
              <a:rPr lang="en-US" sz="2000" dirty="0">
                <a:solidFill>
                  <a:srgbClr val="0120BD"/>
                </a:solidFill>
                <a:ea typeface="Georgia"/>
                <a:cs typeface="Georgia"/>
                <a:sym typeface="Georgia"/>
              </a:rPr>
              <a:t>Gender dysphoria may be present from childhood</a:t>
            </a:r>
          </a:p>
          <a:p>
            <a:pPr marL="876300" lvl="1" indent="-342900" algn="l">
              <a:spcBef>
                <a:spcPts val="0"/>
              </a:spcBef>
              <a:buSzPct val="100000"/>
              <a:buFont typeface="Arial"/>
              <a:buChar char="•"/>
            </a:pPr>
            <a:r>
              <a:rPr lang="en-US" sz="2000" dirty="0">
                <a:solidFill>
                  <a:srgbClr val="0120BD"/>
                </a:solidFill>
                <a:ea typeface="Georgia"/>
                <a:cs typeface="Georgia"/>
                <a:sym typeface="Georgia"/>
              </a:rPr>
              <a:t>Or may appear around puberty</a:t>
            </a:r>
          </a:p>
          <a:p>
            <a:pPr marL="533400" lvl="1" algn="l">
              <a:spcBef>
                <a:spcPts val="0"/>
              </a:spcBef>
              <a:buSzPct val="100000"/>
            </a:pPr>
            <a:endParaRPr lang="en-US" sz="800" dirty="0" smtClean="0">
              <a:solidFill>
                <a:srgbClr val="0120BD"/>
              </a:solidFill>
              <a:latin typeface="+mn-lt"/>
              <a:ea typeface="Georgia"/>
              <a:cs typeface="Georgia"/>
              <a:sym typeface="Georgia"/>
            </a:endParaRPr>
          </a:p>
          <a:p>
            <a:pPr marL="419100" lvl="0" indent="-342900" algn="l" rtl="0">
              <a:spcBef>
                <a:spcPts val="0"/>
              </a:spcBef>
              <a:buSzPct val="100000"/>
              <a:buFont typeface="Arial"/>
              <a:buChar char="•"/>
            </a:pPr>
            <a:r>
              <a:rPr lang="en-US" sz="2200" dirty="0" smtClean="0">
                <a:solidFill>
                  <a:srgbClr val="0120BD"/>
                </a:solidFill>
                <a:latin typeface="+mn-lt"/>
                <a:ea typeface="Georgia"/>
                <a:cs typeface="Georgia"/>
                <a:sym typeface="Georgia"/>
              </a:rPr>
              <a:t>In childhood cross gender identification is common and typically transient. </a:t>
            </a:r>
          </a:p>
          <a:p>
            <a:pPr marL="419100" lvl="0" indent="-342900" algn="l" rtl="0">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rtl="0">
              <a:spcBef>
                <a:spcPts val="0"/>
              </a:spcBef>
              <a:buSzPct val="100000"/>
              <a:buFont typeface="Arial"/>
              <a:buChar char="•"/>
            </a:pPr>
            <a:r>
              <a:rPr lang="en-US" sz="2200" dirty="0" smtClean="0">
                <a:solidFill>
                  <a:srgbClr val="0120BD"/>
                </a:solidFill>
                <a:latin typeface="+mn-lt"/>
                <a:ea typeface="Georgia"/>
                <a:cs typeface="Georgia"/>
                <a:sym typeface="Georgia"/>
              </a:rPr>
              <a:t>A psychological sense of gender identity develops in adolescents. However, with current societal influences youth may begin to examine and label gender identities earlier.</a:t>
            </a:r>
          </a:p>
          <a:p>
            <a:pPr marL="876300" lvl="1" indent="-342900" algn="l">
              <a:spcBef>
                <a:spcPts val="0"/>
              </a:spcBef>
              <a:buSzPct val="100000"/>
              <a:buFont typeface="Arial"/>
              <a:buChar char="•"/>
            </a:pPr>
            <a:r>
              <a:rPr lang="en-US" sz="2200" dirty="0" smtClean="0">
                <a:solidFill>
                  <a:srgbClr val="0120BD"/>
                </a:solidFill>
                <a:latin typeface="+mn-lt"/>
                <a:ea typeface="Georgia"/>
                <a:cs typeface="Georgia"/>
                <a:sym typeface="Georgia"/>
              </a:rPr>
              <a:t>Social media</a:t>
            </a:r>
          </a:p>
          <a:p>
            <a:pPr marL="876300" lvl="1" indent="-342900" algn="l">
              <a:spcBef>
                <a:spcPts val="0"/>
              </a:spcBef>
              <a:buSzPct val="100000"/>
              <a:buFont typeface="Arial"/>
              <a:buChar char="•"/>
            </a:pPr>
            <a:r>
              <a:rPr lang="en-US" sz="2200" dirty="0" smtClean="0">
                <a:solidFill>
                  <a:srgbClr val="0120BD"/>
                </a:solidFill>
                <a:latin typeface="+mn-lt"/>
                <a:ea typeface="Georgia"/>
                <a:cs typeface="Georgia"/>
                <a:sym typeface="Georgia"/>
              </a:rPr>
              <a:t>Increased societal acceptance of gender identify variations</a:t>
            </a:r>
          </a:p>
          <a:p>
            <a:pPr marL="876300" lvl="1" indent="-342900" algn="l">
              <a:spcBef>
                <a:spcPts val="0"/>
              </a:spcBef>
              <a:buSzPct val="100000"/>
              <a:buFont typeface="Arial"/>
              <a:buChar char="•"/>
            </a:pPr>
            <a:r>
              <a:rPr lang="en-US" sz="2200" dirty="0" smtClean="0">
                <a:solidFill>
                  <a:srgbClr val="0120BD"/>
                </a:solidFill>
                <a:latin typeface="+mn-lt"/>
                <a:ea typeface="Georgia"/>
                <a:cs typeface="Georgia"/>
                <a:sym typeface="Georgia"/>
              </a:rPr>
              <a:t>Increased visibility of gender variant individuals. </a:t>
            </a:r>
          </a:p>
          <a:p>
            <a:pPr marL="76200" lvl="0" algn="l" rtl="0">
              <a:spcBef>
                <a:spcPts val="0"/>
              </a:spcBef>
              <a:buSzPct val="100000"/>
            </a:pPr>
            <a:endParaRPr lang="en-US" sz="800" dirty="0" smtClean="0">
              <a:solidFill>
                <a:srgbClr val="0120BD"/>
              </a:solidFill>
              <a:latin typeface="+mn-lt"/>
              <a:ea typeface="Georgia"/>
              <a:cs typeface="Georgia"/>
              <a:sym typeface="Georgia"/>
            </a:endParaRPr>
          </a:p>
        </p:txBody>
      </p:sp>
    </p:spTree>
    <p:extLst>
      <p:ext uri="{BB962C8B-B14F-4D97-AF65-F5344CB8AC3E}">
        <p14:creationId xmlns:p14="http://schemas.microsoft.com/office/powerpoint/2010/main" val="9352913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28600" y="381000"/>
            <a:ext cx="8382000" cy="1143200"/>
          </a:xfrm>
          <a:prstGeom prst="rect">
            <a:avLst/>
          </a:prstGeom>
        </p:spPr>
        <p:txBody>
          <a:bodyPr lIns="91425" tIns="91425" rIns="91425" bIns="91425" anchor="ctr" anchorCtr="0">
            <a:noAutofit/>
          </a:bodyPr>
          <a:lstStyle/>
          <a:p>
            <a:pPr algn="r">
              <a:spcBef>
                <a:spcPts val="0"/>
              </a:spcBef>
              <a:buNone/>
            </a:pPr>
            <a:r>
              <a:rPr lang="en-US" sz="3600" dirty="0" smtClean="0">
                <a:solidFill>
                  <a:srgbClr val="F96F1C"/>
                </a:solidFill>
              </a:rPr>
              <a:t>Transgender Identity Development: </a:t>
            </a:r>
            <a:br>
              <a:rPr lang="en-US" sz="3600" dirty="0" smtClean="0">
                <a:solidFill>
                  <a:srgbClr val="F96F1C"/>
                </a:solidFill>
              </a:rPr>
            </a:br>
            <a:r>
              <a:rPr lang="en-US" sz="3600" dirty="0" smtClean="0">
                <a:solidFill>
                  <a:srgbClr val="F96F1C"/>
                </a:solidFill>
              </a:rPr>
              <a:t>Childhood</a:t>
            </a:r>
            <a:endParaRPr lang="en" sz="3600" dirty="0">
              <a:solidFill>
                <a:srgbClr val="F96F1C"/>
              </a:solidFill>
            </a:endParaRPr>
          </a:p>
        </p:txBody>
      </p:sp>
      <p:sp>
        <p:nvSpPr>
          <p:cNvPr id="108" name="Shape 108"/>
          <p:cNvSpPr txBox="1"/>
          <p:nvPr/>
        </p:nvSpPr>
        <p:spPr>
          <a:xfrm>
            <a:off x="1447800" y="6124301"/>
            <a:ext cx="7162801"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a:t>
            </a:r>
            <a:r>
              <a:rPr lang="en" sz="1200" dirty="0" smtClean="0">
                <a:solidFill>
                  <a:srgbClr val="6C6C6C"/>
                </a:solidFill>
              </a:rPr>
              <a:t>APA</a:t>
            </a:r>
            <a:r>
              <a:rPr lang="en" sz="1200" dirty="0">
                <a:solidFill>
                  <a:srgbClr val="6C6C6C"/>
                </a:solidFill>
              </a:rPr>
              <a:t>, </a:t>
            </a:r>
            <a:r>
              <a:rPr lang="en" sz="1200" dirty="0" smtClean="0">
                <a:solidFill>
                  <a:srgbClr val="6C6C6C"/>
                </a:solidFill>
              </a:rPr>
              <a:t>2013</a:t>
            </a:r>
            <a:r>
              <a:rPr lang="en-US" sz="1200" dirty="0" smtClean="0">
                <a:solidFill>
                  <a:srgbClr val="6C6C6C"/>
                </a:solidFill>
              </a:rPr>
              <a:t>; Cohen-</a:t>
            </a:r>
            <a:r>
              <a:rPr lang="en-US" sz="1200" dirty="0" err="1" smtClean="0">
                <a:solidFill>
                  <a:srgbClr val="6C6C6C"/>
                </a:solidFill>
              </a:rPr>
              <a:t>Kettenis</a:t>
            </a:r>
            <a:r>
              <a:rPr lang="en-US" sz="1200" dirty="0">
                <a:solidFill>
                  <a:srgbClr val="6C6C6C"/>
                </a:solidFill>
              </a:rPr>
              <a:t> </a:t>
            </a:r>
            <a:r>
              <a:rPr lang="en-US" sz="1200" dirty="0" smtClean="0">
                <a:solidFill>
                  <a:srgbClr val="6C6C6C"/>
                </a:solidFill>
              </a:rPr>
              <a:t>&amp; van </a:t>
            </a:r>
            <a:r>
              <a:rPr lang="en-US" sz="1200" dirty="0" err="1" smtClean="0">
                <a:solidFill>
                  <a:srgbClr val="6C6C6C"/>
                </a:solidFill>
              </a:rPr>
              <a:t>Goozen</a:t>
            </a:r>
            <a:r>
              <a:rPr lang="en-US" sz="1200" dirty="0" smtClean="0">
                <a:solidFill>
                  <a:srgbClr val="6C6C6C"/>
                </a:solidFill>
              </a:rPr>
              <a:t>, 1998; Kennedy &amp; </a:t>
            </a:r>
            <a:r>
              <a:rPr lang="en-US" sz="1200" dirty="0" err="1" smtClean="0">
                <a:solidFill>
                  <a:srgbClr val="6C6C6C"/>
                </a:solidFill>
              </a:rPr>
              <a:t>Hellen</a:t>
            </a:r>
            <a:r>
              <a:rPr lang="en-US" sz="1200" dirty="0" smtClean="0">
                <a:solidFill>
                  <a:srgbClr val="6C6C6C"/>
                </a:solidFill>
              </a:rPr>
              <a:t>, 2010; Olson, Forbes, &amp; </a:t>
            </a:r>
            <a:r>
              <a:rPr lang="en-US" sz="1200" dirty="0" err="1" smtClean="0">
                <a:solidFill>
                  <a:srgbClr val="6C6C6C"/>
                </a:solidFill>
              </a:rPr>
              <a:t>Belzer</a:t>
            </a:r>
            <a:r>
              <a:rPr lang="en-US" sz="1200" dirty="0" smtClean="0">
                <a:solidFill>
                  <a:srgbClr val="6C6C6C"/>
                </a:solidFill>
              </a:rPr>
              <a:t>, 2011; </a:t>
            </a:r>
            <a:r>
              <a:rPr lang="en-US" sz="1200" dirty="0" err="1" smtClean="0">
                <a:solidFill>
                  <a:srgbClr val="6C6C6C"/>
                </a:solidFill>
              </a:rPr>
              <a:t>Shumer</a:t>
            </a:r>
            <a:r>
              <a:rPr lang="en-US" sz="1200" dirty="0">
                <a:solidFill>
                  <a:srgbClr val="6C6C6C"/>
                </a:solidFill>
              </a:rPr>
              <a:t> </a:t>
            </a:r>
            <a:r>
              <a:rPr lang="en-US" sz="1200" dirty="0" smtClean="0">
                <a:solidFill>
                  <a:srgbClr val="6C6C6C"/>
                </a:solidFill>
              </a:rPr>
              <a:t>et al., 2017)</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
        <p:nvSpPr>
          <p:cNvPr id="109" name="Shape 109"/>
          <p:cNvSpPr txBox="1"/>
          <p:nvPr/>
        </p:nvSpPr>
        <p:spPr>
          <a:xfrm>
            <a:off x="228600" y="1447800"/>
            <a:ext cx="8591099" cy="4684000"/>
          </a:xfrm>
          <a:prstGeom prst="rect">
            <a:avLst/>
          </a:prstGeom>
          <a:noFill/>
          <a:ln>
            <a:noFill/>
          </a:ln>
        </p:spPr>
        <p:txBody>
          <a:bodyPr lIns="91425" tIns="91425" rIns="91425" bIns="91425" anchor="t" anchorCtr="0">
            <a:noAutofit/>
          </a:bodyPr>
          <a:lstStyle/>
          <a:p>
            <a:pPr marL="419100" indent="-342900" algn="l">
              <a:spcBef>
                <a:spcPts val="0"/>
              </a:spcBef>
              <a:buSzPct val="100000"/>
              <a:buFont typeface="Arial"/>
              <a:buChar char="•"/>
            </a:pPr>
            <a:r>
              <a:rPr lang="en-US" sz="2000" dirty="0">
                <a:solidFill>
                  <a:srgbClr val="0120BD"/>
                </a:solidFill>
                <a:latin typeface="+mn-lt"/>
                <a:ea typeface="Georgia"/>
                <a:cs typeface="Georgia"/>
                <a:sym typeface="Georgia"/>
              </a:rPr>
              <a:t>After initial development in infancy sex hormone production within the gonads goes dormant. </a:t>
            </a:r>
            <a:r>
              <a:rPr lang="en-US" sz="2000" dirty="0" smtClean="0">
                <a:solidFill>
                  <a:srgbClr val="0120BD"/>
                </a:solidFill>
                <a:latin typeface="+mn-lt"/>
                <a:ea typeface="Georgia"/>
                <a:cs typeface="Georgia"/>
                <a:sym typeface="Georgia"/>
              </a:rPr>
              <a:t>Prepubescent males </a:t>
            </a:r>
            <a:r>
              <a:rPr lang="en-US" sz="2000" dirty="0">
                <a:solidFill>
                  <a:srgbClr val="0120BD"/>
                </a:solidFill>
                <a:latin typeface="+mn-lt"/>
                <a:ea typeface="Georgia"/>
                <a:cs typeface="Georgia"/>
                <a:sym typeface="Georgia"/>
              </a:rPr>
              <a:t>and females have little difference in hormonal milieu. </a:t>
            </a:r>
            <a:endParaRPr lang="en-US" sz="2000" dirty="0" smtClean="0">
              <a:solidFill>
                <a:srgbClr val="0120BD"/>
              </a:solidFill>
              <a:latin typeface="+mn-lt"/>
              <a:ea typeface="Georgia"/>
              <a:cs typeface="Georgia"/>
              <a:sym typeface="Georgia"/>
            </a:endParaRPr>
          </a:p>
          <a:p>
            <a:pPr marL="419100" lvl="0" indent="-342900" algn="l" rtl="0">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rtl="0">
              <a:spcBef>
                <a:spcPts val="0"/>
              </a:spcBef>
              <a:buSzPct val="100000"/>
              <a:buFont typeface="Arial"/>
              <a:buChar char="•"/>
            </a:pPr>
            <a:r>
              <a:rPr lang="en-US" sz="2000" dirty="0" smtClean="0">
                <a:solidFill>
                  <a:srgbClr val="0120BD"/>
                </a:solidFill>
                <a:latin typeface="+mn-lt"/>
                <a:ea typeface="Georgia"/>
                <a:cs typeface="Georgia"/>
                <a:sym typeface="Georgia"/>
              </a:rPr>
              <a:t>When gender dysphoria is diagnosed in childhood (age 5-12) it often does not persist into adolescence. </a:t>
            </a:r>
          </a:p>
          <a:p>
            <a:pPr marL="876300" lvl="1" indent="-342900" algn="l">
              <a:spcBef>
                <a:spcPts val="0"/>
              </a:spcBef>
              <a:buSzPct val="100000"/>
              <a:buFont typeface="Arial"/>
              <a:buChar char="•"/>
            </a:pPr>
            <a:r>
              <a:rPr lang="en-US" sz="2000" dirty="0" smtClean="0">
                <a:solidFill>
                  <a:srgbClr val="0120BD"/>
                </a:solidFill>
                <a:latin typeface="+mn-lt"/>
                <a:ea typeface="Georgia"/>
                <a:cs typeface="Georgia"/>
                <a:sym typeface="Georgia"/>
              </a:rPr>
              <a:t>Some gender fluidity is normative</a:t>
            </a:r>
          </a:p>
          <a:p>
            <a:pPr marL="876300" lvl="1" indent="-342900" algn="l">
              <a:spcBef>
                <a:spcPts val="0"/>
              </a:spcBef>
              <a:buSzPct val="100000"/>
              <a:buFont typeface="Arial"/>
              <a:buChar char="•"/>
            </a:pPr>
            <a:r>
              <a:rPr lang="en-US" sz="2000" dirty="0" smtClean="0">
                <a:solidFill>
                  <a:srgbClr val="0120BD"/>
                </a:solidFill>
                <a:latin typeface="+mn-lt"/>
                <a:ea typeface="Georgia"/>
                <a:cs typeface="Georgia"/>
                <a:sym typeface="Georgia"/>
              </a:rPr>
              <a:t>Many go on to identify as homosexual or bisexual but not transgender.</a:t>
            </a:r>
          </a:p>
          <a:p>
            <a:pPr marL="419100" lvl="0" indent="-342900" algn="l" rtl="0">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rtl="0">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rtl="0">
              <a:spcBef>
                <a:spcPts val="0"/>
              </a:spcBef>
              <a:buSzPct val="100000"/>
              <a:buFont typeface="Arial"/>
              <a:buChar char="•"/>
            </a:pPr>
            <a:r>
              <a:rPr lang="en-US" sz="2000" dirty="0" smtClean="0">
                <a:solidFill>
                  <a:srgbClr val="0120BD"/>
                </a:solidFill>
                <a:latin typeface="+mn-lt"/>
                <a:ea typeface="Georgia"/>
                <a:cs typeface="Georgia"/>
                <a:sym typeface="Georgia"/>
              </a:rPr>
              <a:t>Most adults and adolescents with gender dysphoria report experiencing cross-gender identity and behaviors in childhood (as early as 3).</a:t>
            </a:r>
            <a:endParaRPr lang="en-US" sz="2000" dirty="0">
              <a:solidFill>
                <a:srgbClr val="0120BD"/>
              </a:solidFill>
              <a:latin typeface="+mn-lt"/>
              <a:ea typeface="Georgia"/>
              <a:cs typeface="Georgia"/>
              <a:sym typeface="Georgia"/>
            </a:endParaRPr>
          </a:p>
          <a:p>
            <a:pPr marL="419100" lvl="0" indent="-342900" algn="l" rtl="0">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76200" lvl="0" algn="l" rtl="0">
              <a:spcBef>
                <a:spcPts val="0"/>
              </a:spcBef>
              <a:buSzPct val="100000"/>
            </a:pPr>
            <a:endParaRPr lang="en-US" sz="2000" dirty="0" smtClean="0">
              <a:solidFill>
                <a:srgbClr val="0120BD"/>
              </a:solidFill>
              <a:latin typeface="+mn-lt"/>
              <a:ea typeface="Georgia"/>
              <a:cs typeface="Georgia"/>
              <a:sym typeface="Georgia"/>
            </a:endParaRPr>
          </a:p>
        </p:txBody>
      </p:sp>
    </p:spTree>
    <p:extLst>
      <p:ext uri="{BB962C8B-B14F-4D97-AF65-F5344CB8AC3E}">
        <p14:creationId xmlns:p14="http://schemas.microsoft.com/office/powerpoint/2010/main" val="364525773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7315200" cy="715962"/>
          </a:xfrm>
        </p:spPr>
        <p:txBody>
          <a:bodyPr/>
          <a:lstStyle/>
          <a:p>
            <a:pPr algn="r"/>
            <a:r>
              <a:rPr lang="en-US" sz="3200" dirty="0" smtClean="0">
                <a:solidFill>
                  <a:schemeClr val="accent6"/>
                </a:solidFill>
              </a:rPr>
              <a:t>Transgender Identity Development:</a:t>
            </a:r>
            <a:br>
              <a:rPr lang="en-US" sz="3200" dirty="0" smtClean="0">
                <a:solidFill>
                  <a:schemeClr val="accent6"/>
                </a:solidFill>
              </a:rPr>
            </a:br>
            <a:r>
              <a:rPr lang="en-US" sz="3200" dirty="0" smtClean="0">
                <a:solidFill>
                  <a:schemeClr val="accent6"/>
                </a:solidFill>
              </a:rPr>
              <a:t> Puberty</a:t>
            </a:r>
            <a:br>
              <a:rPr lang="en-US" sz="3200" dirty="0" smtClean="0">
                <a:solidFill>
                  <a:schemeClr val="accent6"/>
                </a:solidFill>
              </a:rPr>
            </a:br>
            <a:endParaRPr lang="en-US" sz="3200" dirty="0">
              <a:solidFill>
                <a:schemeClr val="accent6"/>
              </a:solidFill>
            </a:endParaRPr>
          </a:p>
        </p:txBody>
      </p:sp>
      <p:sp>
        <p:nvSpPr>
          <p:cNvPr id="3" name="Rectangle 2"/>
          <p:cNvSpPr/>
          <p:nvPr/>
        </p:nvSpPr>
        <p:spPr>
          <a:xfrm>
            <a:off x="457200" y="1524000"/>
            <a:ext cx="8229600" cy="3724097"/>
          </a:xfrm>
          <a:prstGeom prst="rect">
            <a:avLst/>
          </a:prstGeom>
        </p:spPr>
        <p:txBody>
          <a:bodyPr wrap="square">
            <a:spAutoFit/>
          </a:bodyPr>
          <a:lstStyle/>
          <a:p>
            <a:pPr marL="419100" lvl="0" indent="-342900" algn="l">
              <a:spcBef>
                <a:spcPts val="0"/>
              </a:spcBef>
              <a:buSzPct val="100000"/>
              <a:buFont typeface="Arial"/>
              <a:buChar char="•"/>
            </a:pPr>
            <a:endParaRPr lang="en-US" sz="2000" dirty="0" smtClean="0">
              <a:solidFill>
                <a:srgbClr val="0120BD"/>
              </a:solidFill>
              <a:latin typeface="+mn-lt"/>
              <a:ea typeface="Georgia"/>
              <a:cs typeface="Georgia"/>
              <a:sym typeface="Georgia"/>
            </a:endParaRPr>
          </a:p>
          <a:p>
            <a:pPr marL="419100" lvl="0" indent="-342900" algn="l">
              <a:spcBef>
                <a:spcPts val="0"/>
              </a:spcBef>
              <a:buSzPct val="100000"/>
              <a:buFont typeface="Arial"/>
              <a:buChar char="•"/>
            </a:pPr>
            <a:r>
              <a:rPr lang="en-US" sz="2000" dirty="0" smtClean="0">
                <a:solidFill>
                  <a:srgbClr val="0120BD"/>
                </a:solidFill>
                <a:latin typeface="+mn-lt"/>
                <a:ea typeface="Georgia"/>
                <a:cs typeface="Georgia"/>
                <a:sym typeface="Georgia"/>
              </a:rPr>
              <a:t>Adolescents who persist in their gender identity past puberty:</a:t>
            </a:r>
          </a:p>
          <a:p>
            <a:pPr marL="876300" lvl="1" indent="-342900" algn="l">
              <a:spcBef>
                <a:spcPts val="0"/>
              </a:spcBef>
              <a:buSzPct val="100000"/>
              <a:buFont typeface="Arial"/>
              <a:buChar char="•"/>
            </a:pPr>
            <a:r>
              <a:rPr lang="en-US" sz="2000" dirty="0" smtClean="0">
                <a:solidFill>
                  <a:srgbClr val="0120BD"/>
                </a:solidFill>
                <a:latin typeface="+mn-lt"/>
                <a:ea typeface="Georgia"/>
                <a:cs typeface="Georgia"/>
                <a:sym typeface="Georgia"/>
              </a:rPr>
              <a:t>Tend to </a:t>
            </a:r>
            <a:r>
              <a:rPr lang="en-US" sz="2000" dirty="0">
                <a:solidFill>
                  <a:srgbClr val="0120BD"/>
                </a:solidFill>
                <a:latin typeface="+mn-lt"/>
                <a:ea typeface="Georgia"/>
                <a:cs typeface="Georgia"/>
                <a:sym typeface="Georgia"/>
              </a:rPr>
              <a:t>persist into adulthood</a:t>
            </a:r>
            <a:r>
              <a:rPr lang="en-US" sz="2000" dirty="0" smtClean="0">
                <a:solidFill>
                  <a:srgbClr val="0120BD"/>
                </a:solidFill>
                <a:latin typeface="+mn-lt"/>
                <a:ea typeface="Georgia"/>
                <a:cs typeface="Georgia"/>
                <a:sym typeface="Georgia"/>
              </a:rPr>
              <a:t>.</a:t>
            </a:r>
          </a:p>
          <a:p>
            <a:pPr marL="876300" lvl="1" indent="-342900" algn="l">
              <a:spcBef>
                <a:spcPts val="0"/>
              </a:spcBef>
              <a:buSzPct val="100000"/>
              <a:buFont typeface="Arial"/>
              <a:buChar char="•"/>
            </a:pPr>
            <a:r>
              <a:rPr lang="en-US" sz="2000" dirty="0" smtClean="0">
                <a:solidFill>
                  <a:srgbClr val="0120BD"/>
                </a:solidFill>
                <a:latin typeface="+mn-lt"/>
                <a:ea typeface="Georgia"/>
                <a:cs typeface="Georgia"/>
                <a:sym typeface="Georgia"/>
              </a:rPr>
              <a:t>Reported similar gender variant expression in childhood</a:t>
            </a:r>
          </a:p>
          <a:p>
            <a:pPr marL="419100" lvl="0" indent="-342900" algn="l">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a:spcBef>
                <a:spcPts val="0"/>
              </a:spcBef>
              <a:buSzPct val="100000"/>
              <a:buFont typeface="Arial"/>
              <a:buChar char="•"/>
            </a:pPr>
            <a:r>
              <a:rPr lang="en-US" sz="2000" dirty="0" smtClean="0">
                <a:solidFill>
                  <a:srgbClr val="0120BD"/>
                </a:solidFill>
                <a:latin typeface="+mn-lt"/>
                <a:ea typeface="Georgia"/>
                <a:cs typeface="Georgia"/>
                <a:sym typeface="Georgia"/>
              </a:rPr>
              <a:t>Adolescents who experienced increased gender dysphoria in adolescents have been found to be more likely to continue to identify as transgender into adulthood.</a:t>
            </a:r>
          </a:p>
          <a:p>
            <a:pPr marL="419100" lvl="0" indent="-342900" algn="l">
              <a:spcBef>
                <a:spcPts val="0"/>
              </a:spcBef>
              <a:buSzPct val="100000"/>
              <a:buFont typeface="Arial"/>
              <a:buChar char="•"/>
            </a:pPr>
            <a:endParaRPr lang="en-US" sz="800" dirty="0" smtClean="0">
              <a:solidFill>
                <a:srgbClr val="0120BD"/>
              </a:solidFill>
              <a:latin typeface="+mn-lt"/>
              <a:ea typeface="Georgia"/>
              <a:cs typeface="Georgia"/>
              <a:sym typeface="Georgia"/>
            </a:endParaRPr>
          </a:p>
          <a:p>
            <a:pPr marL="419100" lvl="0" indent="-342900" algn="l">
              <a:spcBef>
                <a:spcPts val="0"/>
              </a:spcBef>
              <a:buSzPct val="100000"/>
              <a:buFont typeface="Arial"/>
              <a:buChar char="•"/>
            </a:pPr>
            <a:r>
              <a:rPr lang="en-US" sz="2000" dirty="0" smtClean="0">
                <a:solidFill>
                  <a:srgbClr val="0120BD"/>
                </a:solidFill>
                <a:latin typeface="+mn-lt"/>
                <a:ea typeface="Georgia"/>
                <a:cs typeface="Georgia"/>
                <a:sym typeface="Georgia"/>
              </a:rPr>
              <a:t>Clinicians use worsening of gender dysphoria at the onset of puberty as a diagnostic tool and criterion for medical intervention eligibility. </a:t>
            </a:r>
          </a:p>
          <a:p>
            <a:pPr marL="76200" lvl="0" algn="l">
              <a:spcBef>
                <a:spcPts val="0"/>
              </a:spcBef>
              <a:buSzPct val="100000"/>
            </a:pPr>
            <a:endParaRPr lang="en-US" sz="2000" dirty="0" smtClean="0">
              <a:solidFill>
                <a:srgbClr val="0120BD"/>
              </a:solidFill>
              <a:latin typeface="+mn-lt"/>
              <a:ea typeface="Georgia"/>
              <a:cs typeface="Georgia"/>
              <a:sym typeface="Georgia"/>
            </a:endParaRPr>
          </a:p>
        </p:txBody>
      </p:sp>
      <p:sp>
        <p:nvSpPr>
          <p:cNvPr id="4" name="Shape 108"/>
          <p:cNvSpPr txBox="1"/>
          <p:nvPr/>
        </p:nvSpPr>
        <p:spPr>
          <a:xfrm>
            <a:off x="914400" y="6124301"/>
            <a:ext cx="7696201"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(APA, 2012; </a:t>
            </a:r>
            <a:r>
              <a:rPr lang="en-US" sz="1200" dirty="0" err="1" smtClean="0">
                <a:solidFill>
                  <a:srgbClr val="6C6C6C"/>
                </a:solidFill>
              </a:rPr>
              <a:t>Delemarre</a:t>
            </a:r>
            <a:r>
              <a:rPr lang="en-US" sz="1200" dirty="0" smtClean="0">
                <a:solidFill>
                  <a:srgbClr val="6C6C6C"/>
                </a:solidFill>
              </a:rPr>
              <a:t>-van de Wall &amp; </a:t>
            </a:r>
            <a:r>
              <a:rPr lang="en-US" sz="1200" dirty="0" err="1" smtClean="0">
                <a:solidFill>
                  <a:srgbClr val="6C6C6C"/>
                </a:solidFill>
              </a:rPr>
              <a:t>cohen-Kettenis</a:t>
            </a:r>
            <a:r>
              <a:rPr lang="en-US" sz="1200" dirty="0" smtClean="0">
                <a:solidFill>
                  <a:srgbClr val="6C6C6C"/>
                </a:solidFill>
              </a:rPr>
              <a:t>, 2006; Olson, Forbes, &amp; </a:t>
            </a:r>
            <a:r>
              <a:rPr lang="en-US" sz="1200" dirty="0" err="1" smtClean="0">
                <a:solidFill>
                  <a:srgbClr val="6C6C6C"/>
                </a:solidFill>
              </a:rPr>
              <a:t>Belzer</a:t>
            </a:r>
            <a:r>
              <a:rPr lang="en-US" sz="1200" dirty="0" smtClean="0">
                <a:solidFill>
                  <a:srgbClr val="6C6C6C"/>
                </a:solidFill>
              </a:rPr>
              <a:t>, 2011; </a:t>
            </a:r>
          </a:p>
          <a:p>
            <a:pPr algn="r">
              <a:spcBef>
                <a:spcPts val="0"/>
              </a:spcBef>
              <a:buNone/>
            </a:pPr>
            <a:r>
              <a:rPr lang="en-US" sz="1200" dirty="0" err="1" smtClean="0">
                <a:solidFill>
                  <a:srgbClr val="6C6C6C"/>
                </a:solidFill>
              </a:rPr>
              <a:t>Shumer</a:t>
            </a:r>
            <a:r>
              <a:rPr lang="en-US" sz="1200" dirty="0" smtClean="0">
                <a:solidFill>
                  <a:srgbClr val="6C6C6C"/>
                </a:solidFill>
              </a:rPr>
              <a:t> et al., 2017; </a:t>
            </a:r>
            <a:r>
              <a:rPr lang="en-US" sz="1200" dirty="0" err="1" smtClean="0">
                <a:solidFill>
                  <a:srgbClr val="6C6C6C"/>
                </a:solidFill>
              </a:rPr>
              <a:t>Steensma</a:t>
            </a:r>
            <a:r>
              <a:rPr lang="en-US" sz="1200" dirty="0" smtClean="0">
                <a:solidFill>
                  <a:srgbClr val="6C6C6C"/>
                </a:solidFill>
              </a:rPr>
              <a:t>, 2011; </a:t>
            </a:r>
            <a:r>
              <a:rPr lang="en-US" sz="1200" dirty="0" err="1" smtClean="0">
                <a:solidFill>
                  <a:srgbClr val="6C6C6C"/>
                </a:solidFill>
              </a:rPr>
              <a:t>Steensma</a:t>
            </a:r>
            <a:r>
              <a:rPr lang="en-US" sz="1200" dirty="0" smtClean="0">
                <a:solidFill>
                  <a:srgbClr val="6C6C6C"/>
                </a:solidFill>
              </a:rPr>
              <a:t> et al, 2013)</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Tree>
    <p:extLst>
      <p:ext uri="{BB962C8B-B14F-4D97-AF65-F5344CB8AC3E}">
        <p14:creationId xmlns:p14="http://schemas.microsoft.com/office/powerpoint/2010/main" val="315139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838200"/>
            <a:ext cx="7315200" cy="715962"/>
          </a:xfrm>
        </p:spPr>
        <p:txBody>
          <a:bodyPr/>
          <a:lstStyle/>
          <a:p>
            <a:pPr algn="r"/>
            <a:r>
              <a:rPr lang="en-US" sz="3600" dirty="0" smtClean="0">
                <a:solidFill>
                  <a:schemeClr val="accent6"/>
                </a:solidFill>
              </a:rPr>
              <a:t>Transgender Identity Development:</a:t>
            </a:r>
            <a:br>
              <a:rPr lang="en-US" sz="3600" dirty="0" smtClean="0">
                <a:solidFill>
                  <a:schemeClr val="accent6"/>
                </a:solidFill>
              </a:rPr>
            </a:br>
            <a:r>
              <a:rPr lang="en-US" sz="3600" dirty="0" smtClean="0">
                <a:solidFill>
                  <a:schemeClr val="accent6"/>
                </a:solidFill>
              </a:rPr>
              <a:t> Persistence vs. Desistance </a:t>
            </a:r>
            <a:endParaRPr lang="en-US" sz="3600" dirty="0">
              <a:solidFill>
                <a:schemeClr val="accent6"/>
              </a:solidFill>
            </a:endParaRPr>
          </a:p>
        </p:txBody>
      </p:sp>
      <p:sp>
        <p:nvSpPr>
          <p:cNvPr id="3" name="Rectangle 2"/>
          <p:cNvSpPr/>
          <p:nvPr/>
        </p:nvSpPr>
        <p:spPr>
          <a:xfrm>
            <a:off x="457200" y="1524000"/>
            <a:ext cx="8229600" cy="707886"/>
          </a:xfrm>
          <a:prstGeom prst="rect">
            <a:avLst/>
          </a:prstGeom>
        </p:spPr>
        <p:txBody>
          <a:bodyPr wrap="square">
            <a:spAutoFit/>
          </a:bodyPr>
          <a:lstStyle/>
          <a:p>
            <a:pPr marL="419100" lvl="0" indent="-342900" algn="l">
              <a:spcBef>
                <a:spcPts val="0"/>
              </a:spcBef>
              <a:buSzPct val="100000"/>
              <a:buFont typeface="Arial"/>
              <a:buChar char="•"/>
            </a:pPr>
            <a:endParaRPr lang="en-US" sz="2000" dirty="0" smtClean="0">
              <a:solidFill>
                <a:srgbClr val="0120BD"/>
              </a:solidFill>
              <a:latin typeface="+mn-lt"/>
              <a:ea typeface="Georgia"/>
              <a:cs typeface="Georgia"/>
              <a:sym typeface="Georgia"/>
            </a:endParaRPr>
          </a:p>
          <a:p>
            <a:pPr marL="76200" lvl="0" algn="l">
              <a:spcBef>
                <a:spcPts val="0"/>
              </a:spcBef>
              <a:buSzPct val="100000"/>
            </a:pPr>
            <a:endParaRPr lang="en-US" sz="2000" dirty="0" smtClean="0">
              <a:solidFill>
                <a:srgbClr val="0120BD"/>
              </a:solidFill>
              <a:latin typeface="+mn-lt"/>
              <a:ea typeface="Georgia"/>
              <a:cs typeface="Georgia"/>
              <a:sym typeface="Georgia"/>
            </a:endParaRPr>
          </a:p>
        </p:txBody>
      </p:sp>
      <p:sp>
        <p:nvSpPr>
          <p:cNvPr id="4" name="Shape 108"/>
          <p:cNvSpPr txBox="1"/>
          <p:nvPr/>
        </p:nvSpPr>
        <p:spPr>
          <a:xfrm>
            <a:off x="914400" y="6124301"/>
            <a:ext cx="7696201"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a:t>
            </a:r>
            <a:r>
              <a:rPr lang="en-US" sz="1200" dirty="0" err="1" smtClean="0">
                <a:solidFill>
                  <a:srgbClr val="6C6C6C"/>
                </a:solidFill>
              </a:rPr>
              <a:t>Shumer</a:t>
            </a:r>
            <a:r>
              <a:rPr lang="en-US" sz="1200" dirty="0" smtClean="0">
                <a:solidFill>
                  <a:srgbClr val="6C6C6C"/>
                </a:solidFill>
              </a:rPr>
              <a:t> et al., 2017; </a:t>
            </a:r>
            <a:r>
              <a:rPr lang="en-US" sz="1200" dirty="0" err="1" smtClean="0">
                <a:solidFill>
                  <a:srgbClr val="6C6C6C"/>
                </a:solidFill>
              </a:rPr>
              <a:t>Steensma</a:t>
            </a:r>
            <a:r>
              <a:rPr lang="en-US" sz="1200" dirty="0" smtClean="0">
                <a:solidFill>
                  <a:srgbClr val="6C6C6C"/>
                </a:solidFill>
              </a:rPr>
              <a:t>, 2011; </a:t>
            </a:r>
            <a:r>
              <a:rPr lang="en-US" sz="1200" dirty="0" err="1" smtClean="0">
                <a:solidFill>
                  <a:srgbClr val="6C6C6C"/>
                </a:solidFill>
              </a:rPr>
              <a:t>Steensma</a:t>
            </a:r>
            <a:r>
              <a:rPr lang="en-US" sz="1200" dirty="0" smtClean="0">
                <a:solidFill>
                  <a:srgbClr val="6C6C6C"/>
                </a:solidFill>
              </a:rPr>
              <a:t> et al, 2013)</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
        <p:nvSpPr>
          <p:cNvPr id="5" name="TextBox 4"/>
          <p:cNvSpPr txBox="1"/>
          <p:nvPr/>
        </p:nvSpPr>
        <p:spPr>
          <a:xfrm>
            <a:off x="959846" y="2133600"/>
            <a:ext cx="7345954" cy="3477875"/>
          </a:xfrm>
          <a:prstGeom prst="rect">
            <a:avLst/>
          </a:prstGeom>
          <a:noFill/>
        </p:spPr>
        <p:txBody>
          <a:bodyPr wrap="square" rtlCol="0">
            <a:spAutoFit/>
          </a:bodyPr>
          <a:lstStyle/>
          <a:p>
            <a:pPr marL="342900" indent="-342900" algn="l">
              <a:buFont typeface="Arial"/>
              <a:buChar char="•"/>
            </a:pPr>
            <a:r>
              <a:rPr lang="en-US" sz="2000" dirty="0" smtClean="0">
                <a:solidFill>
                  <a:schemeClr val="bg2"/>
                </a:solidFill>
                <a:latin typeface="Microsoft Sans Serif"/>
                <a:cs typeface="Microsoft Sans Serif"/>
              </a:rPr>
              <a:t>Children who identify as transgender are more likely to persist</a:t>
            </a:r>
          </a:p>
          <a:p>
            <a:pPr marL="800100" lvl="1" indent="-342900" algn="l">
              <a:buFont typeface="Arial"/>
              <a:buChar char="•"/>
            </a:pPr>
            <a:r>
              <a:rPr lang="en-US" sz="2000" dirty="0" smtClean="0">
                <a:solidFill>
                  <a:schemeClr val="bg2"/>
                </a:solidFill>
                <a:latin typeface="Microsoft Sans Serif"/>
                <a:cs typeface="Microsoft Sans Serif"/>
              </a:rPr>
              <a:t>If they continue to identify as transgender past puberty</a:t>
            </a:r>
          </a:p>
          <a:p>
            <a:pPr marL="800100" lvl="1" indent="-342900" algn="l">
              <a:buFont typeface="Arial"/>
              <a:buChar char="•"/>
            </a:pPr>
            <a:r>
              <a:rPr lang="en-US" sz="2000" dirty="0" smtClean="0">
                <a:solidFill>
                  <a:schemeClr val="bg2"/>
                </a:solidFill>
                <a:latin typeface="Microsoft Sans Serif"/>
                <a:cs typeface="Microsoft Sans Serif"/>
              </a:rPr>
              <a:t>Have more severe symptoms of gender dysphoria in childhood</a:t>
            </a:r>
          </a:p>
          <a:p>
            <a:pPr marL="342900" indent="-342900" algn="l">
              <a:buFont typeface="Arial"/>
              <a:buChar char="•"/>
            </a:pPr>
            <a:endParaRPr lang="en-US" sz="2000" dirty="0" smtClean="0">
              <a:solidFill>
                <a:schemeClr val="bg2"/>
              </a:solidFill>
              <a:latin typeface="Microsoft Sans Serif"/>
              <a:cs typeface="Microsoft Sans Serif"/>
            </a:endParaRPr>
          </a:p>
          <a:p>
            <a:pPr marL="342900" indent="-342900" algn="l">
              <a:buFont typeface="Arial"/>
              <a:buChar char="•"/>
            </a:pPr>
            <a:r>
              <a:rPr lang="en-US" sz="2000" dirty="0" smtClean="0">
                <a:solidFill>
                  <a:schemeClr val="bg2"/>
                </a:solidFill>
                <a:latin typeface="Microsoft Sans Serif"/>
                <a:cs typeface="Microsoft Sans Serif"/>
              </a:rPr>
              <a:t>The controversial role of psychology</a:t>
            </a:r>
          </a:p>
          <a:p>
            <a:pPr marL="800100" lvl="1" indent="-342900" algn="l">
              <a:buFont typeface="Arial"/>
              <a:buChar char="•"/>
            </a:pPr>
            <a:r>
              <a:rPr lang="en-US" sz="2000" dirty="0" smtClean="0">
                <a:solidFill>
                  <a:schemeClr val="bg2"/>
                </a:solidFill>
                <a:latin typeface="Microsoft Sans Serif"/>
                <a:cs typeface="Microsoft Sans Serif"/>
              </a:rPr>
              <a:t>Uncertainty of future persistence</a:t>
            </a:r>
          </a:p>
          <a:p>
            <a:pPr marL="800100" lvl="1" indent="-342900" algn="l">
              <a:buFont typeface="Arial"/>
              <a:buChar char="•"/>
            </a:pPr>
            <a:r>
              <a:rPr lang="en-US" sz="2000" dirty="0" smtClean="0">
                <a:solidFill>
                  <a:schemeClr val="bg2"/>
                </a:solidFill>
                <a:latin typeface="Microsoft Sans Serif"/>
                <a:cs typeface="Microsoft Sans Serif"/>
              </a:rPr>
              <a:t>Idea that acceptance of transgender identity in childhood may be associated with persistence</a:t>
            </a:r>
          </a:p>
          <a:p>
            <a:pPr marL="800100" lvl="1" indent="-342900" algn="l">
              <a:buFont typeface="Arial"/>
              <a:buChar char="•"/>
            </a:pPr>
            <a:endParaRPr lang="en-US" sz="2000" dirty="0" smtClean="0">
              <a:solidFill>
                <a:schemeClr val="bg2"/>
              </a:solidFill>
              <a:latin typeface="Microsoft Sans Serif"/>
              <a:cs typeface="Microsoft Sans Serif"/>
            </a:endParaRPr>
          </a:p>
        </p:txBody>
      </p:sp>
    </p:spTree>
    <p:extLst>
      <p:ext uri="{BB962C8B-B14F-4D97-AF65-F5344CB8AC3E}">
        <p14:creationId xmlns:p14="http://schemas.microsoft.com/office/powerpoint/2010/main" val="352261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2971800" cy="1828800"/>
          </a:xfrm>
        </p:spPr>
        <p:txBody>
          <a:bodyPr/>
          <a:lstStyle/>
          <a:p>
            <a:pPr marL="0" indent="0">
              <a:buNone/>
            </a:pPr>
            <a:r>
              <a:rPr lang="en-US" dirty="0" smtClean="0">
                <a:solidFill>
                  <a:schemeClr val="accent2"/>
                </a:solidFill>
              </a:rPr>
              <a:t>Interviewer: “Do you know the sex?”</a:t>
            </a:r>
          </a:p>
          <a:p>
            <a:pPr marL="0" indent="0">
              <a:buNone/>
            </a:pPr>
            <a:endParaRPr lang="en-US" dirty="0">
              <a:solidFill>
                <a:schemeClr val="accent2"/>
              </a:solidFill>
            </a:endParaRPr>
          </a:p>
        </p:txBody>
      </p:sp>
      <p:sp>
        <p:nvSpPr>
          <p:cNvPr id="4" name="Content Placeholder 2"/>
          <p:cNvSpPr txBox="1">
            <a:spLocks/>
          </p:cNvSpPr>
          <p:nvPr/>
        </p:nvSpPr>
        <p:spPr bwMode="auto">
          <a:xfrm>
            <a:off x="381000" y="4572000"/>
            <a:ext cx="7315200"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dirty="0">
                <a:solidFill>
                  <a:srgbClr val="F96F1C"/>
                </a:solidFill>
              </a:rPr>
              <a:t>Jordan </a:t>
            </a:r>
            <a:r>
              <a:rPr lang="en-US" dirty="0" smtClean="0">
                <a:solidFill>
                  <a:srgbClr val="F96F1C"/>
                </a:solidFill>
              </a:rPr>
              <a:t>Peele: “Yes, we know the sex.</a:t>
            </a:r>
          </a:p>
          <a:p>
            <a:pPr marL="0" indent="0">
              <a:buFontTx/>
              <a:buNone/>
            </a:pPr>
            <a:r>
              <a:rPr lang="en-US" dirty="0" smtClean="0">
                <a:solidFill>
                  <a:srgbClr val="F96F1C"/>
                </a:solidFill>
              </a:rPr>
              <a:t>That</a:t>
            </a:r>
            <a:r>
              <a:rPr lang="fr-FR" dirty="0" smtClean="0">
                <a:solidFill>
                  <a:srgbClr val="F96F1C"/>
                </a:solidFill>
              </a:rPr>
              <a:t>’</a:t>
            </a:r>
            <a:r>
              <a:rPr lang="en-US" dirty="0" smtClean="0">
                <a:solidFill>
                  <a:srgbClr val="F96F1C"/>
                </a:solidFill>
              </a:rPr>
              <a:t>s how we made the baby.”</a:t>
            </a:r>
          </a:p>
          <a:p>
            <a:pPr marL="0" indent="0">
              <a:buFontTx/>
              <a:buNone/>
            </a:pPr>
            <a:r>
              <a:rPr lang="en-US" dirty="0">
                <a:solidFill>
                  <a:srgbClr val="F96F1C"/>
                </a:solidFill>
              </a:rPr>
              <a:t> </a:t>
            </a:r>
            <a:r>
              <a:rPr lang="en-US" dirty="0" smtClean="0">
                <a:solidFill>
                  <a:srgbClr val="F96F1C"/>
                </a:solidFill>
              </a:rPr>
              <a:t>                                    </a:t>
            </a:r>
            <a:endParaRPr lang="en-US" dirty="0">
              <a:solidFill>
                <a:srgbClr val="F96F1C"/>
              </a:solidFill>
            </a:endParaRPr>
          </a:p>
        </p:txBody>
      </p:sp>
      <p:pic>
        <p:nvPicPr>
          <p:cNvPr id="5" name="Picture 4" descr="Pee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071" y="0"/>
            <a:ext cx="5578929" cy="3124200"/>
          </a:xfrm>
          <a:prstGeom prst="rect">
            <a:avLst/>
          </a:prstGeom>
        </p:spPr>
      </p:pic>
    </p:spTree>
    <p:extLst>
      <p:ext uri="{BB962C8B-B14F-4D97-AF65-F5344CB8AC3E}">
        <p14:creationId xmlns:p14="http://schemas.microsoft.com/office/powerpoint/2010/main" val="1838478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15200" cy="715962"/>
          </a:xfrm>
        </p:spPr>
        <p:txBody>
          <a:bodyPr/>
          <a:lstStyle/>
          <a:p>
            <a:pPr algn="r"/>
            <a:r>
              <a:rPr lang="en-US" sz="3600" dirty="0" smtClean="0">
                <a:solidFill>
                  <a:srgbClr val="E26418"/>
                </a:solidFill>
              </a:rPr>
              <a:t>Mental Health</a:t>
            </a:r>
            <a:r>
              <a:rPr lang="en-US" sz="2800" dirty="0" smtClean="0">
                <a:solidFill>
                  <a:srgbClr val="E26418"/>
                </a:solidFill>
              </a:rPr>
              <a:t>:</a:t>
            </a:r>
            <a:br>
              <a:rPr lang="en-US" sz="2800" dirty="0" smtClean="0">
                <a:solidFill>
                  <a:srgbClr val="E26418"/>
                </a:solidFill>
              </a:rPr>
            </a:br>
            <a:r>
              <a:rPr lang="en-US" sz="2800" dirty="0" smtClean="0">
                <a:solidFill>
                  <a:srgbClr val="E26418"/>
                </a:solidFill>
              </a:rPr>
              <a:t>Risks associated gender nonconformity</a:t>
            </a:r>
            <a:endParaRPr lang="en-US" sz="2800" dirty="0">
              <a:solidFill>
                <a:srgbClr val="E26418"/>
              </a:solidFill>
            </a:endParaRPr>
          </a:p>
        </p:txBody>
      </p:sp>
      <p:sp>
        <p:nvSpPr>
          <p:cNvPr id="3" name="TextBox 2"/>
          <p:cNvSpPr txBox="1"/>
          <p:nvPr/>
        </p:nvSpPr>
        <p:spPr>
          <a:xfrm>
            <a:off x="457200" y="1752600"/>
            <a:ext cx="7696200" cy="5755421"/>
          </a:xfrm>
          <a:prstGeom prst="rect">
            <a:avLst/>
          </a:prstGeom>
          <a:noFill/>
        </p:spPr>
        <p:txBody>
          <a:bodyPr wrap="square" rtlCol="0">
            <a:spAutoFit/>
          </a:bodyPr>
          <a:lstStyle/>
          <a:p>
            <a:pPr algn="l"/>
            <a:r>
              <a:rPr lang="en-US" dirty="0" smtClean="0">
                <a:solidFill>
                  <a:srgbClr val="0120BD"/>
                </a:solidFill>
                <a:latin typeface="+mn-lt"/>
                <a:ea typeface="Georgia"/>
                <a:cs typeface="Georgia"/>
                <a:sym typeface="Georgia"/>
              </a:rPr>
              <a:t>Transgender individuals:</a:t>
            </a:r>
          </a:p>
          <a:p>
            <a:pPr algn="l"/>
            <a:endParaRPr lang="en-US" sz="800" dirty="0" smtClean="0">
              <a:solidFill>
                <a:srgbClr val="0120BD"/>
              </a:solidFill>
              <a:latin typeface="+mn-lt"/>
              <a:ea typeface="Georgia"/>
              <a:cs typeface="Georgia"/>
              <a:sym typeface="Georgia"/>
            </a:endParaRPr>
          </a:p>
          <a:p>
            <a:pPr marL="342900" indent="-342900" algn="l">
              <a:buFont typeface="Arial"/>
              <a:buChar char="•"/>
            </a:pPr>
            <a:r>
              <a:rPr lang="en-US" dirty="0" smtClean="0">
                <a:solidFill>
                  <a:srgbClr val="0120BD"/>
                </a:solidFill>
                <a:latin typeface="+mn-lt"/>
                <a:ea typeface="Georgia"/>
                <a:cs typeface="Georgia"/>
                <a:sym typeface="Georgia"/>
              </a:rPr>
              <a:t>are disproportionately impacted by bias, persecution and harassment.</a:t>
            </a:r>
          </a:p>
          <a:p>
            <a:pPr marL="342900" indent="-342900" algn="l">
              <a:buFont typeface="Arial"/>
              <a:buChar char="•"/>
            </a:pPr>
            <a:r>
              <a:rPr lang="en-US" dirty="0" smtClean="0">
                <a:solidFill>
                  <a:srgbClr val="0120BD"/>
                </a:solidFill>
                <a:latin typeface="+mn-lt"/>
                <a:ea typeface="Georgia"/>
                <a:cs typeface="Georgia"/>
                <a:sym typeface="Georgia"/>
              </a:rPr>
              <a:t>have much higher rates of depression, anxiety, self-harm behaviors, and suicidality. </a:t>
            </a:r>
          </a:p>
          <a:p>
            <a:pPr marL="342900" indent="-342900" algn="l">
              <a:buFont typeface="Arial"/>
              <a:buChar char="•"/>
            </a:pPr>
            <a:r>
              <a:rPr lang="en-US" dirty="0" smtClean="0">
                <a:solidFill>
                  <a:srgbClr val="0120BD"/>
                </a:solidFill>
                <a:latin typeface="+mn-lt"/>
                <a:ea typeface="Georgia"/>
                <a:cs typeface="Georgia"/>
                <a:sym typeface="Georgia"/>
              </a:rPr>
              <a:t>experience higher rates of verbal and physical abuse.</a:t>
            </a:r>
          </a:p>
          <a:p>
            <a:pPr marL="342900" indent="-342900" algn="l">
              <a:buFont typeface="Arial"/>
              <a:buChar char="•"/>
            </a:pPr>
            <a:r>
              <a:rPr lang="en-US" dirty="0" smtClean="0">
                <a:solidFill>
                  <a:srgbClr val="0120BD"/>
                </a:solidFill>
                <a:latin typeface="+mn-lt"/>
                <a:ea typeface="Georgia"/>
                <a:cs typeface="Georgia"/>
                <a:sym typeface="Georgia"/>
              </a:rPr>
              <a:t>report high rates of body image issues.</a:t>
            </a:r>
          </a:p>
          <a:p>
            <a:pPr marL="342900" indent="-342900" algn="l">
              <a:buFont typeface="Arial"/>
              <a:buChar char="•"/>
            </a:pPr>
            <a:r>
              <a:rPr lang="en-US" dirty="0" smtClean="0">
                <a:solidFill>
                  <a:srgbClr val="0120BD"/>
                </a:solidFill>
                <a:latin typeface="+mn-lt"/>
                <a:ea typeface="Georgia"/>
                <a:cs typeface="Georgia"/>
                <a:sym typeface="Georgia"/>
              </a:rPr>
              <a:t>have higher rates of sex work and HIV (MTF).</a:t>
            </a:r>
          </a:p>
          <a:p>
            <a:pPr algn="l"/>
            <a:endParaRPr lang="en-US" dirty="0" smtClean="0">
              <a:solidFill>
                <a:srgbClr val="0120BD"/>
              </a:solidFill>
              <a:latin typeface="+mn-lt"/>
              <a:ea typeface="Georgia"/>
              <a:cs typeface="Georgia"/>
              <a:sym typeface="Georgia"/>
            </a:endParaRPr>
          </a:p>
          <a:p>
            <a:pPr marL="342900" indent="-342900" algn="l">
              <a:buFont typeface="Arial"/>
              <a:buChar char="•"/>
            </a:pPr>
            <a:endParaRPr lang="en-US" dirty="0">
              <a:solidFill>
                <a:srgbClr val="0120BD"/>
              </a:solidFill>
              <a:ea typeface="Georgia"/>
              <a:cs typeface="Georgia"/>
              <a:sym typeface="Georgia"/>
            </a:endParaRPr>
          </a:p>
          <a:p>
            <a:pPr algn="l"/>
            <a:endParaRPr lang="en-US" dirty="0" smtClean="0">
              <a:solidFill>
                <a:srgbClr val="0120BD"/>
              </a:solidFill>
              <a:latin typeface="+mn-lt"/>
              <a:ea typeface="Georgia"/>
              <a:cs typeface="Georgia"/>
              <a:sym typeface="Georgia"/>
            </a:endParaRPr>
          </a:p>
          <a:p>
            <a:pPr algn="l"/>
            <a:endParaRPr lang="en-US" dirty="0" smtClean="0">
              <a:solidFill>
                <a:srgbClr val="0120BD"/>
              </a:solidFill>
              <a:latin typeface="+mn-lt"/>
              <a:ea typeface="Georgia"/>
              <a:cs typeface="Georgia"/>
              <a:sym typeface="Georgia"/>
            </a:endParaRPr>
          </a:p>
          <a:p>
            <a:pPr algn="l"/>
            <a:endParaRPr lang="en-US" dirty="0" smtClean="0">
              <a:solidFill>
                <a:srgbClr val="0120BD"/>
              </a:solidFill>
              <a:latin typeface="+mn-lt"/>
              <a:ea typeface="Georgia"/>
              <a:cs typeface="Georgia"/>
              <a:sym typeface="Georgia"/>
            </a:endParaRPr>
          </a:p>
          <a:p>
            <a:pPr algn="l"/>
            <a:endParaRPr lang="en-US" dirty="0">
              <a:latin typeface="+mn-lt"/>
            </a:endParaRPr>
          </a:p>
        </p:txBody>
      </p:sp>
      <p:sp>
        <p:nvSpPr>
          <p:cNvPr id="4" name="Shape 108"/>
          <p:cNvSpPr txBox="1"/>
          <p:nvPr/>
        </p:nvSpPr>
        <p:spPr>
          <a:xfrm>
            <a:off x="914400" y="6124301"/>
            <a:ext cx="7696201"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 </a:t>
            </a:r>
          </a:p>
          <a:p>
            <a:pPr algn="r">
              <a:spcBef>
                <a:spcPts val="0"/>
              </a:spcBef>
              <a:buNone/>
            </a:pPr>
            <a:r>
              <a:rPr lang="en-US" sz="1200" dirty="0" smtClean="0">
                <a:solidFill>
                  <a:srgbClr val="6C6C6C"/>
                </a:solidFill>
              </a:rPr>
              <a:t>Bradford et al., 2013; </a:t>
            </a:r>
            <a:r>
              <a:rPr lang="en-US" sz="1200" dirty="0" err="1" smtClean="0">
                <a:solidFill>
                  <a:srgbClr val="6C6C6C"/>
                </a:solidFill>
              </a:rPr>
              <a:t>Nuttbrock</a:t>
            </a:r>
            <a:r>
              <a:rPr lang="en-US" sz="1200" dirty="0" smtClean="0">
                <a:solidFill>
                  <a:srgbClr val="6C6C6C"/>
                </a:solidFill>
              </a:rPr>
              <a:t>, et al., 2010; Olson, et al., 2015; </a:t>
            </a:r>
          </a:p>
          <a:p>
            <a:pPr algn="r">
              <a:spcBef>
                <a:spcPts val="0"/>
              </a:spcBef>
              <a:buNone/>
            </a:pPr>
            <a:r>
              <a:rPr lang="en-US" sz="1200" dirty="0" err="1" smtClean="0">
                <a:solidFill>
                  <a:srgbClr val="6C6C6C"/>
                </a:solidFill>
              </a:rPr>
              <a:t>Reisner</a:t>
            </a:r>
            <a:r>
              <a:rPr lang="en-US" sz="1200" dirty="0" smtClean="0">
                <a:solidFill>
                  <a:srgbClr val="6C6C6C"/>
                </a:solidFill>
              </a:rPr>
              <a:t>, et al., 2015; </a:t>
            </a:r>
            <a:r>
              <a:rPr lang="en-US" sz="1200" dirty="0" err="1" smtClean="0">
                <a:solidFill>
                  <a:srgbClr val="6C6C6C"/>
                </a:solidFill>
              </a:rPr>
              <a:t>Shumer</a:t>
            </a:r>
            <a:r>
              <a:rPr lang="en-US" sz="1200" dirty="0" smtClean="0">
                <a:solidFill>
                  <a:srgbClr val="6C6C6C"/>
                </a:solidFill>
              </a:rPr>
              <a:t> et al., 2017; </a:t>
            </a:r>
            <a:r>
              <a:rPr lang="en-US" sz="1200" dirty="0" err="1" smtClean="0">
                <a:solidFill>
                  <a:srgbClr val="6C6C6C"/>
                </a:solidFill>
              </a:rPr>
              <a:t>Spack</a:t>
            </a:r>
            <a:r>
              <a:rPr lang="en-US" sz="1200" dirty="0" smtClean="0">
                <a:solidFill>
                  <a:srgbClr val="6C6C6C"/>
                </a:solidFill>
              </a:rPr>
              <a:t> et al., 2012</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Tree>
    <p:extLst>
      <p:ext uri="{BB962C8B-B14F-4D97-AF65-F5344CB8AC3E}">
        <p14:creationId xmlns:p14="http://schemas.microsoft.com/office/powerpoint/2010/main" val="1374333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15200" cy="715962"/>
          </a:xfrm>
        </p:spPr>
        <p:txBody>
          <a:bodyPr/>
          <a:lstStyle/>
          <a:p>
            <a:pPr algn="r"/>
            <a:r>
              <a:rPr lang="en-US" sz="3600" dirty="0" smtClean="0">
                <a:solidFill>
                  <a:srgbClr val="E26418"/>
                </a:solidFill>
              </a:rPr>
              <a:t>Mental Health: </a:t>
            </a:r>
            <a:br>
              <a:rPr lang="en-US" sz="3600" dirty="0" smtClean="0">
                <a:solidFill>
                  <a:srgbClr val="E26418"/>
                </a:solidFill>
              </a:rPr>
            </a:br>
            <a:r>
              <a:rPr lang="en-US" sz="2800" dirty="0" smtClean="0">
                <a:solidFill>
                  <a:srgbClr val="E26418"/>
                </a:solidFill>
              </a:rPr>
              <a:t>Risks associated with transgender youth</a:t>
            </a:r>
            <a:endParaRPr lang="en-US" sz="2800" dirty="0">
              <a:solidFill>
                <a:srgbClr val="E26418"/>
              </a:solidFill>
            </a:endParaRPr>
          </a:p>
        </p:txBody>
      </p:sp>
      <p:sp>
        <p:nvSpPr>
          <p:cNvPr id="3" name="TextBox 2"/>
          <p:cNvSpPr txBox="1"/>
          <p:nvPr/>
        </p:nvSpPr>
        <p:spPr>
          <a:xfrm>
            <a:off x="457200" y="1447800"/>
            <a:ext cx="7696200" cy="5386090"/>
          </a:xfrm>
          <a:prstGeom prst="rect">
            <a:avLst/>
          </a:prstGeom>
          <a:noFill/>
        </p:spPr>
        <p:txBody>
          <a:bodyPr wrap="square" rtlCol="0">
            <a:spAutoFit/>
          </a:bodyPr>
          <a:lstStyle/>
          <a:p>
            <a:pPr algn="l"/>
            <a:endParaRPr lang="en-US" sz="2000" dirty="0" smtClean="0">
              <a:solidFill>
                <a:srgbClr val="0120BD"/>
              </a:solidFill>
              <a:latin typeface="+mn-lt"/>
              <a:ea typeface="Georgia"/>
              <a:cs typeface="Georgia"/>
              <a:sym typeface="Georgia"/>
            </a:endParaRPr>
          </a:p>
          <a:p>
            <a:pPr algn="l"/>
            <a:r>
              <a:rPr lang="en-US" dirty="0" smtClean="0">
                <a:solidFill>
                  <a:srgbClr val="0120BD"/>
                </a:solidFill>
                <a:latin typeface="+mn-lt"/>
                <a:ea typeface="Georgia"/>
                <a:cs typeface="Georgia"/>
                <a:sym typeface="Georgia"/>
              </a:rPr>
              <a:t>Transgender youth</a:t>
            </a:r>
            <a:r>
              <a:rPr lang="en-US" sz="2000" dirty="0" smtClean="0">
                <a:solidFill>
                  <a:srgbClr val="0120BD"/>
                </a:solidFill>
                <a:latin typeface="+mn-lt"/>
                <a:ea typeface="Georgia"/>
                <a:cs typeface="Georgia"/>
                <a:sym typeface="Georgia"/>
              </a:rPr>
              <a:t>:</a:t>
            </a:r>
          </a:p>
          <a:p>
            <a:pPr algn="l"/>
            <a:endParaRPr lang="en-US" sz="800" dirty="0" smtClean="0">
              <a:solidFill>
                <a:srgbClr val="0120BD"/>
              </a:solidFill>
              <a:latin typeface="+mn-lt"/>
              <a:ea typeface="Georgia"/>
              <a:cs typeface="Georgia"/>
              <a:sym typeface="Georgia"/>
            </a:endParaRPr>
          </a:p>
          <a:p>
            <a:pPr marL="342900" indent="-342900" algn="l">
              <a:buFont typeface="Arial"/>
              <a:buChar char="•"/>
            </a:pPr>
            <a:r>
              <a:rPr lang="en-US" sz="2000" dirty="0">
                <a:solidFill>
                  <a:srgbClr val="0120BD"/>
                </a:solidFill>
                <a:ea typeface="Georgia"/>
                <a:cs typeface="Georgia"/>
                <a:sym typeface="Georgia"/>
              </a:rPr>
              <a:t>are more likely to attempt suicide </a:t>
            </a:r>
            <a:r>
              <a:rPr lang="en-US" sz="2000" dirty="0" smtClean="0">
                <a:solidFill>
                  <a:srgbClr val="0120BD"/>
                </a:solidFill>
                <a:ea typeface="Georgia"/>
                <a:cs typeface="Georgia"/>
                <a:sym typeface="Georgia"/>
              </a:rPr>
              <a:t>when they </a:t>
            </a:r>
            <a:r>
              <a:rPr lang="en-US" sz="2000" dirty="0">
                <a:solidFill>
                  <a:srgbClr val="0120BD"/>
                </a:solidFill>
                <a:ea typeface="Georgia"/>
                <a:cs typeface="Georgia"/>
                <a:sym typeface="Georgia"/>
              </a:rPr>
              <a:t>experience verbal and physical </a:t>
            </a:r>
            <a:r>
              <a:rPr lang="en-US" sz="2000" dirty="0" smtClean="0">
                <a:solidFill>
                  <a:srgbClr val="0120BD"/>
                </a:solidFill>
                <a:ea typeface="Georgia"/>
                <a:cs typeface="Georgia"/>
                <a:sym typeface="Georgia"/>
              </a:rPr>
              <a:t>abuse.</a:t>
            </a:r>
          </a:p>
          <a:p>
            <a:pPr marL="342900" indent="-342900" algn="l">
              <a:buFont typeface="Arial"/>
              <a:buChar char="•"/>
            </a:pPr>
            <a:endParaRPr lang="en-US" sz="800" dirty="0" smtClean="0">
              <a:solidFill>
                <a:srgbClr val="0120BD"/>
              </a:solidFill>
              <a:ea typeface="Georgia"/>
              <a:cs typeface="Georgia"/>
              <a:sym typeface="Georgia"/>
            </a:endParaRPr>
          </a:p>
          <a:p>
            <a:pPr marL="342900" indent="-342900" algn="l">
              <a:buFont typeface="Arial"/>
              <a:buChar char="•"/>
            </a:pPr>
            <a:r>
              <a:rPr lang="en-US" sz="2000" dirty="0" smtClean="0">
                <a:solidFill>
                  <a:srgbClr val="0120BD"/>
                </a:solidFill>
                <a:ea typeface="Georgia"/>
                <a:cs typeface="Georgia"/>
                <a:sym typeface="Georgia"/>
              </a:rPr>
              <a:t>are more likely to be victims of physical abuse.</a:t>
            </a:r>
          </a:p>
          <a:p>
            <a:pPr marL="342900" indent="-342900" algn="l">
              <a:buFont typeface="Arial"/>
              <a:buChar char="•"/>
            </a:pPr>
            <a:endParaRPr lang="en-US" sz="800" dirty="0" smtClean="0">
              <a:solidFill>
                <a:srgbClr val="0120BD"/>
              </a:solidFill>
              <a:ea typeface="Georgia"/>
              <a:cs typeface="Georgia"/>
              <a:sym typeface="Georgia"/>
            </a:endParaRPr>
          </a:p>
          <a:p>
            <a:pPr marL="342900" indent="-342900" algn="l">
              <a:buFont typeface="Arial"/>
              <a:buChar char="•"/>
            </a:pPr>
            <a:r>
              <a:rPr lang="en-US" sz="2000" dirty="0">
                <a:solidFill>
                  <a:srgbClr val="0120BD"/>
                </a:solidFill>
                <a:ea typeface="Georgia"/>
                <a:cs typeface="Georgia"/>
                <a:sym typeface="Georgia"/>
              </a:rPr>
              <a:t>h</a:t>
            </a:r>
            <a:r>
              <a:rPr lang="en-US" sz="2000" dirty="0" smtClean="0">
                <a:solidFill>
                  <a:srgbClr val="0120BD"/>
                </a:solidFill>
                <a:ea typeface="Georgia"/>
                <a:cs typeface="Georgia"/>
                <a:sym typeface="Georgia"/>
              </a:rPr>
              <a:t>ave higher rates of  alcohol, tobacco, cannabis, and drug use.</a:t>
            </a:r>
          </a:p>
          <a:p>
            <a:pPr marL="342900" indent="-342900" algn="l">
              <a:buFont typeface="Arial"/>
              <a:buChar char="•"/>
            </a:pPr>
            <a:endParaRPr lang="en-US" sz="800" dirty="0" smtClean="0">
              <a:solidFill>
                <a:srgbClr val="0120BD"/>
              </a:solidFill>
              <a:ea typeface="Georgia"/>
              <a:cs typeface="Georgia"/>
              <a:sym typeface="Georgia"/>
            </a:endParaRPr>
          </a:p>
          <a:p>
            <a:pPr marL="342900" indent="-342900" algn="l">
              <a:buFont typeface="Arial"/>
              <a:buChar char="•"/>
            </a:pPr>
            <a:r>
              <a:rPr lang="en-US" sz="2000" dirty="0">
                <a:solidFill>
                  <a:srgbClr val="0120BD"/>
                </a:solidFill>
                <a:ea typeface="Georgia"/>
                <a:cs typeface="Georgia"/>
                <a:sym typeface="Georgia"/>
              </a:rPr>
              <a:t>h</a:t>
            </a:r>
            <a:r>
              <a:rPr lang="en-US" sz="2000" dirty="0" smtClean="0">
                <a:solidFill>
                  <a:srgbClr val="0120BD"/>
                </a:solidFill>
                <a:ea typeface="Georgia"/>
                <a:cs typeface="Georgia"/>
                <a:sym typeface="Georgia"/>
              </a:rPr>
              <a:t>ave a 2 -3 fold increased risk of experiencing depression, anxiety, suicidality, set harm, and utilization of both inpatient and outpatient mental health services compared to their </a:t>
            </a:r>
            <a:r>
              <a:rPr lang="en-US" sz="2000" dirty="0" err="1" smtClean="0">
                <a:solidFill>
                  <a:srgbClr val="0120BD"/>
                </a:solidFill>
                <a:ea typeface="Georgia"/>
                <a:cs typeface="Georgia"/>
                <a:sym typeface="Georgia"/>
              </a:rPr>
              <a:t>cisgender</a:t>
            </a:r>
            <a:r>
              <a:rPr lang="en-US" sz="2000" dirty="0" smtClean="0">
                <a:solidFill>
                  <a:srgbClr val="0120BD"/>
                </a:solidFill>
                <a:ea typeface="Georgia"/>
                <a:cs typeface="Georgia"/>
                <a:sym typeface="Georgia"/>
              </a:rPr>
              <a:t> peers. </a:t>
            </a:r>
          </a:p>
          <a:p>
            <a:pPr marL="342900" indent="-342900" algn="l">
              <a:buFont typeface="Arial"/>
              <a:buChar char="•"/>
            </a:pPr>
            <a:endParaRPr lang="en-US" sz="800" dirty="0" smtClean="0">
              <a:solidFill>
                <a:srgbClr val="0120BD"/>
              </a:solidFill>
              <a:ea typeface="Georgia"/>
              <a:cs typeface="Georgia"/>
              <a:sym typeface="Georgia"/>
            </a:endParaRPr>
          </a:p>
          <a:p>
            <a:pPr marL="342900" indent="-342900" algn="l">
              <a:buFont typeface="Arial"/>
              <a:buChar char="•"/>
            </a:pPr>
            <a:r>
              <a:rPr lang="en-US" sz="2000" dirty="0">
                <a:solidFill>
                  <a:srgbClr val="0120BD"/>
                </a:solidFill>
                <a:ea typeface="Georgia"/>
                <a:cs typeface="Georgia"/>
                <a:sym typeface="Georgia"/>
              </a:rPr>
              <a:t>e</a:t>
            </a:r>
            <a:r>
              <a:rPr lang="en-US" sz="2000" dirty="0" smtClean="0">
                <a:solidFill>
                  <a:srgbClr val="0120BD"/>
                </a:solidFill>
                <a:ea typeface="Georgia"/>
                <a:cs typeface="Georgia"/>
                <a:sym typeface="Georgia"/>
              </a:rPr>
              <a:t>xperience higher rates of family and peer rejection, trauma, abuse, housing and legal difficulties, financial difficulties and educational challenges.</a:t>
            </a:r>
          </a:p>
          <a:p>
            <a:pPr marL="342900" indent="-342900" algn="l">
              <a:buFont typeface="Arial"/>
              <a:buChar char="•"/>
            </a:pPr>
            <a:endParaRPr lang="en-US" sz="800" dirty="0">
              <a:solidFill>
                <a:srgbClr val="0120BD"/>
              </a:solidFill>
              <a:latin typeface="+mn-lt"/>
              <a:ea typeface="Georgia"/>
              <a:cs typeface="Georgia"/>
              <a:sym typeface="Georgia"/>
            </a:endParaRPr>
          </a:p>
          <a:p>
            <a:pPr algn="l"/>
            <a:endParaRPr lang="en-US" sz="2000" dirty="0">
              <a:latin typeface="+mn-lt"/>
            </a:endParaRPr>
          </a:p>
        </p:txBody>
      </p:sp>
      <p:sp>
        <p:nvSpPr>
          <p:cNvPr id="4" name="Shape 108"/>
          <p:cNvSpPr txBox="1"/>
          <p:nvPr/>
        </p:nvSpPr>
        <p:spPr>
          <a:xfrm>
            <a:off x="838200" y="6019800"/>
            <a:ext cx="7696201" cy="463999"/>
          </a:xfrm>
          <a:prstGeom prst="rect">
            <a:avLst/>
          </a:prstGeom>
          <a:noFill/>
          <a:ln>
            <a:noFill/>
          </a:ln>
        </p:spPr>
        <p:txBody>
          <a:bodyPr lIns="91425" tIns="91425" rIns="91425" bIns="91425" anchor="t" anchorCtr="0">
            <a:noAutofit/>
          </a:bodyPr>
          <a:lstStyle/>
          <a:p>
            <a:pPr algn="r">
              <a:spcBef>
                <a:spcPts val="0"/>
              </a:spcBef>
              <a:buNone/>
            </a:pPr>
            <a:r>
              <a:rPr lang="en-US" sz="1200" dirty="0" smtClean="0">
                <a:solidFill>
                  <a:srgbClr val="6C6C6C"/>
                </a:solidFill>
              </a:rPr>
              <a:t>(; </a:t>
            </a:r>
          </a:p>
          <a:p>
            <a:pPr algn="r">
              <a:spcBef>
                <a:spcPts val="0"/>
              </a:spcBef>
              <a:buNone/>
            </a:pPr>
            <a:r>
              <a:rPr lang="en-US" sz="1200" dirty="0" smtClean="0">
                <a:solidFill>
                  <a:srgbClr val="6C6C6C"/>
                </a:solidFill>
              </a:rPr>
              <a:t>Bradford et al., 2013; </a:t>
            </a:r>
            <a:r>
              <a:rPr lang="en-US" sz="1200" dirty="0" err="1" smtClean="0">
                <a:solidFill>
                  <a:srgbClr val="6C6C6C"/>
                </a:solidFill>
              </a:rPr>
              <a:t>D’Augelli</a:t>
            </a:r>
            <a:r>
              <a:rPr lang="en-US" sz="1200" dirty="0">
                <a:solidFill>
                  <a:srgbClr val="6C6C6C"/>
                </a:solidFill>
              </a:rPr>
              <a:t> </a:t>
            </a:r>
            <a:r>
              <a:rPr lang="en-US" sz="1200" dirty="0" smtClean="0">
                <a:solidFill>
                  <a:srgbClr val="6C6C6C"/>
                </a:solidFill>
              </a:rPr>
              <a:t>et al., 2010; Olson, et al., 2015; </a:t>
            </a:r>
          </a:p>
          <a:p>
            <a:pPr algn="r">
              <a:spcBef>
                <a:spcPts val="0"/>
              </a:spcBef>
              <a:buNone/>
            </a:pPr>
            <a:r>
              <a:rPr lang="en-US" sz="1200" dirty="0" err="1" smtClean="0">
                <a:solidFill>
                  <a:srgbClr val="6C6C6C"/>
                </a:solidFill>
              </a:rPr>
              <a:t>Reisner</a:t>
            </a:r>
            <a:r>
              <a:rPr lang="en-US" sz="1200" dirty="0" smtClean="0">
                <a:solidFill>
                  <a:srgbClr val="6C6C6C"/>
                </a:solidFill>
              </a:rPr>
              <a:t>, et al., 2015; </a:t>
            </a:r>
            <a:r>
              <a:rPr lang="en-US" sz="1200" dirty="0" err="1" smtClean="0">
                <a:solidFill>
                  <a:srgbClr val="6C6C6C"/>
                </a:solidFill>
              </a:rPr>
              <a:t>Shumer</a:t>
            </a:r>
            <a:r>
              <a:rPr lang="en-US" sz="1200" dirty="0" smtClean="0">
                <a:solidFill>
                  <a:srgbClr val="6C6C6C"/>
                </a:solidFill>
              </a:rPr>
              <a:t> et al., 2017; </a:t>
            </a:r>
            <a:r>
              <a:rPr lang="en-US" sz="1200" dirty="0" err="1" smtClean="0">
                <a:solidFill>
                  <a:srgbClr val="6C6C6C"/>
                </a:solidFill>
              </a:rPr>
              <a:t>Spack</a:t>
            </a:r>
            <a:r>
              <a:rPr lang="en-US" sz="1200" dirty="0" smtClean="0">
                <a:solidFill>
                  <a:srgbClr val="6C6C6C"/>
                </a:solidFill>
              </a:rPr>
              <a:t> et al., 2012</a:t>
            </a:r>
            <a:endParaRPr lang="en-US" sz="1200" dirty="0">
              <a:solidFill>
                <a:srgbClr val="6C6C6C"/>
              </a:solidFill>
            </a:endParaRPr>
          </a:p>
          <a:p>
            <a:pPr>
              <a:spcBef>
                <a:spcPts val="0"/>
              </a:spcBef>
              <a:buNone/>
            </a:pPr>
            <a:endParaRPr lang="en-US" sz="1200" dirty="0" smtClean="0">
              <a:solidFill>
                <a:srgbClr val="6C6C6C"/>
              </a:solidFill>
            </a:endParaRPr>
          </a:p>
          <a:p>
            <a:pPr>
              <a:spcBef>
                <a:spcPts val="0"/>
              </a:spcBef>
              <a:buNone/>
            </a:pPr>
            <a:endParaRPr lang="en" sz="1200" dirty="0">
              <a:solidFill>
                <a:srgbClr val="6C6C6C"/>
              </a:solidFill>
            </a:endParaRPr>
          </a:p>
        </p:txBody>
      </p:sp>
    </p:spTree>
    <p:extLst>
      <p:ext uri="{BB962C8B-B14F-4D97-AF65-F5344CB8AC3E}">
        <p14:creationId xmlns:p14="http://schemas.microsoft.com/office/powerpoint/2010/main" val="377713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 fla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17"/>
            <a:ext cx="9144000" cy="6889717"/>
          </a:xfrm>
          <a:prstGeom prst="rect">
            <a:avLst/>
          </a:prstGeom>
        </p:spPr>
      </p:pic>
      <p:sp>
        <p:nvSpPr>
          <p:cNvPr id="3" name="TextBox 2"/>
          <p:cNvSpPr txBox="1"/>
          <p:nvPr/>
        </p:nvSpPr>
        <p:spPr>
          <a:xfrm>
            <a:off x="762000" y="2133600"/>
            <a:ext cx="7696200" cy="2677656"/>
          </a:xfrm>
          <a:prstGeom prst="rect">
            <a:avLst/>
          </a:prstGeom>
          <a:noFill/>
        </p:spPr>
        <p:txBody>
          <a:bodyPr wrap="square" rtlCol="0">
            <a:spAutoFit/>
          </a:bodyPr>
          <a:lstStyle/>
          <a:p>
            <a:r>
              <a:rPr lang="en-US" sz="2800" dirty="0">
                <a:solidFill>
                  <a:srgbClr val="0120BD"/>
                </a:solidFill>
                <a:ea typeface="Georgia"/>
                <a:cs typeface="Georgia"/>
                <a:sym typeface="Georgia"/>
              </a:rPr>
              <a:t>Adolescent seeking gender-affirming treatment have been found to have largely healthy psychological functioning with difficulties attributed to outside influences rather than internal mental health issues. </a:t>
            </a:r>
          </a:p>
          <a:p>
            <a:endParaRPr lang="en-US" sz="2800" dirty="0"/>
          </a:p>
        </p:txBody>
      </p:sp>
    </p:spTree>
    <p:extLst>
      <p:ext uri="{BB962C8B-B14F-4D97-AF65-F5344CB8AC3E}">
        <p14:creationId xmlns:p14="http://schemas.microsoft.com/office/powerpoint/2010/main" val="3393754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lIns="91425" tIns="91425" rIns="91425" bIns="91425" anchor="ctr" anchorCtr="0">
            <a:noAutofit/>
          </a:bodyPr>
          <a:lstStyle/>
          <a:p>
            <a:pPr>
              <a:spcBef>
                <a:spcPts val="0"/>
              </a:spcBef>
              <a:buNone/>
            </a:pPr>
            <a:r>
              <a:rPr lang="en-US" dirty="0" smtClean="0">
                <a:solidFill>
                  <a:srgbClr val="F96F1C"/>
                </a:solidFill>
              </a:rPr>
              <a:t>“</a:t>
            </a:r>
            <a:r>
              <a:rPr lang="en" dirty="0" smtClean="0">
                <a:solidFill>
                  <a:srgbClr val="F96F1C"/>
                </a:solidFill>
              </a:rPr>
              <a:t>Symptomatology</a:t>
            </a:r>
            <a:r>
              <a:rPr lang="en-US" dirty="0" smtClean="0">
                <a:solidFill>
                  <a:srgbClr val="F96F1C"/>
                </a:solidFill>
              </a:rPr>
              <a:t>”</a:t>
            </a:r>
            <a:r>
              <a:rPr lang="en" dirty="0" smtClean="0">
                <a:solidFill>
                  <a:srgbClr val="F96F1C"/>
                </a:solidFill>
              </a:rPr>
              <a:t> </a:t>
            </a:r>
            <a:endParaRPr lang="en" dirty="0">
              <a:solidFill>
                <a:srgbClr val="F96F1C"/>
              </a:solidFill>
            </a:endParaRPr>
          </a:p>
        </p:txBody>
      </p:sp>
      <p:sp>
        <p:nvSpPr>
          <p:cNvPr id="123" name="Shape 123"/>
          <p:cNvSpPr txBox="1">
            <a:spLocks noGrp="1"/>
          </p:cNvSpPr>
          <p:nvPr>
            <p:ph type="body" idx="1"/>
          </p:nvPr>
        </p:nvSpPr>
        <p:spPr>
          <a:xfrm>
            <a:off x="457201" y="1417833"/>
            <a:ext cx="4038599" cy="4538000"/>
          </a:xfrm>
          <a:prstGeom prst="rect">
            <a:avLst/>
          </a:prstGeom>
        </p:spPr>
        <p:txBody>
          <a:bodyPr lIns="91425" tIns="91425" rIns="91425" bIns="91425" anchor="t" anchorCtr="0">
            <a:noAutofit/>
          </a:bodyPr>
          <a:lstStyle/>
          <a:p>
            <a:pPr lvl="0" rtl="0">
              <a:lnSpc>
                <a:spcPct val="115000"/>
              </a:lnSpc>
              <a:spcBef>
                <a:spcPts val="0"/>
              </a:spcBef>
              <a:buNone/>
            </a:pPr>
            <a:r>
              <a:rPr lang="en" sz="2200" dirty="0">
                <a:solidFill>
                  <a:srgbClr val="0120BD"/>
                </a:solidFill>
              </a:rPr>
              <a:t>Associated Features:</a:t>
            </a:r>
          </a:p>
          <a:p>
            <a:pPr marL="457200" lvl="0" indent="-368300" rtl="0">
              <a:lnSpc>
                <a:spcPct val="115000"/>
              </a:lnSpc>
              <a:spcBef>
                <a:spcPts val="0"/>
              </a:spcBef>
              <a:buSzPct val="80000"/>
              <a:buFont typeface="Wingdings" charset="2"/>
              <a:buChar char="u"/>
            </a:pPr>
            <a:r>
              <a:rPr lang="en" sz="2200" dirty="0">
                <a:solidFill>
                  <a:srgbClr val="0120BD"/>
                </a:solidFill>
              </a:rPr>
              <a:t>Academic Difficulties</a:t>
            </a:r>
          </a:p>
          <a:p>
            <a:pPr marL="457200" lvl="0" indent="-368300" rtl="0">
              <a:lnSpc>
                <a:spcPct val="115000"/>
              </a:lnSpc>
              <a:spcBef>
                <a:spcPts val="0"/>
              </a:spcBef>
              <a:buSzPct val="80000"/>
              <a:buFont typeface="Wingdings" charset="2"/>
              <a:buChar char="u"/>
            </a:pPr>
            <a:r>
              <a:rPr lang="en-US" sz="2200" dirty="0" smtClean="0">
                <a:solidFill>
                  <a:srgbClr val="0120BD"/>
                </a:solidFill>
              </a:rPr>
              <a:t>“</a:t>
            </a:r>
            <a:r>
              <a:rPr lang="en" sz="2200" dirty="0" smtClean="0">
                <a:solidFill>
                  <a:srgbClr val="0120BD"/>
                </a:solidFill>
              </a:rPr>
              <a:t>Preoccupation</a:t>
            </a:r>
            <a:r>
              <a:rPr lang="en-US" sz="2200" dirty="0" smtClean="0">
                <a:solidFill>
                  <a:srgbClr val="0120BD"/>
                </a:solidFill>
              </a:rPr>
              <a:t>”</a:t>
            </a:r>
            <a:r>
              <a:rPr lang="en" sz="2200" dirty="0" smtClean="0">
                <a:solidFill>
                  <a:srgbClr val="0120BD"/>
                </a:solidFill>
              </a:rPr>
              <a:t> </a:t>
            </a:r>
            <a:r>
              <a:rPr lang="en" sz="2200" dirty="0">
                <a:solidFill>
                  <a:srgbClr val="0120BD"/>
                </a:solidFill>
              </a:rPr>
              <a:t>w/ cross-gender wishes </a:t>
            </a:r>
          </a:p>
          <a:p>
            <a:pPr marL="457200" lvl="0" indent="-368300" rtl="0">
              <a:lnSpc>
                <a:spcPct val="115000"/>
              </a:lnSpc>
              <a:spcBef>
                <a:spcPts val="0"/>
              </a:spcBef>
              <a:buSzPct val="80000"/>
              <a:buFont typeface="Wingdings" charset="2"/>
              <a:buChar char="u"/>
            </a:pPr>
            <a:r>
              <a:rPr lang="en" sz="2200" dirty="0">
                <a:solidFill>
                  <a:srgbClr val="0120BD"/>
                </a:solidFill>
              </a:rPr>
              <a:t>Inability to </a:t>
            </a:r>
            <a:r>
              <a:rPr lang="en" sz="2200" dirty="0" smtClean="0">
                <a:solidFill>
                  <a:srgbClr val="0120BD"/>
                </a:solidFill>
              </a:rPr>
              <a:t>d</a:t>
            </a:r>
            <a:r>
              <a:rPr lang="en-US" sz="2200" dirty="0" smtClean="0">
                <a:solidFill>
                  <a:srgbClr val="0120BD"/>
                </a:solidFill>
              </a:rPr>
              <a:t>e</a:t>
            </a:r>
            <a:r>
              <a:rPr lang="en" sz="2200" dirty="0" smtClean="0">
                <a:solidFill>
                  <a:srgbClr val="0120BD"/>
                </a:solidFill>
              </a:rPr>
              <a:t>v</a:t>
            </a:r>
            <a:r>
              <a:rPr lang="en-US" sz="2200" dirty="0" smtClean="0">
                <a:solidFill>
                  <a:srgbClr val="0120BD"/>
                </a:solidFill>
              </a:rPr>
              <a:t>e</a:t>
            </a:r>
            <a:r>
              <a:rPr lang="en" sz="2200" dirty="0" smtClean="0">
                <a:solidFill>
                  <a:srgbClr val="0120BD"/>
                </a:solidFill>
              </a:rPr>
              <a:t>l</a:t>
            </a:r>
            <a:r>
              <a:rPr lang="en-US" sz="2200" dirty="0" smtClean="0">
                <a:solidFill>
                  <a:srgbClr val="0120BD"/>
                </a:solidFill>
              </a:rPr>
              <a:t>o</a:t>
            </a:r>
            <a:r>
              <a:rPr lang="en" sz="2200" dirty="0" smtClean="0">
                <a:solidFill>
                  <a:srgbClr val="0120BD"/>
                </a:solidFill>
              </a:rPr>
              <a:t>p </a:t>
            </a:r>
            <a:r>
              <a:rPr lang="en" sz="2200" dirty="0">
                <a:solidFill>
                  <a:srgbClr val="0120BD"/>
                </a:solidFill>
              </a:rPr>
              <a:t>same sex peer relationships</a:t>
            </a:r>
          </a:p>
          <a:p>
            <a:pPr marL="457200" lvl="0" indent="-368300" rtl="0">
              <a:lnSpc>
                <a:spcPct val="115000"/>
              </a:lnSpc>
              <a:spcBef>
                <a:spcPts val="0"/>
              </a:spcBef>
              <a:buSzPct val="80000"/>
              <a:buFont typeface="Wingdings" charset="2"/>
              <a:buChar char="u"/>
            </a:pPr>
            <a:r>
              <a:rPr lang="en" sz="2200" dirty="0">
                <a:solidFill>
                  <a:srgbClr val="0120BD"/>
                </a:solidFill>
              </a:rPr>
              <a:t>Isolation/Distress</a:t>
            </a:r>
          </a:p>
          <a:p>
            <a:pPr lvl="0">
              <a:spcBef>
                <a:spcPts val="0"/>
              </a:spcBef>
              <a:buNone/>
            </a:pPr>
            <a:endParaRPr sz="1800" dirty="0">
              <a:solidFill>
                <a:srgbClr val="0120BD"/>
              </a:solidFill>
            </a:endParaRPr>
          </a:p>
        </p:txBody>
      </p:sp>
      <p:sp>
        <p:nvSpPr>
          <p:cNvPr id="125" name="Shape 125"/>
          <p:cNvSpPr txBox="1">
            <a:spLocks noGrp="1"/>
          </p:cNvSpPr>
          <p:nvPr>
            <p:ph type="body" idx="2"/>
          </p:nvPr>
        </p:nvSpPr>
        <p:spPr>
          <a:xfrm>
            <a:off x="4648201" y="1523999"/>
            <a:ext cx="4038599" cy="4432033"/>
          </a:xfrm>
          <a:prstGeom prst="rect">
            <a:avLst/>
          </a:prstGeom>
        </p:spPr>
        <p:txBody>
          <a:bodyPr lIns="91425" tIns="91425" rIns="91425" bIns="91425" anchor="t" anchorCtr="0">
            <a:noAutofit/>
          </a:bodyPr>
          <a:lstStyle/>
          <a:p>
            <a:pPr rtl="0">
              <a:lnSpc>
                <a:spcPct val="115000"/>
              </a:lnSpc>
              <a:spcBef>
                <a:spcPts val="0"/>
              </a:spcBef>
              <a:buNone/>
            </a:pPr>
            <a:r>
              <a:rPr lang="en" sz="2200" dirty="0">
                <a:solidFill>
                  <a:srgbClr val="0120BD"/>
                </a:solidFill>
              </a:rPr>
              <a:t>At Risk For:</a:t>
            </a:r>
          </a:p>
          <a:p>
            <a:pPr marL="457200" lvl="0" indent="-368300" rtl="0">
              <a:lnSpc>
                <a:spcPct val="115000"/>
              </a:lnSpc>
              <a:spcBef>
                <a:spcPts val="0"/>
              </a:spcBef>
              <a:buSzPct val="80000"/>
              <a:buFont typeface="Wingdings" charset="2"/>
              <a:buChar char="u"/>
            </a:pPr>
            <a:r>
              <a:rPr lang="en" sz="2200" dirty="0">
                <a:solidFill>
                  <a:srgbClr val="0120BD"/>
                </a:solidFill>
              </a:rPr>
              <a:t>Depression</a:t>
            </a:r>
          </a:p>
          <a:p>
            <a:pPr marL="457200" lvl="0" indent="-368300" rtl="0">
              <a:lnSpc>
                <a:spcPct val="115000"/>
              </a:lnSpc>
              <a:spcBef>
                <a:spcPts val="0"/>
              </a:spcBef>
              <a:buSzPct val="80000"/>
              <a:buFont typeface="Wingdings" charset="2"/>
              <a:buChar char="u"/>
            </a:pPr>
            <a:r>
              <a:rPr lang="en" sz="2200" dirty="0" smtClean="0">
                <a:solidFill>
                  <a:srgbClr val="E26418"/>
                </a:solidFill>
              </a:rPr>
              <a:t>Suicide</a:t>
            </a:r>
            <a:r>
              <a:rPr lang="en-US" sz="2200" dirty="0" smtClean="0">
                <a:solidFill>
                  <a:srgbClr val="E26418"/>
                </a:solidFill>
              </a:rPr>
              <a:t> </a:t>
            </a:r>
          </a:p>
          <a:p>
            <a:pPr marL="457200" lvl="0" indent="-368300" rtl="0">
              <a:lnSpc>
                <a:spcPct val="115000"/>
              </a:lnSpc>
              <a:spcBef>
                <a:spcPts val="0"/>
              </a:spcBef>
              <a:buSzPct val="80000"/>
              <a:buFont typeface="Wingdings" charset="2"/>
              <a:buChar char="u"/>
            </a:pPr>
            <a:r>
              <a:rPr lang="en" sz="2200" dirty="0" smtClean="0">
                <a:solidFill>
                  <a:srgbClr val="0120BD"/>
                </a:solidFill>
              </a:rPr>
              <a:t>Self-harm</a:t>
            </a:r>
            <a:endParaRPr lang="en" sz="2200" dirty="0">
              <a:solidFill>
                <a:srgbClr val="0120BD"/>
              </a:solidFill>
            </a:endParaRPr>
          </a:p>
          <a:p>
            <a:pPr marL="457200" lvl="0" indent="-368300" rtl="0">
              <a:lnSpc>
                <a:spcPct val="115000"/>
              </a:lnSpc>
              <a:spcBef>
                <a:spcPts val="0"/>
              </a:spcBef>
              <a:buSzPct val="80000"/>
              <a:buFont typeface="Wingdings" charset="2"/>
              <a:buChar char="u"/>
            </a:pPr>
            <a:r>
              <a:rPr lang="en" sz="2200" dirty="0">
                <a:solidFill>
                  <a:srgbClr val="0120BD"/>
                </a:solidFill>
              </a:rPr>
              <a:t>Bullying/</a:t>
            </a:r>
            <a:r>
              <a:rPr lang="en" sz="2200" dirty="0">
                <a:solidFill>
                  <a:schemeClr val="accent6"/>
                </a:solidFill>
              </a:rPr>
              <a:t>Harassment</a:t>
            </a:r>
          </a:p>
          <a:p>
            <a:pPr marL="457200" lvl="0" indent="-368300">
              <a:lnSpc>
                <a:spcPct val="115000"/>
              </a:lnSpc>
              <a:spcBef>
                <a:spcPts val="0"/>
              </a:spcBef>
              <a:buSzPct val="80000"/>
              <a:buFont typeface="Wingdings" charset="2"/>
              <a:buChar char="u"/>
            </a:pPr>
            <a:r>
              <a:rPr lang="en" sz="2200" dirty="0">
                <a:solidFill>
                  <a:srgbClr val="0120BD"/>
                </a:solidFill>
              </a:rPr>
              <a:t>Risky Health Behaviors (unsafe sex, substance use/abuse, reckless driving)</a:t>
            </a:r>
          </a:p>
        </p:txBody>
      </p:sp>
      <p:sp>
        <p:nvSpPr>
          <p:cNvPr id="124" name="Shape 124"/>
          <p:cNvSpPr txBox="1"/>
          <p:nvPr/>
        </p:nvSpPr>
        <p:spPr>
          <a:xfrm>
            <a:off x="913950" y="6199167"/>
            <a:ext cx="8229600" cy="478799"/>
          </a:xfrm>
          <a:prstGeom prst="rect">
            <a:avLst/>
          </a:prstGeom>
          <a:noFill/>
          <a:ln>
            <a:noFill/>
          </a:ln>
        </p:spPr>
        <p:txBody>
          <a:bodyPr lIns="91425" tIns="91425" rIns="91425" bIns="91425" anchor="t" anchorCtr="0">
            <a:noAutofit/>
          </a:bodyPr>
          <a:lstStyle/>
          <a:p>
            <a:pPr algn="r">
              <a:spcBef>
                <a:spcPts val="0"/>
              </a:spcBef>
              <a:buNone/>
            </a:pPr>
            <a:r>
              <a:rPr lang="en" sz="1200" dirty="0">
                <a:solidFill>
                  <a:srgbClr val="808080"/>
                </a:solidFill>
              </a:rPr>
              <a:t>APA, 2013; Blumer et al., 2012; Coolhart et al., 2013; Cooper, 1999; </a:t>
            </a:r>
            <a:r>
              <a:rPr lang="en-US" sz="1200" dirty="0" smtClean="0">
                <a:solidFill>
                  <a:srgbClr val="808080"/>
                </a:solidFill>
              </a:rPr>
              <a:t>Grant et al., 2010; </a:t>
            </a:r>
          </a:p>
          <a:p>
            <a:pPr algn="r">
              <a:spcBef>
                <a:spcPts val="0"/>
              </a:spcBef>
              <a:buNone/>
            </a:pPr>
            <a:r>
              <a:rPr lang="en" sz="1200" dirty="0" smtClean="0">
                <a:solidFill>
                  <a:srgbClr val="808080"/>
                </a:solidFill>
              </a:rPr>
              <a:t>Grossman </a:t>
            </a:r>
            <a:r>
              <a:rPr lang="en" sz="1200" dirty="0">
                <a:solidFill>
                  <a:srgbClr val="808080"/>
                </a:solidFill>
              </a:rPr>
              <a:t>&amp; D’Augeli, 2007; Vanderburgh, </a:t>
            </a:r>
            <a:r>
              <a:rPr lang="en" sz="1200" dirty="0" smtClean="0">
                <a:solidFill>
                  <a:srgbClr val="808080"/>
                </a:solidFill>
              </a:rPr>
              <a:t>2009</a:t>
            </a:r>
            <a:endParaRPr lang="en-US" sz="1200" dirty="0" smtClean="0">
              <a:solidFill>
                <a:srgbClr val="808080"/>
              </a:solidFill>
            </a:endParaRPr>
          </a:p>
          <a:p>
            <a:pPr>
              <a:spcBef>
                <a:spcPts val="0"/>
              </a:spcBef>
              <a:buNone/>
            </a:pPr>
            <a:endParaRPr lang="en" sz="1200" dirty="0">
              <a:solidFill>
                <a:srgbClr val="808080"/>
              </a:solidFill>
            </a:endParaRPr>
          </a:p>
        </p:txBody>
      </p:sp>
    </p:spTree>
    <p:extLst>
      <p:ext uri="{BB962C8B-B14F-4D97-AF65-F5344CB8AC3E}">
        <p14:creationId xmlns:p14="http://schemas.microsoft.com/office/powerpoint/2010/main" val="3264440175"/>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00201"/>
            <a:ext cx="8381999" cy="4355999"/>
          </a:xfrm>
        </p:spPr>
        <p:txBody>
          <a:bodyPr/>
          <a:lstStyle/>
          <a:p>
            <a:pPr>
              <a:buSzPct val="100000"/>
            </a:pPr>
            <a:r>
              <a:rPr lang="en" sz="2400" dirty="0" smtClean="0">
                <a:solidFill>
                  <a:schemeClr val="bg2"/>
                </a:solidFill>
              </a:rPr>
              <a:t>Transgender indivuduals are </a:t>
            </a:r>
            <a:r>
              <a:rPr lang="en" sz="2400" dirty="0">
                <a:solidFill>
                  <a:schemeClr val="bg2"/>
                </a:solidFill>
              </a:rPr>
              <a:t>victims of hate crimes at proportionately higher rates than their GLB counterparts (Blumer et al., 2012</a:t>
            </a:r>
            <a:r>
              <a:rPr lang="en" sz="2400" dirty="0" smtClean="0">
                <a:solidFill>
                  <a:schemeClr val="bg2"/>
                </a:solidFill>
              </a:rPr>
              <a:t>).</a:t>
            </a:r>
          </a:p>
          <a:p>
            <a:pPr>
              <a:buSzPct val="100000"/>
            </a:pPr>
            <a:endParaRPr lang="en-US" sz="800" dirty="0" smtClean="0">
              <a:solidFill>
                <a:schemeClr val="bg2"/>
              </a:solidFill>
            </a:endParaRPr>
          </a:p>
          <a:p>
            <a:pPr>
              <a:buSzPct val="100000"/>
            </a:pPr>
            <a:r>
              <a:rPr lang="en" sz="2400" dirty="0" smtClean="0">
                <a:solidFill>
                  <a:schemeClr val="bg2"/>
                </a:solidFill>
              </a:rPr>
              <a:t>Coming out process makes them highly visible</a:t>
            </a:r>
            <a:endParaRPr lang="en-US" sz="2400" dirty="0" smtClean="0">
              <a:solidFill>
                <a:schemeClr val="bg2"/>
              </a:solidFill>
            </a:endParaRPr>
          </a:p>
          <a:p>
            <a:pPr>
              <a:buSzPct val="100000"/>
            </a:pPr>
            <a:endParaRPr lang="en-US" sz="800" dirty="0" smtClean="0">
              <a:solidFill>
                <a:schemeClr val="bg2"/>
              </a:solidFill>
            </a:endParaRPr>
          </a:p>
          <a:p>
            <a:pPr>
              <a:buSzPct val="100000"/>
            </a:pPr>
            <a:r>
              <a:rPr lang="en-US" sz="2400" dirty="0" smtClean="0">
                <a:solidFill>
                  <a:schemeClr val="bg2"/>
                </a:solidFill>
              </a:rPr>
              <a:t>School policies impact transgender students in a myriad of ways. </a:t>
            </a:r>
            <a:endParaRPr lang="en" sz="2400" dirty="0" smtClean="0">
              <a:solidFill>
                <a:schemeClr val="bg2"/>
              </a:solidFill>
            </a:endParaRPr>
          </a:p>
          <a:p>
            <a:pPr>
              <a:buSzPct val="100000"/>
            </a:pPr>
            <a:endParaRPr lang="en" sz="800" dirty="0">
              <a:solidFill>
                <a:schemeClr val="bg2"/>
              </a:solidFill>
            </a:endParaRPr>
          </a:p>
          <a:p>
            <a:pPr>
              <a:buSzPct val="100000"/>
            </a:pPr>
            <a:r>
              <a:rPr lang="en" sz="2400" dirty="0" smtClean="0">
                <a:solidFill>
                  <a:schemeClr val="bg2"/>
                </a:solidFill>
              </a:rPr>
              <a:t>In 2011 National School Climate Survey</a:t>
            </a:r>
            <a:endParaRPr lang="en-US" sz="2000" dirty="0" smtClean="0">
              <a:solidFill>
                <a:schemeClr val="bg2"/>
              </a:solidFill>
            </a:endParaRPr>
          </a:p>
          <a:p>
            <a:pPr lvl="1">
              <a:buSzPct val="100000"/>
            </a:pPr>
            <a:r>
              <a:rPr lang="en" sz="2000" dirty="0" smtClean="0">
                <a:solidFill>
                  <a:schemeClr val="bg2"/>
                </a:solidFill>
              </a:rPr>
              <a:t>75% report regular verbal abuse</a:t>
            </a:r>
            <a:endParaRPr lang="en-US" sz="2000" dirty="0" smtClean="0">
              <a:solidFill>
                <a:schemeClr val="bg2"/>
              </a:solidFill>
            </a:endParaRPr>
          </a:p>
          <a:p>
            <a:pPr lvl="1">
              <a:buSzPct val="100000"/>
            </a:pPr>
            <a:r>
              <a:rPr lang="en-US" sz="2000" dirty="0" smtClean="0">
                <a:solidFill>
                  <a:schemeClr val="bg2"/>
                </a:solidFill>
              </a:rPr>
              <a:t>80% report feeling unsafe at school</a:t>
            </a:r>
            <a:endParaRPr lang="en" sz="2000" dirty="0" smtClean="0">
              <a:solidFill>
                <a:schemeClr val="bg2"/>
              </a:solidFill>
            </a:endParaRPr>
          </a:p>
          <a:p>
            <a:pPr lvl="1">
              <a:buSzPct val="100000"/>
            </a:pPr>
            <a:r>
              <a:rPr lang="en" sz="2000" dirty="0" smtClean="0">
                <a:solidFill>
                  <a:schemeClr val="bg2"/>
                </a:solidFill>
              </a:rPr>
              <a:t>32% report regular </a:t>
            </a:r>
            <a:r>
              <a:rPr lang="en-US" sz="2000" dirty="0" smtClean="0">
                <a:solidFill>
                  <a:schemeClr val="bg2"/>
                </a:solidFill>
              </a:rPr>
              <a:t>physical</a:t>
            </a:r>
            <a:r>
              <a:rPr lang="en" sz="2000" dirty="0" smtClean="0">
                <a:solidFill>
                  <a:schemeClr val="bg2"/>
                </a:solidFill>
              </a:rPr>
              <a:t> harassment (e.g. pushing/ shoving)</a:t>
            </a:r>
          </a:p>
          <a:p>
            <a:pPr lvl="1">
              <a:buSzPct val="100000"/>
            </a:pPr>
            <a:r>
              <a:rPr lang="en" sz="2000" dirty="0" smtClean="0">
                <a:solidFill>
                  <a:schemeClr val="bg2"/>
                </a:solidFill>
              </a:rPr>
              <a:t>17% report regual episodes of assaut (e.g.kicking punching)</a:t>
            </a:r>
          </a:p>
          <a:p>
            <a:pPr marL="0" indent="0">
              <a:buSzPct val="100000"/>
              <a:buNone/>
            </a:pPr>
            <a:endParaRPr lang="en" sz="2400" dirty="0">
              <a:solidFill>
                <a:schemeClr val="bg2"/>
              </a:solidFill>
            </a:endParaRPr>
          </a:p>
          <a:p>
            <a:pPr>
              <a:buNone/>
            </a:pPr>
            <a:endParaRPr lang="en" sz="2400" dirty="0">
              <a:solidFill>
                <a:schemeClr val="bg2"/>
              </a:solidFill>
            </a:endParaRPr>
          </a:p>
          <a:p>
            <a:endParaRPr lang="en-US" sz="2400" dirty="0">
              <a:solidFill>
                <a:schemeClr val="bg2"/>
              </a:solidFill>
            </a:endParaRPr>
          </a:p>
        </p:txBody>
      </p:sp>
      <p:sp>
        <p:nvSpPr>
          <p:cNvPr id="5" name="Shape 122"/>
          <p:cNvSpPr txBox="1">
            <a:spLocks/>
          </p:cNvSpPr>
          <p:nvPr/>
        </p:nvSpPr>
        <p:spPr bwMode="auto">
          <a:xfrm>
            <a:off x="457200" y="381000"/>
            <a:ext cx="8229600" cy="11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91425" rIns="91425" bIns="91425" numCol="1" anchor="ctr" anchorCtr="0" compatLnSpc="1">
            <a:prstTxWarp prst="textNoShape">
              <a:avLst/>
            </a:prstTxWarp>
            <a:noAutofit/>
          </a:bodyPr>
          <a:lstStyle>
            <a:lvl1pPr algn="l" rtl="0" eaLnBrk="1" fontAlgn="base" hangingPunct="1">
              <a:spcBef>
                <a:spcPts val="0"/>
              </a:spcBef>
              <a:spcAft>
                <a:spcPct val="0"/>
              </a:spcAft>
              <a:defRPr sz="4400">
                <a:solidFill>
                  <a:schemeClr val="tx1"/>
                </a:solidFill>
                <a:latin typeface="+mj-lt"/>
                <a:ea typeface="ＭＳ Ｐゴシック" charset="0"/>
                <a:cs typeface="+mj-cs"/>
              </a:defRPr>
            </a:lvl1pPr>
            <a:lvl2pPr algn="l" rtl="0" eaLnBrk="1" fontAlgn="base" hangingPunct="1">
              <a:spcBef>
                <a:spcPts val="0"/>
              </a:spcBef>
              <a:spcAft>
                <a:spcPct val="0"/>
              </a:spcAft>
              <a:defRPr sz="4400">
                <a:solidFill>
                  <a:schemeClr val="tx1"/>
                </a:solidFill>
                <a:latin typeface="Microsoft Sans Serif" pitchFamily="34" charset="0"/>
                <a:ea typeface="ＭＳ Ｐゴシック" charset="0"/>
              </a:defRPr>
            </a:lvl2pPr>
            <a:lvl3pPr algn="l" rtl="0" eaLnBrk="1" fontAlgn="base" hangingPunct="1">
              <a:spcBef>
                <a:spcPts val="0"/>
              </a:spcBef>
              <a:spcAft>
                <a:spcPct val="0"/>
              </a:spcAft>
              <a:defRPr sz="4400">
                <a:solidFill>
                  <a:schemeClr val="tx1"/>
                </a:solidFill>
                <a:latin typeface="Microsoft Sans Serif" pitchFamily="34" charset="0"/>
                <a:ea typeface="ＭＳ Ｐゴシック" charset="0"/>
              </a:defRPr>
            </a:lvl3pPr>
            <a:lvl4pPr algn="l" rtl="0" eaLnBrk="1" fontAlgn="base" hangingPunct="1">
              <a:spcBef>
                <a:spcPts val="0"/>
              </a:spcBef>
              <a:spcAft>
                <a:spcPct val="0"/>
              </a:spcAft>
              <a:defRPr sz="4400">
                <a:solidFill>
                  <a:schemeClr val="tx1"/>
                </a:solidFill>
                <a:latin typeface="Microsoft Sans Serif" pitchFamily="34" charset="0"/>
                <a:ea typeface="ＭＳ Ｐゴシック" charset="0"/>
              </a:defRPr>
            </a:lvl4pPr>
            <a:lvl5pPr algn="l" rtl="0" eaLnBrk="1" fontAlgn="base" hangingPunct="1">
              <a:spcBef>
                <a:spcPts val="0"/>
              </a:spcBef>
              <a:spcAft>
                <a:spcPct val="0"/>
              </a:spcAft>
              <a:defRPr sz="4400">
                <a:solidFill>
                  <a:schemeClr val="tx1"/>
                </a:solidFill>
                <a:latin typeface="Microsoft Sans Serif" pitchFamily="34" charset="0"/>
                <a:ea typeface="ＭＳ Ｐゴシック" charset="0"/>
              </a:defRPr>
            </a:lvl5pPr>
            <a:lvl6pPr marL="457200" algn="l" rtl="0" eaLnBrk="1" fontAlgn="base" hangingPunct="1">
              <a:spcBef>
                <a:spcPts val="0"/>
              </a:spcBef>
              <a:spcAft>
                <a:spcPct val="0"/>
              </a:spcAft>
              <a:defRPr sz="4400">
                <a:solidFill>
                  <a:schemeClr val="tx1"/>
                </a:solidFill>
                <a:latin typeface="Microsoft Sans Serif" pitchFamily="34" charset="0"/>
              </a:defRPr>
            </a:lvl6pPr>
            <a:lvl7pPr marL="914400" algn="l" rtl="0" eaLnBrk="1" fontAlgn="base" hangingPunct="1">
              <a:spcBef>
                <a:spcPts val="0"/>
              </a:spcBef>
              <a:spcAft>
                <a:spcPct val="0"/>
              </a:spcAft>
              <a:defRPr sz="4400">
                <a:solidFill>
                  <a:schemeClr val="tx1"/>
                </a:solidFill>
                <a:latin typeface="Microsoft Sans Serif" pitchFamily="34" charset="0"/>
              </a:defRPr>
            </a:lvl7pPr>
            <a:lvl8pPr marL="1371600" algn="l" rtl="0" eaLnBrk="1" fontAlgn="base" hangingPunct="1">
              <a:spcBef>
                <a:spcPts val="0"/>
              </a:spcBef>
              <a:spcAft>
                <a:spcPct val="0"/>
              </a:spcAft>
              <a:defRPr sz="4400">
                <a:solidFill>
                  <a:schemeClr val="tx1"/>
                </a:solidFill>
                <a:latin typeface="Microsoft Sans Serif" pitchFamily="34" charset="0"/>
              </a:defRPr>
            </a:lvl8pPr>
            <a:lvl9pPr marL="1828800" algn="l" rtl="0" eaLnBrk="1" fontAlgn="base" hangingPunct="1">
              <a:spcBef>
                <a:spcPts val="0"/>
              </a:spcBef>
              <a:spcAft>
                <a:spcPct val="0"/>
              </a:spcAft>
              <a:defRPr sz="4400">
                <a:solidFill>
                  <a:schemeClr val="tx1"/>
                </a:solidFill>
                <a:latin typeface="Microsoft Sans Serif" pitchFamily="34" charset="0"/>
              </a:defRPr>
            </a:lvl9pPr>
          </a:lstStyle>
          <a:p>
            <a:pPr algn="r"/>
            <a:r>
              <a:rPr lang="en-US" dirty="0" smtClean="0">
                <a:solidFill>
                  <a:schemeClr val="accent6"/>
                </a:solidFill>
              </a:rPr>
              <a:t>Harassment/Bullying</a:t>
            </a:r>
            <a:r>
              <a:rPr lang="en" dirty="0" smtClean="0">
                <a:solidFill>
                  <a:schemeClr val="accent6"/>
                </a:solidFill>
              </a:rPr>
              <a:t> </a:t>
            </a:r>
            <a:endParaRPr lang="en" dirty="0">
              <a:solidFill>
                <a:schemeClr val="accent6"/>
              </a:solidFill>
            </a:endParaRPr>
          </a:p>
        </p:txBody>
      </p:sp>
      <p:sp>
        <p:nvSpPr>
          <p:cNvPr id="6" name="TextBox 5"/>
          <p:cNvSpPr txBox="1"/>
          <p:nvPr/>
        </p:nvSpPr>
        <p:spPr>
          <a:xfrm>
            <a:off x="4495800" y="6172200"/>
            <a:ext cx="4495799" cy="276999"/>
          </a:xfrm>
          <a:prstGeom prst="rect">
            <a:avLst/>
          </a:prstGeom>
          <a:noFill/>
        </p:spPr>
        <p:txBody>
          <a:bodyPr wrap="square" rtlCol="0">
            <a:spAutoFit/>
          </a:bodyPr>
          <a:lstStyle/>
          <a:p>
            <a:pPr algn="r"/>
            <a:r>
              <a:rPr lang="en-US" sz="1200" dirty="0" err="1" smtClean="0">
                <a:latin typeface="Times New Roman"/>
                <a:cs typeface="Times New Roman"/>
              </a:rPr>
              <a:t>Blumer</a:t>
            </a:r>
            <a:r>
              <a:rPr lang="en-US" sz="1200" dirty="0" smtClean="0">
                <a:latin typeface="Times New Roman"/>
                <a:cs typeface="Times New Roman"/>
              </a:rPr>
              <a:t> et al, 2012;  </a:t>
            </a:r>
            <a:r>
              <a:rPr lang="en-US" sz="1200" dirty="0" err="1" smtClean="0">
                <a:latin typeface="Times New Roman"/>
                <a:cs typeface="Times New Roman"/>
              </a:rPr>
              <a:t>Kosciw</a:t>
            </a:r>
            <a:r>
              <a:rPr lang="en-US" sz="1200" dirty="0" smtClean="0">
                <a:latin typeface="Times New Roman"/>
                <a:cs typeface="Times New Roman"/>
              </a:rPr>
              <a:t>,, et al., 2012; </a:t>
            </a:r>
            <a:r>
              <a:rPr lang="en-US" sz="1200" dirty="0" err="1" smtClean="0">
                <a:latin typeface="Times New Roman"/>
                <a:cs typeface="Times New Roman"/>
              </a:rPr>
              <a:t>Shumer</a:t>
            </a:r>
            <a:r>
              <a:rPr lang="en-US" sz="1200" dirty="0" smtClean="0">
                <a:latin typeface="Times New Roman"/>
                <a:cs typeface="Times New Roman"/>
              </a:rPr>
              <a:t> et al., 2017 </a:t>
            </a:r>
            <a:endParaRPr lang="en-US" sz="1200" dirty="0">
              <a:latin typeface="Times New Roman"/>
              <a:cs typeface="Times New Roman"/>
            </a:endParaRPr>
          </a:p>
        </p:txBody>
      </p:sp>
    </p:spTree>
    <p:extLst>
      <p:ext uri="{BB962C8B-B14F-4D97-AF65-F5344CB8AC3E}">
        <p14:creationId xmlns:p14="http://schemas.microsoft.com/office/powerpoint/2010/main" val="3254560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00201"/>
            <a:ext cx="8381999" cy="4355999"/>
          </a:xfrm>
        </p:spPr>
        <p:txBody>
          <a:bodyPr/>
          <a:lstStyle/>
          <a:p>
            <a:pPr>
              <a:buSzPct val="100000"/>
            </a:pPr>
            <a:r>
              <a:rPr lang="en-US" sz="2400" dirty="0" smtClean="0">
                <a:solidFill>
                  <a:schemeClr val="bg2"/>
                </a:solidFill>
              </a:rPr>
              <a:t>41% of transgender adults have attempted suicide. </a:t>
            </a:r>
          </a:p>
          <a:p>
            <a:pPr>
              <a:buSzPct val="100000"/>
            </a:pPr>
            <a:r>
              <a:rPr lang="en-US" sz="2400" dirty="0">
                <a:solidFill>
                  <a:schemeClr val="bg2"/>
                </a:solidFill>
              </a:rPr>
              <a:t>The rates are higher for individuals who are:</a:t>
            </a:r>
          </a:p>
          <a:p>
            <a:pPr lvl="1">
              <a:buSzPct val="100000"/>
            </a:pPr>
            <a:r>
              <a:rPr lang="en-US" sz="2000" dirty="0">
                <a:solidFill>
                  <a:schemeClr val="bg2"/>
                </a:solidFill>
              </a:rPr>
              <a:t>Non white</a:t>
            </a:r>
          </a:p>
          <a:p>
            <a:pPr lvl="1">
              <a:buSzPct val="100000"/>
            </a:pPr>
            <a:r>
              <a:rPr lang="en-US" sz="2000" dirty="0">
                <a:solidFill>
                  <a:schemeClr val="bg2"/>
                </a:solidFill>
              </a:rPr>
              <a:t>Unemployed or underemployed</a:t>
            </a:r>
          </a:p>
          <a:p>
            <a:pPr lvl="1">
              <a:buSzPct val="100000"/>
            </a:pPr>
            <a:r>
              <a:rPr lang="en-US" sz="2000" dirty="0">
                <a:solidFill>
                  <a:schemeClr val="bg2"/>
                </a:solidFill>
              </a:rPr>
              <a:t>Lower SES</a:t>
            </a:r>
          </a:p>
          <a:p>
            <a:pPr lvl="1">
              <a:buSzPct val="100000"/>
            </a:pPr>
            <a:r>
              <a:rPr lang="en-US" sz="2000" dirty="0" smtClean="0">
                <a:solidFill>
                  <a:schemeClr val="bg2"/>
                </a:solidFill>
              </a:rPr>
              <a:t>Young</a:t>
            </a:r>
          </a:p>
          <a:p>
            <a:pPr marL="457200" lvl="1" indent="0">
              <a:buSzPct val="100000"/>
              <a:buNone/>
            </a:pPr>
            <a:endParaRPr lang="en-US" sz="800" dirty="0" smtClean="0">
              <a:solidFill>
                <a:schemeClr val="bg2"/>
              </a:solidFill>
            </a:endParaRPr>
          </a:p>
          <a:p>
            <a:pPr>
              <a:buSzPct val="100000"/>
            </a:pPr>
            <a:r>
              <a:rPr lang="en-US" sz="2400" dirty="0" smtClean="0">
                <a:solidFill>
                  <a:schemeClr val="bg2"/>
                </a:solidFill>
              </a:rPr>
              <a:t>A study of 101 transgender youth ages 12 -24 followed at a transgender youth treatment center in L.A. found </a:t>
            </a:r>
          </a:p>
          <a:p>
            <a:pPr lvl="1">
              <a:buSzPct val="100000"/>
            </a:pPr>
            <a:r>
              <a:rPr lang="en-US" sz="2000" dirty="0" smtClean="0">
                <a:solidFill>
                  <a:schemeClr val="bg2"/>
                </a:solidFill>
              </a:rPr>
              <a:t>15% had mild depression</a:t>
            </a:r>
          </a:p>
          <a:p>
            <a:pPr lvl="1">
              <a:buSzPct val="100000"/>
            </a:pPr>
            <a:r>
              <a:rPr lang="en-US" sz="2000" dirty="0" smtClean="0">
                <a:solidFill>
                  <a:schemeClr val="bg2"/>
                </a:solidFill>
              </a:rPr>
              <a:t>9% had moderate depression</a:t>
            </a:r>
          </a:p>
          <a:p>
            <a:pPr lvl="1">
              <a:buSzPct val="100000"/>
            </a:pPr>
            <a:r>
              <a:rPr lang="en-US" sz="2000" dirty="0" smtClean="0">
                <a:solidFill>
                  <a:schemeClr val="bg2"/>
                </a:solidFill>
              </a:rPr>
              <a:t>11% had severe depression </a:t>
            </a:r>
          </a:p>
          <a:p>
            <a:pPr marL="457200" lvl="1" indent="0">
              <a:buSzPct val="100000"/>
              <a:buNone/>
            </a:pPr>
            <a:r>
              <a:rPr lang="en-US" sz="2000" dirty="0" smtClean="0">
                <a:solidFill>
                  <a:schemeClr val="bg2"/>
                </a:solidFill>
              </a:rPr>
              <a:t>As </a:t>
            </a:r>
            <a:r>
              <a:rPr lang="en-US" sz="2000" dirty="0" err="1" smtClean="0">
                <a:solidFill>
                  <a:schemeClr val="bg2"/>
                </a:solidFill>
              </a:rPr>
              <a:t>assesed</a:t>
            </a:r>
            <a:r>
              <a:rPr lang="en-US" sz="2000" dirty="0" smtClean="0">
                <a:solidFill>
                  <a:schemeClr val="bg2"/>
                </a:solidFill>
              </a:rPr>
              <a:t> by the BDI (Olson et al., 2015).</a:t>
            </a:r>
          </a:p>
          <a:p>
            <a:pPr marL="0" indent="0">
              <a:buSzPct val="100000"/>
              <a:buNone/>
            </a:pPr>
            <a:endParaRPr lang="en" sz="2000" dirty="0">
              <a:solidFill>
                <a:schemeClr val="bg2"/>
              </a:solidFill>
            </a:endParaRPr>
          </a:p>
          <a:p>
            <a:pPr>
              <a:buNone/>
            </a:pPr>
            <a:endParaRPr lang="en" sz="2400" dirty="0">
              <a:solidFill>
                <a:schemeClr val="bg2"/>
              </a:solidFill>
            </a:endParaRPr>
          </a:p>
          <a:p>
            <a:endParaRPr lang="en-US" sz="2400" dirty="0">
              <a:solidFill>
                <a:schemeClr val="bg2"/>
              </a:solidFill>
            </a:endParaRPr>
          </a:p>
        </p:txBody>
      </p:sp>
      <p:sp>
        <p:nvSpPr>
          <p:cNvPr id="5" name="Shape 122"/>
          <p:cNvSpPr txBox="1">
            <a:spLocks/>
          </p:cNvSpPr>
          <p:nvPr/>
        </p:nvSpPr>
        <p:spPr bwMode="auto">
          <a:xfrm>
            <a:off x="457200" y="381000"/>
            <a:ext cx="8229600" cy="1143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91425" rIns="91425" bIns="91425" numCol="1" anchor="ctr" anchorCtr="0" compatLnSpc="1">
            <a:prstTxWarp prst="textNoShape">
              <a:avLst/>
            </a:prstTxWarp>
            <a:noAutofit/>
          </a:bodyPr>
          <a:lstStyle>
            <a:lvl1pPr algn="l" rtl="0" eaLnBrk="1" fontAlgn="base" hangingPunct="1">
              <a:spcBef>
                <a:spcPts val="0"/>
              </a:spcBef>
              <a:spcAft>
                <a:spcPct val="0"/>
              </a:spcAft>
              <a:defRPr sz="4400">
                <a:solidFill>
                  <a:schemeClr val="tx1"/>
                </a:solidFill>
                <a:latin typeface="+mj-lt"/>
                <a:ea typeface="ＭＳ Ｐゴシック" charset="0"/>
                <a:cs typeface="+mj-cs"/>
              </a:defRPr>
            </a:lvl1pPr>
            <a:lvl2pPr algn="l" rtl="0" eaLnBrk="1" fontAlgn="base" hangingPunct="1">
              <a:spcBef>
                <a:spcPts val="0"/>
              </a:spcBef>
              <a:spcAft>
                <a:spcPct val="0"/>
              </a:spcAft>
              <a:defRPr sz="4400">
                <a:solidFill>
                  <a:schemeClr val="tx1"/>
                </a:solidFill>
                <a:latin typeface="Microsoft Sans Serif" pitchFamily="34" charset="0"/>
                <a:ea typeface="ＭＳ Ｐゴシック" charset="0"/>
              </a:defRPr>
            </a:lvl2pPr>
            <a:lvl3pPr algn="l" rtl="0" eaLnBrk="1" fontAlgn="base" hangingPunct="1">
              <a:spcBef>
                <a:spcPts val="0"/>
              </a:spcBef>
              <a:spcAft>
                <a:spcPct val="0"/>
              </a:spcAft>
              <a:defRPr sz="4400">
                <a:solidFill>
                  <a:schemeClr val="tx1"/>
                </a:solidFill>
                <a:latin typeface="Microsoft Sans Serif" pitchFamily="34" charset="0"/>
                <a:ea typeface="ＭＳ Ｐゴシック" charset="0"/>
              </a:defRPr>
            </a:lvl3pPr>
            <a:lvl4pPr algn="l" rtl="0" eaLnBrk="1" fontAlgn="base" hangingPunct="1">
              <a:spcBef>
                <a:spcPts val="0"/>
              </a:spcBef>
              <a:spcAft>
                <a:spcPct val="0"/>
              </a:spcAft>
              <a:defRPr sz="4400">
                <a:solidFill>
                  <a:schemeClr val="tx1"/>
                </a:solidFill>
                <a:latin typeface="Microsoft Sans Serif" pitchFamily="34" charset="0"/>
                <a:ea typeface="ＭＳ Ｐゴシック" charset="0"/>
              </a:defRPr>
            </a:lvl4pPr>
            <a:lvl5pPr algn="l" rtl="0" eaLnBrk="1" fontAlgn="base" hangingPunct="1">
              <a:spcBef>
                <a:spcPts val="0"/>
              </a:spcBef>
              <a:spcAft>
                <a:spcPct val="0"/>
              </a:spcAft>
              <a:defRPr sz="4400">
                <a:solidFill>
                  <a:schemeClr val="tx1"/>
                </a:solidFill>
                <a:latin typeface="Microsoft Sans Serif" pitchFamily="34" charset="0"/>
                <a:ea typeface="ＭＳ Ｐゴシック" charset="0"/>
              </a:defRPr>
            </a:lvl5pPr>
            <a:lvl6pPr marL="457200" algn="l" rtl="0" eaLnBrk="1" fontAlgn="base" hangingPunct="1">
              <a:spcBef>
                <a:spcPts val="0"/>
              </a:spcBef>
              <a:spcAft>
                <a:spcPct val="0"/>
              </a:spcAft>
              <a:defRPr sz="4400">
                <a:solidFill>
                  <a:schemeClr val="tx1"/>
                </a:solidFill>
                <a:latin typeface="Microsoft Sans Serif" pitchFamily="34" charset="0"/>
              </a:defRPr>
            </a:lvl6pPr>
            <a:lvl7pPr marL="914400" algn="l" rtl="0" eaLnBrk="1" fontAlgn="base" hangingPunct="1">
              <a:spcBef>
                <a:spcPts val="0"/>
              </a:spcBef>
              <a:spcAft>
                <a:spcPct val="0"/>
              </a:spcAft>
              <a:defRPr sz="4400">
                <a:solidFill>
                  <a:schemeClr val="tx1"/>
                </a:solidFill>
                <a:latin typeface="Microsoft Sans Serif" pitchFamily="34" charset="0"/>
              </a:defRPr>
            </a:lvl7pPr>
            <a:lvl8pPr marL="1371600" algn="l" rtl="0" eaLnBrk="1" fontAlgn="base" hangingPunct="1">
              <a:spcBef>
                <a:spcPts val="0"/>
              </a:spcBef>
              <a:spcAft>
                <a:spcPct val="0"/>
              </a:spcAft>
              <a:defRPr sz="4400">
                <a:solidFill>
                  <a:schemeClr val="tx1"/>
                </a:solidFill>
                <a:latin typeface="Microsoft Sans Serif" pitchFamily="34" charset="0"/>
              </a:defRPr>
            </a:lvl8pPr>
            <a:lvl9pPr marL="1828800" algn="l" rtl="0" eaLnBrk="1" fontAlgn="base" hangingPunct="1">
              <a:spcBef>
                <a:spcPts val="0"/>
              </a:spcBef>
              <a:spcAft>
                <a:spcPct val="0"/>
              </a:spcAft>
              <a:defRPr sz="4400">
                <a:solidFill>
                  <a:schemeClr val="tx1"/>
                </a:solidFill>
                <a:latin typeface="Microsoft Sans Serif" pitchFamily="34" charset="0"/>
              </a:defRPr>
            </a:lvl9pPr>
          </a:lstStyle>
          <a:p>
            <a:pPr algn="r"/>
            <a:r>
              <a:rPr lang="en-US" dirty="0" smtClean="0">
                <a:solidFill>
                  <a:schemeClr val="accent6"/>
                </a:solidFill>
              </a:rPr>
              <a:t>Depression/ Suicidality</a:t>
            </a:r>
            <a:endParaRPr lang="en" dirty="0">
              <a:solidFill>
                <a:schemeClr val="accent6"/>
              </a:solidFill>
            </a:endParaRPr>
          </a:p>
        </p:txBody>
      </p:sp>
      <p:sp>
        <p:nvSpPr>
          <p:cNvPr id="6" name="TextBox 5"/>
          <p:cNvSpPr txBox="1"/>
          <p:nvPr/>
        </p:nvSpPr>
        <p:spPr>
          <a:xfrm>
            <a:off x="3886200" y="6324600"/>
            <a:ext cx="5105399" cy="276999"/>
          </a:xfrm>
          <a:prstGeom prst="rect">
            <a:avLst/>
          </a:prstGeom>
          <a:noFill/>
        </p:spPr>
        <p:txBody>
          <a:bodyPr wrap="square" rtlCol="0">
            <a:spAutoFit/>
          </a:bodyPr>
          <a:lstStyle/>
          <a:p>
            <a:pPr algn="r"/>
            <a:r>
              <a:rPr lang="en-US" sz="1200" dirty="0" smtClean="0">
                <a:latin typeface="Times New Roman"/>
                <a:cs typeface="Times New Roman"/>
              </a:rPr>
              <a:t>Grant et al., 2010; Olson, et al., 2015; </a:t>
            </a:r>
            <a:r>
              <a:rPr lang="en-US" sz="1200" dirty="0" err="1" smtClean="0">
                <a:latin typeface="Times New Roman"/>
                <a:cs typeface="Times New Roman"/>
              </a:rPr>
              <a:t>Shumer</a:t>
            </a:r>
            <a:r>
              <a:rPr lang="en-US" sz="1200" dirty="0" smtClean="0">
                <a:latin typeface="Times New Roman"/>
                <a:cs typeface="Times New Roman"/>
              </a:rPr>
              <a:t> et al., 2017; </a:t>
            </a:r>
            <a:r>
              <a:rPr lang="en-US" sz="1200" dirty="0" err="1" smtClean="0">
                <a:latin typeface="Times New Roman"/>
                <a:cs typeface="Times New Roman"/>
              </a:rPr>
              <a:t>Spack</a:t>
            </a:r>
            <a:r>
              <a:rPr lang="en-US" sz="1200" dirty="0" smtClean="0">
                <a:latin typeface="Times New Roman"/>
                <a:cs typeface="Times New Roman"/>
              </a:rPr>
              <a:t> et al., 2012 </a:t>
            </a:r>
            <a:endParaRPr lang="en-US" sz="1200" dirty="0">
              <a:latin typeface="Times New Roman"/>
              <a:cs typeface="Times New Roman"/>
            </a:endParaRPr>
          </a:p>
        </p:txBody>
      </p:sp>
    </p:spTree>
    <p:extLst>
      <p:ext uri="{BB962C8B-B14F-4D97-AF65-F5344CB8AC3E}">
        <p14:creationId xmlns:p14="http://schemas.microsoft.com/office/powerpoint/2010/main" val="569186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09800"/>
            <a:ext cx="7315200" cy="3200400"/>
          </a:xfrm>
        </p:spPr>
        <p:txBody>
          <a:bodyPr/>
          <a:lstStyle/>
          <a:p>
            <a:pPr algn="r"/>
            <a:r>
              <a:rPr lang="en-US" dirty="0" smtClean="0">
                <a:solidFill>
                  <a:schemeClr val="accent2"/>
                </a:solidFill>
              </a:rPr>
              <a:t>Do you have concerns </a:t>
            </a:r>
            <a:r>
              <a:rPr lang="en-US" dirty="0">
                <a:solidFill>
                  <a:schemeClr val="accent2"/>
                </a:solidFill>
              </a:rPr>
              <a:t>a</a:t>
            </a:r>
            <a:r>
              <a:rPr lang="en-US" dirty="0" smtClean="0">
                <a:solidFill>
                  <a:schemeClr val="accent2"/>
                </a:solidFill>
              </a:rPr>
              <a:t>bout </a:t>
            </a:r>
            <a:r>
              <a:rPr lang="en-US" dirty="0">
                <a:solidFill>
                  <a:schemeClr val="accent2"/>
                </a:solidFill>
              </a:rPr>
              <a:t>c</a:t>
            </a:r>
            <a:r>
              <a:rPr lang="en-US" dirty="0" smtClean="0">
                <a:solidFill>
                  <a:schemeClr val="accent2"/>
                </a:solidFill>
              </a:rPr>
              <a:t>onducting therapy with transgender youth?</a:t>
            </a:r>
            <a:endParaRPr lang="en-US" dirty="0">
              <a:solidFill>
                <a:schemeClr val="accent2"/>
              </a:solidFill>
            </a:endParaRPr>
          </a:p>
        </p:txBody>
      </p:sp>
    </p:spTree>
    <p:extLst>
      <p:ext uri="{BB962C8B-B14F-4D97-AF65-F5344CB8AC3E}">
        <p14:creationId xmlns:p14="http://schemas.microsoft.com/office/powerpoint/2010/main" val="1189010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315200" cy="715962"/>
          </a:xfrm>
        </p:spPr>
        <p:txBody>
          <a:bodyPr/>
          <a:lstStyle/>
          <a:p>
            <a:pPr algn="r"/>
            <a:r>
              <a:rPr lang="en-US" dirty="0" smtClean="0">
                <a:solidFill>
                  <a:schemeClr val="accent6"/>
                </a:solidFill>
              </a:rPr>
              <a:t>Treatment Approaches</a:t>
            </a:r>
            <a:endParaRPr lang="en-US" dirty="0">
              <a:solidFill>
                <a:schemeClr val="accent6"/>
              </a:solidFill>
            </a:endParaRPr>
          </a:p>
        </p:txBody>
      </p:sp>
      <p:sp>
        <p:nvSpPr>
          <p:cNvPr id="4" name="TextBox 3"/>
          <p:cNvSpPr txBox="1"/>
          <p:nvPr/>
        </p:nvSpPr>
        <p:spPr>
          <a:xfrm>
            <a:off x="304800" y="1371600"/>
            <a:ext cx="8610600" cy="4893648"/>
          </a:xfrm>
          <a:prstGeom prst="rect">
            <a:avLst/>
          </a:prstGeom>
          <a:noFill/>
        </p:spPr>
        <p:txBody>
          <a:bodyPr wrap="square" rtlCol="0">
            <a:spAutoFit/>
          </a:bodyPr>
          <a:lstStyle/>
          <a:p>
            <a:pPr marL="342900" indent="-342900" algn="l">
              <a:buFont typeface="Arial"/>
              <a:buChar char="•"/>
            </a:pPr>
            <a:r>
              <a:rPr lang="en-US" sz="2000" dirty="0" smtClean="0">
                <a:solidFill>
                  <a:schemeClr val="bg2"/>
                </a:solidFill>
              </a:rPr>
              <a:t>No singular consensus on how to treat gender identity concerns in youth, since gender dysphoria is not considered a disorder.</a:t>
            </a:r>
          </a:p>
          <a:p>
            <a:pPr marL="342900" indent="-342900" algn="l">
              <a:buFont typeface="Arial"/>
              <a:buChar char="•"/>
            </a:pPr>
            <a:endParaRPr lang="en-US" sz="800" dirty="0">
              <a:solidFill>
                <a:schemeClr val="bg2"/>
              </a:solidFill>
            </a:endParaRPr>
          </a:p>
          <a:p>
            <a:pPr marL="342900" indent="-342900" algn="l">
              <a:buFont typeface="Arial"/>
              <a:buChar char="•"/>
            </a:pPr>
            <a:r>
              <a:rPr lang="en-US" sz="2000" dirty="0" smtClean="0">
                <a:solidFill>
                  <a:schemeClr val="bg2"/>
                </a:solidFill>
              </a:rPr>
              <a:t>No consensus between mental health providers on the goals of treatment for children. Less of an issue with adolescents. </a:t>
            </a:r>
          </a:p>
          <a:p>
            <a:pPr marL="342900" indent="-342900" algn="l">
              <a:buFont typeface="Arial"/>
              <a:buChar char="•"/>
            </a:pPr>
            <a:endParaRPr lang="en-US" sz="800" dirty="0" smtClean="0">
              <a:solidFill>
                <a:schemeClr val="bg2"/>
              </a:solidFill>
            </a:endParaRPr>
          </a:p>
          <a:p>
            <a:pPr marL="342900" indent="-342900" algn="l">
              <a:buFont typeface="Arial"/>
              <a:buChar char="•"/>
            </a:pPr>
            <a:r>
              <a:rPr lang="en-US" sz="2000" dirty="0" smtClean="0">
                <a:solidFill>
                  <a:schemeClr val="bg2"/>
                </a:solidFill>
              </a:rPr>
              <a:t>Approaches tend to fall in one of three categories</a:t>
            </a:r>
          </a:p>
          <a:p>
            <a:pPr marL="342900" indent="-342900" algn="l">
              <a:buFont typeface="Arial"/>
              <a:buChar char="•"/>
            </a:pPr>
            <a:endParaRPr lang="en-US" sz="800" dirty="0" smtClean="0">
              <a:solidFill>
                <a:schemeClr val="bg2"/>
              </a:solidFill>
            </a:endParaRPr>
          </a:p>
          <a:p>
            <a:pPr marL="800100" lvl="1" indent="-342900" algn="l">
              <a:buFont typeface="Arial"/>
              <a:buChar char="•"/>
            </a:pPr>
            <a:r>
              <a:rPr lang="en-US" sz="2000" dirty="0" smtClean="0">
                <a:solidFill>
                  <a:schemeClr val="bg2"/>
                </a:solidFill>
              </a:rPr>
              <a:t>Affirmative – Actively promotes exploration of gender identity and assist youth and their families in education/participation in appropriate transitioning interventions. </a:t>
            </a:r>
          </a:p>
          <a:p>
            <a:pPr marL="800100" lvl="1" indent="-342900" algn="l">
              <a:buFont typeface="Arial"/>
              <a:buChar char="•"/>
            </a:pPr>
            <a:endParaRPr lang="en-US" sz="800" dirty="0" smtClean="0">
              <a:solidFill>
                <a:schemeClr val="bg2"/>
              </a:solidFill>
            </a:endParaRPr>
          </a:p>
          <a:p>
            <a:pPr marL="800100" lvl="1" indent="-342900" algn="l">
              <a:buFont typeface="Arial"/>
              <a:buChar char="•"/>
            </a:pPr>
            <a:r>
              <a:rPr lang="en-US" sz="2000" dirty="0">
                <a:solidFill>
                  <a:schemeClr val="bg2"/>
                </a:solidFill>
              </a:rPr>
              <a:t>	</a:t>
            </a:r>
            <a:r>
              <a:rPr lang="en-US" sz="2000" dirty="0" smtClean="0">
                <a:solidFill>
                  <a:schemeClr val="bg2"/>
                </a:solidFill>
              </a:rPr>
              <a:t>Supportive – Interventions do not aim to challenge the clients identity, but take a hands off approach in supporting the child as they develop. Treatment is not focused on gender identity and does not advocate for transitioning interventions.</a:t>
            </a:r>
          </a:p>
          <a:p>
            <a:pPr lvl="1" algn="l"/>
            <a:endParaRPr lang="en-US" sz="800" dirty="0" smtClean="0">
              <a:solidFill>
                <a:schemeClr val="bg2"/>
              </a:solidFill>
            </a:endParaRPr>
          </a:p>
          <a:p>
            <a:pPr marL="800100" lvl="1" indent="-342900" algn="l">
              <a:buFont typeface="Arial"/>
              <a:buChar char="•"/>
            </a:pPr>
            <a:r>
              <a:rPr lang="en-US" sz="2000" dirty="0" smtClean="0">
                <a:solidFill>
                  <a:schemeClr val="bg2"/>
                </a:solidFill>
              </a:rPr>
              <a:t>“Corrective” – Aims to align gender identity with biological sex.</a:t>
            </a:r>
            <a:endParaRPr lang="en-US" sz="2000" dirty="0">
              <a:solidFill>
                <a:schemeClr val="bg2"/>
              </a:solidFill>
            </a:endParaRPr>
          </a:p>
        </p:txBody>
      </p:sp>
      <p:sp>
        <p:nvSpPr>
          <p:cNvPr id="5" name="TextBox 4"/>
          <p:cNvSpPr txBox="1"/>
          <p:nvPr/>
        </p:nvSpPr>
        <p:spPr>
          <a:xfrm>
            <a:off x="3886200" y="6324600"/>
            <a:ext cx="5105399" cy="276999"/>
          </a:xfrm>
          <a:prstGeom prst="rect">
            <a:avLst/>
          </a:prstGeom>
          <a:noFill/>
        </p:spPr>
        <p:txBody>
          <a:bodyPr wrap="square" rtlCol="0">
            <a:spAutoFit/>
          </a:bodyPr>
          <a:lstStyle/>
          <a:p>
            <a:pPr algn="r"/>
            <a:r>
              <a:rPr lang="en-US" sz="1200" dirty="0" smtClean="0">
                <a:latin typeface="Times New Roman"/>
                <a:cs typeface="Times New Roman"/>
              </a:rPr>
              <a:t>Olson, et al., 2015; </a:t>
            </a:r>
            <a:r>
              <a:rPr lang="en-US" sz="1200" dirty="0" err="1" smtClean="0">
                <a:latin typeface="Times New Roman"/>
                <a:cs typeface="Times New Roman"/>
              </a:rPr>
              <a:t>Shumer</a:t>
            </a:r>
            <a:r>
              <a:rPr lang="en-US" sz="1200" dirty="0" smtClean="0">
                <a:latin typeface="Times New Roman"/>
                <a:cs typeface="Times New Roman"/>
              </a:rPr>
              <a:t> et al., 2017;  </a:t>
            </a:r>
            <a:r>
              <a:rPr lang="en-US" sz="1200" dirty="0" err="1" smtClean="0">
                <a:latin typeface="Times New Roman"/>
                <a:cs typeface="Times New Roman"/>
              </a:rPr>
              <a:t>Shumer</a:t>
            </a:r>
            <a:r>
              <a:rPr lang="en-US" sz="1200" dirty="0" smtClean="0">
                <a:latin typeface="Times New Roman"/>
                <a:cs typeface="Times New Roman"/>
              </a:rPr>
              <a:t> &amp; </a:t>
            </a:r>
            <a:r>
              <a:rPr lang="en-US" sz="1200" dirty="0" err="1" smtClean="0">
                <a:latin typeface="Times New Roman"/>
                <a:cs typeface="Times New Roman"/>
              </a:rPr>
              <a:t>Spack</a:t>
            </a:r>
            <a:r>
              <a:rPr lang="en-US" sz="1200" dirty="0" smtClean="0">
                <a:latin typeface="Times New Roman"/>
                <a:cs typeface="Times New Roman"/>
              </a:rPr>
              <a:t>, 2013</a:t>
            </a:r>
            <a:endParaRPr lang="en-US" sz="1200" dirty="0">
              <a:latin typeface="Times New Roman"/>
              <a:cs typeface="Times New Roman"/>
            </a:endParaRPr>
          </a:p>
        </p:txBody>
      </p:sp>
    </p:spTree>
    <p:extLst>
      <p:ext uri="{BB962C8B-B14F-4D97-AF65-F5344CB8AC3E}">
        <p14:creationId xmlns:p14="http://schemas.microsoft.com/office/powerpoint/2010/main" val="3950141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85800"/>
            <a:ext cx="7315200" cy="715962"/>
          </a:xfrm>
        </p:spPr>
        <p:txBody>
          <a:bodyPr/>
          <a:lstStyle/>
          <a:p>
            <a:pPr algn="r"/>
            <a:r>
              <a:rPr lang="en-US" dirty="0" smtClean="0">
                <a:solidFill>
                  <a:schemeClr val="accent6"/>
                </a:solidFill>
              </a:rPr>
              <a:t>Treatment Guidelines</a:t>
            </a:r>
            <a:endParaRPr lang="en-US" dirty="0">
              <a:solidFill>
                <a:schemeClr val="accent6"/>
              </a:solidFill>
            </a:endParaRPr>
          </a:p>
        </p:txBody>
      </p:sp>
      <p:sp>
        <p:nvSpPr>
          <p:cNvPr id="3" name="Content Placeholder 2"/>
          <p:cNvSpPr txBox="1">
            <a:spLocks/>
          </p:cNvSpPr>
          <p:nvPr/>
        </p:nvSpPr>
        <p:spPr>
          <a:xfrm>
            <a:off x="228600" y="1600200"/>
            <a:ext cx="8686800" cy="4343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solidFill>
                  <a:srgbClr val="0120BD"/>
                </a:solidFill>
              </a:rPr>
              <a:t>APA guidelines for psychological practice with transgender and gender nonconforming people (2015)</a:t>
            </a:r>
            <a:r>
              <a:rPr lang="en-US" sz="1800" dirty="0" smtClean="0">
                <a:solidFill>
                  <a:srgbClr val="0120BD"/>
                </a:solidFill>
              </a:rPr>
              <a:t>. </a:t>
            </a:r>
          </a:p>
          <a:p>
            <a:endParaRPr lang="en-US" sz="800" dirty="0" smtClean="0">
              <a:solidFill>
                <a:srgbClr val="0120BD"/>
              </a:solidFill>
            </a:endParaRPr>
          </a:p>
          <a:p>
            <a:r>
              <a:rPr lang="en-US" sz="2000" dirty="0" smtClean="0">
                <a:solidFill>
                  <a:srgbClr val="0120BD"/>
                </a:solidFill>
              </a:rPr>
              <a:t>WPATH Standards of Care 7</a:t>
            </a:r>
            <a:r>
              <a:rPr lang="en-US" sz="2000" baseline="30000" dirty="0" smtClean="0">
                <a:solidFill>
                  <a:srgbClr val="0120BD"/>
                </a:solidFill>
              </a:rPr>
              <a:t>th</a:t>
            </a:r>
            <a:r>
              <a:rPr lang="en-US" sz="2000" dirty="0" smtClean="0">
                <a:solidFill>
                  <a:srgbClr val="0120BD"/>
                </a:solidFill>
              </a:rPr>
              <a:t> version (2001).</a:t>
            </a:r>
          </a:p>
          <a:p>
            <a:pPr lvl="1"/>
            <a:r>
              <a:rPr lang="en-US" sz="1800" dirty="0" smtClean="0">
                <a:solidFill>
                  <a:srgbClr val="0120BD"/>
                </a:solidFill>
              </a:rPr>
              <a:t>Lays out eligibility and readiness criteria before hormone treatment</a:t>
            </a:r>
          </a:p>
          <a:p>
            <a:pPr lvl="1"/>
            <a:r>
              <a:rPr lang="en-US" sz="1800" dirty="0" smtClean="0">
                <a:solidFill>
                  <a:srgbClr val="0120BD"/>
                </a:solidFill>
              </a:rPr>
              <a:t>Medical treatment cannot begin without a referral from a qualified mental health professional.</a:t>
            </a:r>
          </a:p>
          <a:p>
            <a:pPr lvl="1"/>
            <a:endParaRPr lang="en-US" sz="800" dirty="0" smtClean="0">
              <a:solidFill>
                <a:srgbClr val="0120BD"/>
              </a:solidFill>
            </a:endParaRPr>
          </a:p>
          <a:p>
            <a:r>
              <a:rPr lang="en-US" sz="2000" dirty="0" smtClean="0">
                <a:solidFill>
                  <a:srgbClr val="0120BD"/>
                </a:solidFill>
              </a:rPr>
              <a:t>The Endocrine Society clinical practice guidelines (2017).</a:t>
            </a:r>
          </a:p>
          <a:p>
            <a:pPr lvl="1"/>
            <a:r>
              <a:rPr lang="en-US" sz="1800" dirty="0" smtClean="0">
                <a:solidFill>
                  <a:srgbClr val="0120BD"/>
                </a:solidFill>
              </a:rPr>
              <a:t>Children and adolescents with gender concerns should be seen by a mental health profession with training in child and adolescent developmental psychology.</a:t>
            </a:r>
          </a:p>
          <a:p>
            <a:pPr lvl="1"/>
            <a:r>
              <a:rPr lang="en-US" sz="1800" dirty="0" smtClean="0">
                <a:solidFill>
                  <a:srgbClr val="0120BD"/>
                </a:solidFill>
              </a:rPr>
              <a:t>Assessment for gender dysphoria</a:t>
            </a:r>
          </a:p>
          <a:p>
            <a:pPr lvl="1"/>
            <a:r>
              <a:rPr lang="en-US" sz="1800" dirty="0" err="1" smtClean="0">
                <a:solidFill>
                  <a:srgbClr val="0120BD"/>
                </a:solidFill>
              </a:rPr>
              <a:t>Psychoeducation</a:t>
            </a:r>
            <a:r>
              <a:rPr lang="en-US" sz="1800" dirty="0" smtClean="0">
                <a:solidFill>
                  <a:srgbClr val="0120BD"/>
                </a:solidFill>
              </a:rPr>
              <a:t> regarding treatment options</a:t>
            </a:r>
          </a:p>
          <a:p>
            <a:pPr lvl="1"/>
            <a:r>
              <a:rPr lang="en-US" sz="1800" dirty="0" smtClean="0">
                <a:solidFill>
                  <a:srgbClr val="0120BD"/>
                </a:solidFill>
              </a:rPr>
              <a:t>Assessment for psychological comorbidities. </a:t>
            </a:r>
          </a:p>
          <a:p>
            <a:pPr lvl="1"/>
            <a:endParaRPr lang="en-US" sz="1800" dirty="0" smtClean="0">
              <a:solidFill>
                <a:srgbClr val="0120BD"/>
              </a:solidFill>
            </a:endParaRPr>
          </a:p>
          <a:p>
            <a:endParaRPr lang="en-US" sz="1800" dirty="0" smtClean="0">
              <a:solidFill>
                <a:srgbClr val="0120BD"/>
              </a:solidFill>
            </a:endParaRPr>
          </a:p>
        </p:txBody>
      </p:sp>
    </p:spTree>
    <p:extLst>
      <p:ext uri="{BB962C8B-B14F-4D97-AF65-F5344CB8AC3E}">
        <p14:creationId xmlns:p14="http://schemas.microsoft.com/office/powerpoint/2010/main" val="357613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315200" cy="715962"/>
          </a:xfrm>
        </p:spPr>
        <p:txBody>
          <a:bodyPr/>
          <a:lstStyle/>
          <a:p>
            <a:pPr algn="r"/>
            <a:r>
              <a:rPr lang="en-US" dirty="0" smtClean="0">
                <a:solidFill>
                  <a:schemeClr val="accent2"/>
                </a:solidFill>
              </a:rPr>
              <a:t>APA Guidelines: </a:t>
            </a:r>
            <a:br>
              <a:rPr lang="en-US" dirty="0" smtClean="0">
                <a:solidFill>
                  <a:schemeClr val="accent2"/>
                </a:solidFill>
              </a:rPr>
            </a:br>
            <a:r>
              <a:rPr lang="en-US" dirty="0" smtClean="0">
                <a:solidFill>
                  <a:schemeClr val="accent2"/>
                </a:solidFill>
              </a:rPr>
              <a:t>Therapist Understand ….</a:t>
            </a:r>
            <a:endParaRPr lang="en-US" dirty="0">
              <a:solidFill>
                <a:schemeClr val="accent2"/>
              </a:solidFill>
            </a:endParaRPr>
          </a:p>
        </p:txBody>
      </p:sp>
      <p:sp>
        <p:nvSpPr>
          <p:cNvPr id="3" name="Content Placeholder 2"/>
          <p:cNvSpPr txBox="1">
            <a:spLocks/>
          </p:cNvSpPr>
          <p:nvPr/>
        </p:nvSpPr>
        <p:spPr>
          <a:xfrm>
            <a:off x="228600" y="1752600"/>
            <a:ext cx="8686800" cy="43434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514350" indent="-514350">
              <a:buAutoNum type="arabicPeriod"/>
            </a:pPr>
            <a:r>
              <a:rPr lang="en-US" sz="2400" dirty="0" smtClean="0">
                <a:solidFill>
                  <a:srgbClr val="0120BD"/>
                </a:solidFill>
              </a:rPr>
              <a:t>Gender is nonbinary and gender identity may not align with sex assigned at birth</a:t>
            </a:r>
          </a:p>
          <a:p>
            <a:pPr marL="514350" indent="-514350">
              <a:buAutoNum type="arabicPeriod"/>
            </a:pPr>
            <a:r>
              <a:rPr lang="en-US" sz="2400" dirty="0" smtClean="0">
                <a:solidFill>
                  <a:srgbClr val="0120BD"/>
                </a:solidFill>
              </a:rPr>
              <a:t>Gender identity and sexual orientation are distinct but interrelated constructs</a:t>
            </a:r>
          </a:p>
          <a:p>
            <a:pPr marL="514350" indent="-514350">
              <a:buAutoNum type="arabicPeriod"/>
            </a:pPr>
            <a:r>
              <a:rPr lang="en-US" sz="2400" dirty="0" smtClean="0">
                <a:solidFill>
                  <a:srgbClr val="0120BD"/>
                </a:solidFill>
              </a:rPr>
              <a:t>The intersection of gender identity with other cultural identities of clients</a:t>
            </a:r>
          </a:p>
          <a:p>
            <a:pPr marL="514350" indent="-514350">
              <a:buAutoNum type="arabicPeriod"/>
            </a:pPr>
            <a:r>
              <a:rPr lang="en-US" sz="2400" dirty="0" smtClean="0">
                <a:solidFill>
                  <a:srgbClr val="0120BD"/>
                </a:solidFill>
              </a:rPr>
              <a:t>Personal attitudes and knowledge of gender identity/ expression may impact quality of care</a:t>
            </a:r>
          </a:p>
          <a:p>
            <a:pPr marL="514350" indent="-514350">
              <a:buAutoNum type="arabicPeriod"/>
            </a:pPr>
            <a:r>
              <a:rPr lang="en-US" sz="2400" dirty="0" smtClean="0">
                <a:solidFill>
                  <a:srgbClr val="0120BD"/>
                </a:solidFill>
              </a:rPr>
              <a:t>Stigma, prejudice, discrimination, and violence affect health and well-being</a:t>
            </a:r>
          </a:p>
          <a:p>
            <a:pPr marL="0" indent="0">
              <a:buNone/>
            </a:pPr>
            <a:endParaRPr lang="en-US" sz="2400" dirty="0" smtClean="0">
              <a:solidFill>
                <a:srgbClr val="0120BD"/>
              </a:solidFill>
            </a:endParaRPr>
          </a:p>
        </p:txBody>
      </p:sp>
    </p:spTree>
    <p:extLst>
      <p:ext uri="{BB962C8B-B14F-4D97-AF65-F5344CB8AC3E}">
        <p14:creationId xmlns:p14="http://schemas.microsoft.com/office/powerpoint/2010/main" val="383162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prstGeom prst="rect">
            <a:avLst/>
          </a:prstGeom>
        </p:spPr>
        <p:txBody>
          <a:bodyPr lIns="91425" tIns="91425" rIns="91425" bIns="91425" anchor="ctr" anchorCtr="0">
            <a:noAutofit/>
          </a:bodyPr>
          <a:lstStyle/>
          <a:p>
            <a:pPr algn="r">
              <a:spcBef>
                <a:spcPts val="0"/>
              </a:spcBef>
              <a:buNone/>
            </a:pPr>
            <a:r>
              <a:rPr lang="en-US" dirty="0" smtClean="0">
                <a:solidFill>
                  <a:schemeClr val="accent5"/>
                </a:solidFill>
              </a:rPr>
              <a:t>The Basics</a:t>
            </a:r>
            <a:endParaRPr lang="en" dirty="0">
              <a:solidFill>
                <a:schemeClr val="accent5"/>
              </a:solidFill>
            </a:endParaRPr>
          </a:p>
        </p:txBody>
      </p:sp>
      <p:sp>
        <p:nvSpPr>
          <p:cNvPr id="93" name="Shape 93"/>
          <p:cNvSpPr txBox="1">
            <a:spLocks noGrp="1"/>
          </p:cNvSpPr>
          <p:nvPr>
            <p:ph type="body" idx="1"/>
          </p:nvPr>
        </p:nvSpPr>
        <p:spPr>
          <a:xfrm>
            <a:off x="333651" y="1600200"/>
            <a:ext cx="4038599" cy="1963600"/>
          </a:xfrm>
          <a:prstGeom prst="rect">
            <a:avLst/>
          </a:prstGeom>
        </p:spPr>
        <p:txBody>
          <a:bodyPr lIns="91425" tIns="91425" rIns="91425" bIns="91425" anchor="t" anchorCtr="0">
            <a:noAutofit/>
          </a:bodyPr>
          <a:lstStyle/>
          <a:p>
            <a:pPr marL="457200" lvl="0" indent="-431800" rtl="0">
              <a:spcBef>
                <a:spcPts val="0"/>
              </a:spcBef>
              <a:buClr>
                <a:schemeClr val="lt2"/>
              </a:buClr>
              <a:buSzPct val="114285"/>
              <a:buFont typeface="Georgia"/>
              <a:buChar char="★"/>
            </a:pPr>
            <a:r>
              <a:rPr lang="en" b="1" u="sng" dirty="0">
                <a:solidFill>
                  <a:srgbClr val="F96F1C"/>
                </a:solidFill>
              </a:rPr>
              <a:t>SEX</a:t>
            </a:r>
          </a:p>
          <a:p>
            <a:pPr marL="457200" lvl="0" indent="0" rtl="0">
              <a:spcBef>
                <a:spcPts val="0"/>
              </a:spcBef>
              <a:buNone/>
            </a:pPr>
            <a:r>
              <a:rPr lang="en" sz="2200" dirty="0">
                <a:solidFill>
                  <a:srgbClr val="F96F1C"/>
                </a:solidFill>
              </a:rPr>
              <a:t>The biological status of being male or female</a:t>
            </a:r>
          </a:p>
          <a:p>
            <a:pPr lvl="0">
              <a:spcBef>
                <a:spcPts val="0"/>
              </a:spcBef>
              <a:buNone/>
            </a:pPr>
            <a:endParaRPr dirty="0">
              <a:solidFill>
                <a:srgbClr val="F96F1C"/>
              </a:solidFill>
            </a:endParaRPr>
          </a:p>
        </p:txBody>
      </p:sp>
      <p:sp>
        <p:nvSpPr>
          <p:cNvPr id="94" name="Shape 94"/>
          <p:cNvSpPr txBox="1">
            <a:spLocks noGrp="1"/>
          </p:cNvSpPr>
          <p:nvPr>
            <p:ph type="body" idx="2"/>
          </p:nvPr>
        </p:nvSpPr>
        <p:spPr>
          <a:xfrm>
            <a:off x="4800600" y="1600200"/>
            <a:ext cx="4038599" cy="2187999"/>
          </a:xfrm>
          <a:prstGeom prst="rect">
            <a:avLst/>
          </a:prstGeom>
        </p:spPr>
        <p:txBody>
          <a:bodyPr lIns="91425" tIns="91425" rIns="91425" bIns="91425" anchor="t" anchorCtr="0">
            <a:noAutofit/>
          </a:bodyPr>
          <a:lstStyle/>
          <a:p>
            <a:pPr marL="457200" lvl="0" indent="-431800" rtl="0">
              <a:spcBef>
                <a:spcPts val="0"/>
              </a:spcBef>
              <a:buClr>
                <a:schemeClr val="lt2"/>
              </a:buClr>
              <a:buSzPct val="114285"/>
              <a:buFont typeface="Georgia"/>
              <a:buChar char="★"/>
            </a:pPr>
            <a:r>
              <a:rPr lang="en" b="1" u="sng" dirty="0">
                <a:solidFill>
                  <a:srgbClr val="F96F1C"/>
                </a:solidFill>
              </a:rPr>
              <a:t>GENDER</a:t>
            </a:r>
          </a:p>
          <a:p>
            <a:pPr marL="457200" lvl="0" indent="0">
              <a:spcBef>
                <a:spcPts val="0"/>
              </a:spcBef>
              <a:buNone/>
            </a:pPr>
            <a:r>
              <a:rPr lang="en" sz="2200" dirty="0">
                <a:solidFill>
                  <a:srgbClr val="F96F1C"/>
                </a:solidFill>
              </a:rPr>
              <a:t>The social role we play - how we are “read” by </a:t>
            </a:r>
            <a:r>
              <a:rPr lang="en" sz="2200" dirty="0" smtClean="0">
                <a:solidFill>
                  <a:srgbClr val="F96F1C"/>
                </a:solidFill>
              </a:rPr>
              <a:t>others</a:t>
            </a:r>
            <a:r>
              <a:rPr lang="en-US" sz="2200" dirty="0" smtClean="0">
                <a:solidFill>
                  <a:srgbClr val="F96F1C"/>
                </a:solidFill>
              </a:rPr>
              <a:t>. </a:t>
            </a:r>
            <a:r>
              <a:rPr lang="en-US" sz="2200" dirty="0">
                <a:solidFill>
                  <a:srgbClr val="F96F1C"/>
                </a:solidFill>
              </a:rPr>
              <a:t> </a:t>
            </a:r>
            <a:r>
              <a:rPr lang="en-US" sz="2200" dirty="0" smtClean="0">
                <a:solidFill>
                  <a:srgbClr val="F96F1C"/>
                </a:solidFill>
              </a:rPr>
              <a:t>Gender Identity usually develops by age 3.</a:t>
            </a:r>
            <a:endParaRPr lang="en" sz="2200" dirty="0">
              <a:solidFill>
                <a:srgbClr val="F96F1C"/>
              </a:solidFill>
            </a:endParaRPr>
          </a:p>
        </p:txBody>
      </p:sp>
      <p:sp>
        <p:nvSpPr>
          <p:cNvPr id="95" name="Shape 95"/>
          <p:cNvSpPr txBox="1"/>
          <p:nvPr/>
        </p:nvSpPr>
        <p:spPr>
          <a:xfrm>
            <a:off x="6412526" y="6138567"/>
            <a:ext cx="2731499" cy="493999"/>
          </a:xfrm>
          <a:prstGeom prst="rect">
            <a:avLst/>
          </a:prstGeom>
          <a:noFill/>
          <a:ln>
            <a:noFill/>
          </a:ln>
        </p:spPr>
        <p:txBody>
          <a:bodyPr lIns="91425" tIns="91425" rIns="91425" bIns="91425" anchor="t" anchorCtr="0">
            <a:noAutofit/>
          </a:bodyPr>
          <a:lstStyle/>
          <a:p>
            <a:pPr>
              <a:spcBef>
                <a:spcPts val="0"/>
              </a:spcBef>
              <a:buNone/>
            </a:pPr>
            <a:r>
              <a:rPr lang="en" sz="1200">
                <a:solidFill>
                  <a:srgbClr val="6C6C6C"/>
                </a:solidFill>
              </a:rPr>
              <a:t>Coolhart et al., 2013; Cooper, 1999</a:t>
            </a:r>
          </a:p>
        </p:txBody>
      </p:sp>
      <p:pic>
        <p:nvPicPr>
          <p:cNvPr id="96" name="Shape 96"/>
          <p:cNvPicPr preferRelativeResize="0"/>
          <p:nvPr/>
        </p:nvPicPr>
        <p:blipFill>
          <a:blip r:embed="rId3">
            <a:alphaModFix/>
          </a:blip>
          <a:stretch>
            <a:fillRect/>
          </a:stretch>
        </p:blipFill>
        <p:spPr>
          <a:xfrm>
            <a:off x="3810000" y="1295400"/>
            <a:ext cx="947603" cy="1684633"/>
          </a:xfrm>
          <a:prstGeom prst="rect">
            <a:avLst/>
          </a:prstGeom>
          <a:noFill/>
          <a:ln>
            <a:noFill/>
          </a:ln>
        </p:spPr>
      </p:pic>
      <p:sp>
        <p:nvSpPr>
          <p:cNvPr id="97" name="Shape 97"/>
          <p:cNvSpPr txBox="1"/>
          <p:nvPr/>
        </p:nvSpPr>
        <p:spPr>
          <a:xfrm>
            <a:off x="333651" y="3891233"/>
            <a:ext cx="8425799" cy="1963600"/>
          </a:xfrm>
          <a:prstGeom prst="rect">
            <a:avLst/>
          </a:prstGeom>
          <a:noFill/>
          <a:ln>
            <a:noFill/>
          </a:ln>
        </p:spPr>
        <p:txBody>
          <a:bodyPr lIns="91425" tIns="91425" rIns="91425" bIns="91425" anchor="t" anchorCtr="0">
            <a:noAutofit/>
          </a:bodyPr>
          <a:lstStyle/>
          <a:p>
            <a:pPr marL="457200" lvl="0" indent="-406400" algn="l">
              <a:spcBef>
                <a:spcPts val="0"/>
              </a:spcBef>
              <a:buClr>
                <a:schemeClr val="lt2"/>
              </a:buClr>
              <a:buSzPct val="100000"/>
              <a:buFont typeface="Georgia"/>
              <a:buChar char="★"/>
            </a:pPr>
            <a:r>
              <a:rPr lang="en" b="1" dirty="0">
                <a:solidFill>
                  <a:schemeClr val="lt2"/>
                </a:solidFill>
                <a:latin typeface="Georgia"/>
                <a:ea typeface="Georgia"/>
                <a:cs typeface="Georgia"/>
                <a:sym typeface="Georgia"/>
              </a:rPr>
              <a:t>Gender Variant: </a:t>
            </a:r>
            <a:r>
              <a:rPr lang="en" dirty="0">
                <a:solidFill>
                  <a:schemeClr val="lt2"/>
                </a:solidFill>
                <a:latin typeface="Georgia"/>
                <a:ea typeface="Georgia"/>
                <a:cs typeface="Georgia"/>
                <a:sym typeface="Georgia"/>
              </a:rPr>
              <a:t>term used to describe children &amp; youth who don’t fit neatly into prescribed gender norms &amp; who may display what is considered cross-gender </a:t>
            </a:r>
            <a:r>
              <a:rPr lang="en" dirty="0" smtClean="0">
                <a:solidFill>
                  <a:schemeClr val="lt2"/>
                </a:solidFill>
                <a:latin typeface="Georgia"/>
                <a:ea typeface="Georgia"/>
                <a:cs typeface="Georgia"/>
                <a:sym typeface="Georgia"/>
              </a:rPr>
              <a:t>behavio</a:t>
            </a:r>
            <a:r>
              <a:rPr lang="en-US" dirty="0" smtClean="0">
                <a:solidFill>
                  <a:schemeClr val="lt2"/>
                </a:solidFill>
                <a:latin typeface="Georgia"/>
                <a:ea typeface="Georgia"/>
                <a:cs typeface="Georgia"/>
                <a:sym typeface="Georgia"/>
              </a:rPr>
              <a:t>r. </a:t>
            </a:r>
            <a:r>
              <a:rPr lang="en-US" dirty="0">
                <a:solidFill>
                  <a:schemeClr val="lt2"/>
                </a:solidFill>
                <a:latin typeface="Georgia"/>
                <a:ea typeface="Georgia"/>
                <a:cs typeface="Georgia"/>
                <a:sym typeface="Georgia"/>
              </a:rPr>
              <a:t> </a:t>
            </a:r>
            <a:r>
              <a:rPr lang="en-US" dirty="0" smtClean="0">
                <a:solidFill>
                  <a:schemeClr val="lt2"/>
                </a:solidFill>
                <a:latin typeface="Georgia"/>
                <a:ea typeface="Georgia"/>
                <a:cs typeface="Georgia"/>
                <a:sym typeface="Georgia"/>
              </a:rPr>
              <a:t>This variation has traditionally been </a:t>
            </a:r>
            <a:r>
              <a:rPr lang="en-US" dirty="0" err="1" smtClean="0">
                <a:solidFill>
                  <a:schemeClr val="lt2"/>
                </a:solidFill>
                <a:latin typeface="Georgia"/>
                <a:ea typeface="Georgia"/>
                <a:cs typeface="Georgia"/>
                <a:sym typeface="Georgia"/>
              </a:rPr>
              <a:t>pathologized</a:t>
            </a:r>
            <a:r>
              <a:rPr lang="en-US" dirty="0" smtClean="0">
                <a:solidFill>
                  <a:schemeClr val="lt2"/>
                </a:solidFill>
                <a:latin typeface="Georgia"/>
                <a:ea typeface="Georgia"/>
                <a:cs typeface="Georgia"/>
                <a:sym typeface="Georgia"/>
              </a:rPr>
              <a:t>. </a:t>
            </a:r>
            <a:endParaRPr lang="en" dirty="0">
              <a:solidFill>
                <a:schemeClr val="lt2"/>
              </a:solidFill>
              <a:latin typeface="Georgia"/>
              <a:ea typeface="Georgia"/>
              <a:cs typeface="Georgia"/>
              <a:sym typeface="Georgia"/>
            </a:endParaRPr>
          </a:p>
        </p:txBody>
      </p:sp>
    </p:spTree>
    <p:extLst>
      <p:ext uri="{BB962C8B-B14F-4D97-AF65-F5344CB8AC3E}">
        <p14:creationId xmlns:p14="http://schemas.microsoft.com/office/powerpoint/2010/main" val="407871924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315200" cy="715962"/>
          </a:xfrm>
        </p:spPr>
        <p:txBody>
          <a:bodyPr/>
          <a:lstStyle/>
          <a:p>
            <a:pPr algn="r"/>
            <a:r>
              <a:rPr lang="en-US" dirty="0" smtClean="0">
                <a:solidFill>
                  <a:schemeClr val="accent2"/>
                </a:solidFill>
              </a:rPr>
              <a:t>APA Guidelines: Therapist Understand ….</a:t>
            </a:r>
            <a:endParaRPr lang="en-US" dirty="0">
              <a:solidFill>
                <a:schemeClr val="accent2"/>
              </a:solidFill>
            </a:endParaRPr>
          </a:p>
        </p:txBody>
      </p:sp>
      <p:sp>
        <p:nvSpPr>
          <p:cNvPr id="3" name="Content Placeholder 2"/>
          <p:cNvSpPr txBox="1">
            <a:spLocks/>
          </p:cNvSpPr>
          <p:nvPr/>
        </p:nvSpPr>
        <p:spPr>
          <a:xfrm>
            <a:off x="228600" y="1524000"/>
            <a:ext cx="8686800" cy="4800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6"/>
            </a:pPr>
            <a:r>
              <a:rPr lang="en-US" sz="2400" dirty="0" smtClean="0">
                <a:solidFill>
                  <a:srgbClr val="0120BD"/>
                </a:solidFill>
              </a:rPr>
              <a:t>The influence of institutional barriers across many aspects    of life</a:t>
            </a:r>
          </a:p>
          <a:p>
            <a:pPr marL="514350" indent="-514350">
              <a:buAutoNum type="arabicPeriod" startAt="6"/>
            </a:pPr>
            <a:r>
              <a:rPr lang="en-US" sz="2400" dirty="0" smtClean="0">
                <a:solidFill>
                  <a:srgbClr val="0120BD"/>
                </a:solidFill>
              </a:rPr>
              <a:t>The need to promote social change</a:t>
            </a:r>
          </a:p>
          <a:p>
            <a:pPr marL="514350" indent="-514350">
              <a:buAutoNum type="arabicPeriod" startAt="6"/>
            </a:pPr>
            <a:r>
              <a:rPr lang="en-US" sz="2400" i="1" dirty="0" smtClean="0">
                <a:solidFill>
                  <a:srgbClr val="0120BD"/>
                </a:solidFill>
              </a:rPr>
              <a:t>The developmental needs of children and adolescents and that not all youth will persist in a transgender identity into adulthood</a:t>
            </a:r>
          </a:p>
          <a:p>
            <a:pPr marL="514350" indent="-514350">
              <a:buAutoNum type="arabicPeriod" startAt="6"/>
            </a:pPr>
            <a:r>
              <a:rPr lang="en-US" sz="2400" dirty="0" smtClean="0">
                <a:solidFill>
                  <a:srgbClr val="0120BD"/>
                </a:solidFill>
              </a:rPr>
              <a:t>Mental health concerns that may or may not be related to gender identity and the psychological effects of minority stress</a:t>
            </a:r>
          </a:p>
          <a:p>
            <a:pPr marL="514350" indent="-514350">
              <a:buAutoNum type="arabicPeriod" startAt="6"/>
            </a:pPr>
            <a:r>
              <a:rPr lang="en-US" sz="2400" dirty="0" smtClean="0">
                <a:solidFill>
                  <a:srgbClr val="0120BD"/>
                </a:solidFill>
              </a:rPr>
              <a:t>Positive life outcomes are associated with social- support and trans-affirmative care</a:t>
            </a:r>
          </a:p>
        </p:txBody>
      </p:sp>
    </p:spTree>
    <p:extLst>
      <p:ext uri="{BB962C8B-B14F-4D97-AF65-F5344CB8AC3E}">
        <p14:creationId xmlns:p14="http://schemas.microsoft.com/office/powerpoint/2010/main" val="241508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315200" cy="715962"/>
          </a:xfrm>
        </p:spPr>
        <p:txBody>
          <a:bodyPr/>
          <a:lstStyle/>
          <a:p>
            <a:pPr algn="r"/>
            <a:r>
              <a:rPr lang="en-US" dirty="0" smtClean="0">
                <a:solidFill>
                  <a:schemeClr val="accent2"/>
                </a:solidFill>
              </a:rPr>
              <a:t>APA Guidelines: Therapist Understand ….</a:t>
            </a:r>
            <a:endParaRPr lang="en-US" dirty="0">
              <a:solidFill>
                <a:schemeClr val="accent2"/>
              </a:solidFill>
            </a:endParaRPr>
          </a:p>
        </p:txBody>
      </p:sp>
      <p:sp>
        <p:nvSpPr>
          <p:cNvPr id="3" name="Content Placeholder 2"/>
          <p:cNvSpPr txBox="1">
            <a:spLocks/>
          </p:cNvSpPr>
          <p:nvPr/>
        </p:nvSpPr>
        <p:spPr>
          <a:xfrm>
            <a:off x="228600" y="1524000"/>
            <a:ext cx="8686800" cy="4800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buFont typeface="+mj-lt"/>
              <a:buAutoNum type="arabicPeriod" startAt="11"/>
            </a:pPr>
            <a:r>
              <a:rPr lang="en-US" sz="2400" dirty="0" smtClean="0">
                <a:solidFill>
                  <a:srgbClr val="0120BD"/>
                </a:solidFill>
              </a:rPr>
              <a:t> </a:t>
            </a:r>
            <a:r>
              <a:rPr lang="en-US" sz="2400" i="1" dirty="0" smtClean="0">
                <a:solidFill>
                  <a:srgbClr val="0120BD"/>
                </a:solidFill>
              </a:rPr>
              <a:t>Changes in gender identity and expression impact romantic and sexual relationships</a:t>
            </a:r>
          </a:p>
          <a:p>
            <a:pPr marL="457200" indent="-457200">
              <a:buFont typeface="+mj-lt"/>
              <a:buAutoNum type="arabicPeriod" startAt="11"/>
            </a:pPr>
            <a:r>
              <a:rPr lang="en-US" sz="2400" dirty="0" smtClean="0">
                <a:solidFill>
                  <a:srgbClr val="0120BD"/>
                </a:solidFill>
              </a:rPr>
              <a:t>Parenting and family formation take a variety of forms for transgender individuals</a:t>
            </a:r>
          </a:p>
          <a:p>
            <a:pPr marL="457200" indent="-457200">
              <a:buFont typeface="+mj-lt"/>
              <a:buAutoNum type="arabicPeriod" startAt="11"/>
            </a:pPr>
            <a:r>
              <a:rPr lang="en-US" sz="2400" i="1" dirty="0" smtClean="0">
                <a:solidFill>
                  <a:srgbClr val="0120BD"/>
                </a:solidFill>
              </a:rPr>
              <a:t>Benefits of an interdisciplinary approach and collaboration with other professionals</a:t>
            </a:r>
          </a:p>
          <a:p>
            <a:pPr marL="0" indent="0">
              <a:buNone/>
            </a:pPr>
            <a:endParaRPr lang="en-US" sz="2400" i="1" dirty="0" smtClean="0">
              <a:solidFill>
                <a:srgbClr val="0120BD"/>
              </a:solidFill>
            </a:endParaRPr>
          </a:p>
        </p:txBody>
      </p:sp>
    </p:spTree>
    <p:extLst>
      <p:ext uri="{BB962C8B-B14F-4D97-AF65-F5344CB8AC3E}">
        <p14:creationId xmlns:p14="http://schemas.microsoft.com/office/powerpoint/2010/main" val="349866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r">
              <a:spcBef>
                <a:spcPts val="0"/>
              </a:spcBef>
              <a:buNone/>
            </a:pPr>
            <a:r>
              <a:rPr lang="en" sz="3000" dirty="0">
                <a:solidFill>
                  <a:srgbClr val="F96F1C"/>
                </a:solidFill>
              </a:rPr>
              <a:t>Special Considerations for Therapy with Transgendered Youth</a:t>
            </a:r>
          </a:p>
        </p:txBody>
      </p:sp>
      <p:sp>
        <p:nvSpPr>
          <p:cNvPr id="140" name="Shape 140"/>
          <p:cNvSpPr txBox="1">
            <a:spLocks noGrp="1"/>
          </p:cNvSpPr>
          <p:nvPr>
            <p:ph type="subTitle" idx="4294967295"/>
          </p:nvPr>
        </p:nvSpPr>
        <p:spPr>
          <a:xfrm>
            <a:off x="914400" y="1676400"/>
            <a:ext cx="7924800" cy="4076700"/>
          </a:xfrm>
          <a:prstGeom prst="rect">
            <a:avLst/>
          </a:prstGeom>
          <a:noFill/>
          <a:ln>
            <a:noFill/>
          </a:ln>
        </p:spPr>
        <p:txBody>
          <a:bodyPr lIns="91425" tIns="91425" rIns="91425" bIns="91425" anchor="t" anchorCtr="0">
            <a:noAutofit/>
          </a:bodyPr>
          <a:lstStyle/>
          <a:p>
            <a:pPr marL="419100">
              <a:spcBef>
                <a:spcPts val="0"/>
              </a:spcBef>
              <a:buClr>
                <a:schemeClr val="lt2"/>
              </a:buClr>
              <a:buSzPct val="100000"/>
            </a:pPr>
            <a:r>
              <a:rPr lang="en-US" sz="2400" dirty="0">
                <a:solidFill>
                  <a:schemeClr val="bg2"/>
                </a:solidFill>
              </a:rPr>
              <a:t>Safety </a:t>
            </a:r>
            <a:r>
              <a:rPr lang="en-US" sz="2400" dirty="0" smtClean="0">
                <a:solidFill>
                  <a:schemeClr val="bg2"/>
                </a:solidFill>
              </a:rPr>
              <a:t>concerns</a:t>
            </a:r>
          </a:p>
          <a:p>
            <a:pPr marL="419100">
              <a:spcBef>
                <a:spcPts val="0"/>
              </a:spcBef>
              <a:buClr>
                <a:schemeClr val="lt2"/>
              </a:buClr>
              <a:buSzPct val="100000"/>
            </a:pPr>
            <a:endParaRPr lang="en-US" sz="2400" dirty="0" smtClean="0">
              <a:solidFill>
                <a:schemeClr val="bg2"/>
              </a:solidFill>
            </a:endParaRPr>
          </a:p>
          <a:p>
            <a:pPr marL="419100">
              <a:spcBef>
                <a:spcPts val="0"/>
              </a:spcBef>
              <a:buClr>
                <a:schemeClr val="lt2"/>
              </a:buClr>
              <a:buSzPct val="100000"/>
            </a:pPr>
            <a:r>
              <a:rPr lang="en-US" sz="2400" dirty="0" smtClean="0">
                <a:solidFill>
                  <a:schemeClr val="bg2"/>
                </a:solidFill>
              </a:rPr>
              <a:t>Puberty may add a sense of time pressure</a:t>
            </a:r>
          </a:p>
          <a:p>
            <a:pPr marL="419100">
              <a:spcBef>
                <a:spcPts val="0"/>
              </a:spcBef>
              <a:buClr>
                <a:schemeClr val="lt2"/>
              </a:buClr>
              <a:buSzPct val="100000"/>
            </a:pPr>
            <a:endParaRPr lang="en-US" sz="2400" dirty="0">
              <a:solidFill>
                <a:schemeClr val="bg2"/>
              </a:solidFill>
            </a:endParaRPr>
          </a:p>
          <a:p>
            <a:pPr marL="419100">
              <a:spcBef>
                <a:spcPts val="0"/>
              </a:spcBef>
              <a:buClr>
                <a:schemeClr val="lt2"/>
              </a:buClr>
              <a:buSzPct val="100000"/>
            </a:pPr>
            <a:r>
              <a:rPr lang="en-US" sz="2400" dirty="0" smtClean="0">
                <a:solidFill>
                  <a:schemeClr val="bg2"/>
                </a:solidFill>
              </a:rPr>
              <a:t>You may be asked for guidance about transition</a:t>
            </a:r>
          </a:p>
          <a:p>
            <a:pPr marL="76200" indent="0">
              <a:spcBef>
                <a:spcPts val="0"/>
              </a:spcBef>
              <a:buClr>
                <a:schemeClr val="lt2"/>
              </a:buClr>
              <a:buSzPct val="100000"/>
              <a:buNone/>
            </a:pPr>
            <a:endParaRPr lang="en-US" sz="2400" dirty="0" smtClean="0">
              <a:solidFill>
                <a:schemeClr val="bg2"/>
              </a:solidFill>
            </a:endParaRPr>
          </a:p>
          <a:p>
            <a:pPr marL="419100">
              <a:spcBef>
                <a:spcPts val="0"/>
              </a:spcBef>
              <a:buClr>
                <a:schemeClr val="lt2"/>
              </a:buClr>
              <a:buSzPct val="100000"/>
            </a:pPr>
            <a:r>
              <a:rPr lang="en" sz="2400" dirty="0" smtClean="0">
                <a:solidFill>
                  <a:schemeClr val="bg2"/>
                </a:solidFill>
              </a:rPr>
              <a:t>Consent/Confidentiality</a:t>
            </a:r>
            <a:r>
              <a:rPr lang="en-US" sz="2400" dirty="0" smtClean="0">
                <a:solidFill>
                  <a:schemeClr val="bg2"/>
                </a:solidFill>
              </a:rPr>
              <a:t> above and </a:t>
            </a:r>
            <a:r>
              <a:rPr lang="en" sz="2400" dirty="0" smtClean="0">
                <a:solidFill>
                  <a:schemeClr val="bg2"/>
                </a:solidFill>
              </a:rPr>
              <a:t>beyond </a:t>
            </a:r>
            <a:r>
              <a:rPr lang="en" sz="2400" dirty="0">
                <a:solidFill>
                  <a:schemeClr val="bg2"/>
                </a:solidFill>
              </a:rPr>
              <a:t>what our ethics code </a:t>
            </a:r>
            <a:r>
              <a:rPr lang="en" sz="2400" dirty="0" smtClean="0">
                <a:solidFill>
                  <a:schemeClr val="bg2"/>
                </a:solidFill>
              </a:rPr>
              <a:t>dictates</a:t>
            </a:r>
            <a:endParaRPr lang="en-US" sz="2400" dirty="0" smtClean="0">
              <a:solidFill>
                <a:schemeClr val="bg2"/>
              </a:solidFill>
            </a:endParaRPr>
          </a:p>
          <a:p>
            <a:pPr marL="819150" lvl="1">
              <a:spcBef>
                <a:spcPts val="0"/>
              </a:spcBef>
              <a:buClr>
                <a:schemeClr val="lt2"/>
              </a:buClr>
              <a:buSzPct val="100000"/>
            </a:pPr>
            <a:r>
              <a:rPr lang="en-US" sz="2000" dirty="0" smtClean="0">
                <a:solidFill>
                  <a:schemeClr val="bg2"/>
                </a:solidFill>
              </a:rPr>
              <a:t>What is ok with the child for you to share? With whom?</a:t>
            </a:r>
          </a:p>
          <a:p>
            <a:pPr marL="819150" lvl="1">
              <a:spcBef>
                <a:spcPts val="0"/>
              </a:spcBef>
              <a:buClr>
                <a:schemeClr val="lt2"/>
              </a:buClr>
              <a:buSzPct val="100000"/>
            </a:pPr>
            <a:r>
              <a:rPr lang="en-US" sz="2000" dirty="0" smtClean="0">
                <a:solidFill>
                  <a:schemeClr val="bg2"/>
                </a:solidFill>
              </a:rPr>
              <a:t>What is ok with the parents?</a:t>
            </a:r>
          </a:p>
          <a:p>
            <a:pPr marL="819150" lvl="1">
              <a:spcBef>
                <a:spcPts val="0"/>
              </a:spcBef>
              <a:buClr>
                <a:schemeClr val="lt2"/>
              </a:buClr>
              <a:buSzPct val="100000"/>
            </a:pPr>
            <a:r>
              <a:rPr lang="en-US" sz="2000" dirty="0" smtClean="0">
                <a:solidFill>
                  <a:schemeClr val="bg2"/>
                </a:solidFill>
              </a:rPr>
              <a:t>Others?</a:t>
            </a:r>
          </a:p>
          <a:p>
            <a:pPr marL="819150" lvl="1">
              <a:spcBef>
                <a:spcPts val="0"/>
              </a:spcBef>
              <a:buClr>
                <a:schemeClr val="lt2"/>
              </a:buClr>
              <a:buSzPct val="100000"/>
            </a:pPr>
            <a:r>
              <a:rPr lang="en-US" sz="2000" dirty="0" smtClean="0">
                <a:solidFill>
                  <a:schemeClr val="bg2"/>
                </a:solidFill>
              </a:rPr>
              <a:t>Who is our “client?”</a:t>
            </a:r>
          </a:p>
          <a:p>
            <a:pPr marL="819150" lvl="1">
              <a:spcBef>
                <a:spcPts val="0"/>
              </a:spcBef>
              <a:buClr>
                <a:schemeClr val="lt2"/>
              </a:buClr>
              <a:buSzPct val="100000"/>
            </a:pPr>
            <a:endParaRPr lang="en-US" sz="2000" dirty="0" smtClean="0">
              <a:solidFill>
                <a:schemeClr val="bg2"/>
              </a:solidFill>
            </a:endParaRPr>
          </a:p>
          <a:p>
            <a:pPr marL="533400" lvl="1" indent="0">
              <a:spcBef>
                <a:spcPts val="0"/>
              </a:spcBef>
              <a:buClr>
                <a:schemeClr val="lt2"/>
              </a:buClr>
              <a:buSzPct val="100000"/>
              <a:buNone/>
            </a:pPr>
            <a:endParaRPr lang="en-US" sz="2000" dirty="0" smtClean="0">
              <a:solidFill>
                <a:schemeClr val="bg2"/>
              </a:solidFill>
            </a:endParaRPr>
          </a:p>
          <a:p>
            <a:pPr marL="419100">
              <a:spcBef>
                <a:spcPts val="0"/>
              </a:spcBef>
              <a:buClr>
                <a:schemeClr val="lt2"/>
              </a:buClr>
              <a:buSzPct val="100000"/>
            </a:pPr>
            <a:endParaRPr lang="en-US" sz="2400" dirty="0">
              <a:solidFill>
                <a:schemeClr val="bg2"/>
              </a:solidFill>
            </a:endParaRPr>
          </a:p>
        </p:txBody>
      </p:sp>
      <p:sp>
        <p:nvSpPr>
          <p:cNvPr id="2" name="TextBox 1"/>
          <p:cNvSpPr txBox="1"/>
          <p:nvPr/>
        </p:nvSpPr>
        <p:spPr>
          <a:xfrm>
            <a:off x="6202588" y="6248400"/>
            <a:ext cx="2712812" cy="276999"/>
          </a:xfrm>
          <a:prstGeom prst="rect">
            <a:avLst/>
          </a:prstGeom>
          <a:noFill/>
        </p:spPr>
        <p:txBody>
          <a:bodyPr wrap="square" rtlCol="0">
            <a:spAutoFit/>
          </a:bodyPr>
          <a:lstStyle/>
          <a:p>
            <a:pPr algn="r"/>
            <a:r>
              <a:rPr lang="en" sz="1200" dirty="0"/>
              <a:t>(Bernal, </a:t>
            </a:r>
            <a:r>
              <a:rPr lang="en" sz="1200" dirty="0" smtClean="0"/>
              <a:t>2012</a:t>
            </a:r>
            <a:r>
              <a:rPr lang="en-US" sz="1200" dirty="0" smtClean="0"/>
              <a:t>; Raj, 2008 </a:t>
            </a:r>
            <a:r>
              <a:rPr lang="en" sz="1200" dirty="0" smtClean="0"/>
              <a:t>)</a:t>
            </a:r>
            <a:endParaRPr lang="en-US" sz="1200" dirty="0"/>
          </a:p>
        </p:txBody>
      </p:sp>
    </p:spTree>
    <p:extLst>
      <p:ext uri="{BB962C8B-B14F-4D97-AF65-F5344CB8AC3E}">
        <p14:creationId xmlns:p14="http://schemas.microsoft.com/office/powerpoint/2010/main" val="213873344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990600"/>
          </a:xfrm>
        </p:spPr>
        <p:txBody>
          <a:bodyPr/>
          <a:lstStyle/>
          <a:p>
            <a:pPr algn="r"/>
            <a:r>
              <a:rPr lang="en" sz="4000" dirty="0">
                <a:solidFill>
                  <a:srgbClr val="F96F1C"/>
                </a:solidFill>
              </a:rPr>
              <a:t>The Role of the </a:t>
            </a:r>
            <a:r>
              <a:rPr lang="en" sz="4000" dirty="0" smtClean="0">
                <a:solidFill>
                  <a:srgbClr val="F96F1C"/>
                </a:solidFill>
              </a:rPr>
              <a:t>Family</a:t>
            </a:r>
            <a:r>
              <a:rPr lang="en-US" sz="4000" dirty="0" smtClean="0">
                <a:solidFill>
                  <a:srgbClr val="F96F1C"/>
                </a:solidFill>
              </a:rPr>
              <a:t>:</a:t>
            </a:r>
            <a:br>
              <a:rPr lang="en-US" sz="4000" dirty="0" smtClean="0">
                <a:solidFill>
                  <a:srgbClr val="F96F1C"/>
                </a:solidFill>
              </a:rPr>
            </a:br>
            <a:r>
              <a:rPr lang="en-US" sz="4000" dirty="0" smtClean="0">
                <a:solidFill>
                  <a:srgbClr val="F96F1C"/>
                </a:solidFill>
              </a:rPr>
              <a:t>Parental Support</a:t>
            </a:r>
            <a:endParaRPr lang="en-US" sz="4000" dirty="0"/>
          </a:p>
        </p:txBody>
      </p:sp>
      <p:sp>
        <p:nvSpPr>
          <p:cNvPr id="4" name="Shape 133"/>
          <p:cNvSpPr txBox="1"/>
          <p:nvPr/>
        </p:nvSpPr>
        <p:spPr>
          <a:xfrm>
            <a:off x="381000" y="1524000"/>
            <a:ext cx="8605799" cy="4502233"/>
          </a:xfrm>
          <a:prstGeom prst="rect">
            <a:avLst/>
          </a:prstGeom>
          <a:noFill/>
          <a:ln>
            <a:noFill/>
          </a:ln>
        </p:spPr>
        <p:txBody>
          <a:bodyPr lIns="91425" tIns="91425" rIns="91425" bIns="91425" anchor="t" anchorCtr="0">
            <a:noAutofit/>
          </a:bodyPr>
          <a:lstStyle/>
          <a:p>
            <a:pPr lvl="0" algn="l" rtl="0">
              <a:spcBef>
                <a:spcPts val="0"/>
              </a:spcBef>
              <a:spcAft>
                <a:spcPts val="0"/>
              </a:spcAft>
              <a:buClr>
                <a:schemeClr val="dk2"/>
              </a:buClr>
              <a:buSzPct val="61111"/>
            </a:pPr>
            <a:r>
              <a:rPr lang="en-US" sz="2000" dirty="0" smtClean="0">
                <a:solidFill>
                  <a:schemeClr val="bg2"/>
                </a:solidFill>
                <a:latin typeface="+mn-lt"/>
                <a:ea typeface="Georgia"/>
                <a:cs typeface="Georgia"/>
                <a:sym typeface="Georgia"/>
              </a:rPr>
              <a:t>Parental support is a major protective factor for transgender children and adolescents</a:t>
            </a:r>
          </a:p>
          <a:p>
            <a:pPr lvl="0" algn="l" rtl="0">
              <a:spcBef>
                <a:spcPts val="0"/>
              </a:spcBef>
              <a:spcAft>
                <a:spcPts val="0"/>
              </a:spcAft>
              <a:buClr>
                <a:schemeClr val="dk2"/>
              </a:buClr>
              <a:buSzPct val="61111"/>
            </a:pPr>
            <a:endParaRPr lang="en-US" sz="2000" dirty="0" smtClean="0">
              <a:solidFill>
                <a:schemeClr val="bg2"/>
              </a:solidFill>
              <a:latin typeface="+mn-lt"/>
              <a:ea typeface="Georgia"/>
              <a:cs typeface="Georgia"/>
              <a:sym typeface="Georgia"/>
            </a:endParaRPr>
          </a:p>
          <a:p>
            <a:pPr lvl="0" algn="l" rtl="0">
              <a:spcBef>
                <a:spcPts val="0"/>
              </a:spcBef>
              <a:spcAft>
                <a:spcPts val="0"/>
              </a:spcAft>
              <a:buClr>
                <a:schemeClr val="dk2"/>
              </a:buClr>
              <a:buSzPct val="61111"/>
            </a:pPr>
            <a:r>
              <a:rPr lang="en-US" sz="2000" dirty="0" smtClean="0">
                <a:solidFill>
                  <a:schemeClr val="bg2"/>
                </a:solidFill>
                <a:latin typeface="+mn-lt"/>
                <a:ea typeface="Georgia"/>
                <a:cs typeface="Georgia"/>
                <a:sym typeface="Georgia"/>
              </a:rPr>
              <a:t>Parental support can be a buffer against negative experiences and is associated with:</a:t>
            </a:r>
          </a:p>
          <a:p>
            <a:pPr lvl="0" algn="l" rtl="0">
              <a:spcBef>
                <a:spcPts val="0"/>
              </a:spcBef>
              <a:spcAft>
                <a:spcPts val="0"/>
              </a:spcAft>
              <a:buClr>
                <a:schemeClr val="dk2"/>
              </a:buClr>
              <a:buSzPct val="61111"/>
            </a:pPr>
            <a:endParaRPr lang="en-US" sz="800" dirty="0" smtClean="0">
              <a:solidFill>
                <a:schemeClr val="bg2"/>
              </a:solidFill>
              <a:latin typeface="+mn-lt"/>
              <a:ea typeface="Georgia"/>
              <a:cs typeface="Georgia"/>
              <a:sym typeface="Georgia"/>
            </a:endParaRPr>
          </a:p>
          <a:p>
            <a:pPr lvl="0" algn="l" rtl="0">
              <a:spcBef>
                <a:spcPts val="0"/>
              </a:spcBef>
              <a:spcAft>
                <a:spcPts val="0"/>
              </a:spcAft>
              <a:buClr>
                <a:schemeClr val="dk2"/>
              </a:buClr>
              <a:buSzPct val="61111"/>
            </a:pPr>
            <a:endParaRPr lang="en-US" sz="800" dirty="0" smtClean="0">
              <a:solidFill>
                <a:schemeClr val="bg2"/>
              </a:solidFill>
              <a:latin typeface="+mn-lt"/>
              <a:ea typeface="Georgia"/>
              <a:cs typeface="Georgia"/>
              <a:sym typeface="Georgia"/>
            </a:endParaRPr>
          </a:p>
          <a:p>
            <a:pPr marL="1200150" lvl="2" indent="-285750" algn="l">
              <a:lnSpc>
                <a:spcPct val="50000"/>
              </a:lnSpc>
              <a:spcBef>
                <a:spcPts val="0"/>
              </a:spcBef>
              <a:spcAft>
                <a:spcPts val="1800"/>
              </a:spcAft>
              <a:buSzPct val="100000"/>
              <a:buFont typeface="Arial"/>
              <a:buChar char="•"/>
            </a:pPr>
            <a:r>
              <a:rPr lang="en-US" sz="2000" dirty="0" smtClean="0">
                <a:solidFill>
                  <a:schemeClr val="bg2"/>
                </a:solidFill>
                <a:ea typeface="Georgia"/>
                <a:cs typeface="Georgia"/>
                <a:sym typeface="Georgia"/>
              </a:rPr>
              <a:t>Higher life satisfaction</a:t>
            </a:r>
          </a:p>
          <a:p>
            <a:pPr marL="1200150" lvl="2" indent="-285750" algn="l">
              <a:lnSpc>
                <a:spcPct val="50000"/>
              </a:lnSpc>
              <a:spcBef>
                <a:spcPts val="0"/>
              </a:spcBef>
              <a:spcAft>
                <a:spcPts val="1800"/>
              </a:spcAft>
              <a:buSzPct val="100000"/>
              <a:buFont typeface="Arial"/>
              <a:buChar char="•"/>
            </a:pPr>
            <a:r>
              <a:rPr lang="en-US" sz="2000" dirty="0" smtClean="0">
                <a:solidFill>
                  <a:schemeClr val="bg2"/>
                </a:solidFill>
                <a:ea typeface="Georgia"/>
                <a:cs typeface="Georgia"/>
                <a:sym typeface="Georgia"/>
              </a:rPr>
              <a:t>Lower perceived burden of being transgender</a:t>
            </a:r>
          </a:p>
          <a:p>
            <a:pPr marL="1200150" lvl="2" indent="-285750" algn="l">
              <a:lnSpc>
                <a:spcPct val="50000"/>
              </a:lnSpc>
              <a:spcBef>
                <a:spcPts val="0"/>
              </a:spcBef>
              <a:spcAft>
                <a:spcPts val="1800"/>
              </a:spcAft>
              <a:buSzPct val="100000"/>
              <a:buFont typeface="Arial"/>
              <a:buChar char="•"/>
            </a:pPr>
            <a:r>
              <a:rPr lang="en-US" sz="2000" dirty="0" smtClean="0">
                <a:solidFill>
                  <a:schemeClr val="bg2"/>
                </a:solidFill>
                <a:ea typeface="Georgia"/>
                <a:cs typeface="Georgia"/>
                <a:sym typeface="Georgia"/>
              </a:rPr>
              <a:t>Fewer depressive symptoms</a:t>
            </a:r>
            <a:endParaRPr lang="en-US" sz="2000" dirty="0" smtClean="0">
              <a:solidFill>
                <a:schemeClr val="bg2"/>
              </a:solidFill>
              <a:latin typeface="+mn-lt"/>
              <a:ea typeface="Georgia"/>
              <a:cs typeface="Georgia"/>
              <a:sym typeface="Georgia"/>
            </a:endParaRPr>
          </a:p>
          <a:p>
            <a:pPr lvl="0" algn="l" rtl="0">
              <a:spcBef>
                <a:spcPts val="0"/>
              </a:spcBef>
              <a:spcAft>
                <a:spcPts val="0"/>
              </a:spcAft>
              <a:buClr>
                <a:schemeClr val="dk2"/>
              </a:buClr>
              <a:buSzPct val="61111"/>
            </a:pPr>
            <a:r>
              <a:rPr lang="en" sz="2000" dirty="0" smtClean="0">
                <a:solidFill>
                  <a:schemeClr val="bg2"/>
                </a:solidFill>
                <a:latin typeface="+mn-lt"/>
                <a:ea typeface="Georgia"/>
                <a:cs typeface="Georgia"/>
                <a:sym typeface="Georgia"/>
              </a:rPr>
              <a:t>Compared with LGBT young adults who experienced very little or no parental rejection, LGBT young adults who experienced high levels of rejection were</a:t>
            </a:r>
            <a:endParaRPr lang="en-US" sz="2000" dirty="0" smtClean="0">
              <a:solidFill>
                <a:schemeClr val="bg2"/>
              </a:solidFill>
              <a:latin typeface="+mn-lt"/>
              <a:ea typeface="Georgia"/>
              <a:cs typeface="Georgia"/>
              <a:sym typeface="Georgia"/>
            </a:endParaRPr>
          </a:p>
          <a:p>
            <a:pPr lvl="0" algn="l" rtl="0">
              <a:spcBef>
                <a:spcPts val="0"/>
              </a:spcBef>
              <a:spcAft>
                <a:spcPts val="0"/>
              </a:spcAft>
              <a:buClr>
                <a:schemeClr val="dk2"/>
              </a:buClr>
              <a:buSzPct val="61111"/>
            </a:pPr>
            <a:endParaRPr lang="en-US" sz="800" dirty="0" smtClean="0">
              <a:solidFill>
                <a:schemeClr val="bg2"/>
              </a:solidFill>
              <a:latin typeface="+mn-lt"/>
              <a:ea typeface="Georgia"/>
              <a:cs typeface="Georgia"/>
              <a:sym typeface="Georgia"/>
            </a:endParaRPr>
          </a:p>
          <a:p>
            <a:pPr marL="1200150" lvl="2" indent="-285750" algn="l">
              <a:lnSpc>
                <a:spcPct val="50000"/>
              </a:lnSpc>
              <a:spcBef>
                <a:spcPts val="0"/>
              </a:spcBef>
              <a:spcAft>
                <a:spcPts val="1800"/>
              </a:spcAft>
              <a:buSzPct val="100000"/>
              <a:buFont typeface="Arial"/>
              <a:buChar char="•"/>
            </a:pPr>
            <a:r>
              <a:rPr lang="en" sz="2000" dirty="0" smtClean="0">
                <a:solidFill>
                  <a:schemeClr val="bg2"/>
                </a:solidFill>
                <a:latin typeface="+mn-lt"/>
                <a:ea typeface="Georgia"/>
                <a:cs typeface="Georgia"/>
                <a:sym typeface="Georgia"/>
              </a:rPr>
              <a:t>Nearly </a:t>
            </a:r>
            <a:r>
              <a:rPr lang="en-US" sz="2000" dirty="0" smtClean="0">
                <a:solidFill>
                  <a:schemeClr val="bg2"/>
                </a:solidFill>
                <a:latin typeface="+mn-lt"/>
                <a:ea typeface="Georgia"/>
                <a:cs typeface="Georgia"/>
                <a:sym typeface="Georgia"/>
              </a:rPr>
              <a:t>6</a:t>
            </a:r>
            <a:r>
              <a:rPr lang="en" sz="2000" dirty="0" smtClean="0">
                <a:solidFill>
                  <a:schemeClr val="bg2"/>
                </a:solidFill>
                <a:latin typeface="+mn-lt"/>
                <a:ea typeface="Georgia"/>
                <a:cs typeface="Georgia"/>
                <a:sym typeface="Georgia"/>
              </a:rPr>
              <a:t> </a:t>
            </a:r>
            <a:r>
              <a:rPr lang="en" sz="2000" dirty="0">
                <a:solidFill>
                  <a:schemeClr val="bg2"/>
                </a:solidFill>
                <a:latin typeface="+mn-lt"/>
                <a:ea typeface="Georgia"/>
                <a:cs typeface="Georgia"/>
                <a:sym typeface="Georgia"/>
              </a:rPr>
              <a:t>times as likely to have high levels of </a:t>
            </a:r>
            <a:r>
              <a:rPr lang="en" sz="2000" dirty="0" smtClean="0">
                <a:solidFill>
                  <a:schemeClr val="bg2"/>
                </a:solidFill>
                <a:latin typeface="+mn-lt"/>
                <a:ea typeface="Georgia"/>
                <a:cs typeface="Georgia"/>
                <a:sym typeface="Georgia"/>
              </a:rPr>
              <a:t>depression</a:t>
            </a:r>
            <a:endParaRPr lang="en-US" sz="2000" dirty="0" smtClean="0">
              <a:solidFill>
                <a:schemeClr val="bg2"/>
              </a:solidFill>
              <a:latin typeface="+mn-lt"/>
              <a:ea typeface="Georgia"/>
              <a:cs typeface="Georgia"/>
              <a:sym typeface="Georgia"/>
            </a:endParaRPr>
          </a:p>
          <a:p>
            <a:pPr marL="1200150" lvl="2" indent="-285750" algn="l">
              <a:lnSpc>
                <a:spcPct val="50000"/>
              </a:lnSpc>
              <a:spcBef>
                <a:spcPts val="0"/>
              </a:spcBef>
              <a:spcAft>
                <a:spcPts val="1800"/>
              </a:spcAft>
              <a:buSzPct val="100000"/>
              <a:buFont typeface="Arial"/>
              <a:buChar char="•"/>
            </a:pPr>
            <a:r>
              <a:rPr lang="en" sz="2000" dirty="0" smtClean="0">
                <a:solidFill>
                  <a:schemeClr val="bg2"/>
                </a:solidFill>
                <a:latin typeface="+mn-lt"/>
                <a:ea typeface="Georgia"/>
                <a:cs typeface="Georgia"/>
                <a:sym typeface="Georgia"/>
              </a:rPr>
              <a:t>More </a:t>
            </a:r>
            <a:r>
              <a:rPr lang="en" sz="2000" dirty="0">
                <a:solidFill>
                  <a:schemeClr val="bg2"/>
                </a:solidFill>
                <a:latin typeface="+mn-lt"/>
                <a:ea typeface="Georgia"/>
                <a:cs typeface="Georgia"/>
                <a:sym typeface="Georgia"/>
              </a:rPr>
              <a:t>than </a:t>
            </a:r>
            <a:r>
              <a:rPr lang="en-US" sz="2000" dirty="0">
                <a:solidFill>
                  <a:schemeClr val="bg2"/>
                </a:solidFill>
                <a:latin typeface="+mn-lt"/>
                <a:ea typeface="Georgia"/>
                <a:cs typeface="Georgia"/>
                <a:sym typeface="Georgia"/>
              </a:rPr>
              <a:t>8</a:t>
            </a:r>
            <a:r>
              <a:rPr lang="en" sz="2000" dirty="0" smtClean="0">
                <a:solidFill>
                  <a:schemeClr val="bg2"/>
                </a:solidFill>
                <a:latin typeface="+mn-lt"/>
                <a:ea typeface="Georgia"/>
                <a:cs typeface="Georgia"/>
                <a:sym typeface="Georgia"/>
              </a:rPr>
              <a:t> </a:t>
            </a:r>
            <a:r>
              <a:rPr lang="en" sz="2000" dirty="0">
                <a:solidFill>
                  <a:schemeClr val="bg2"/>
                </a:solidFill>
                <a:latin typeface="+mn-lt"/>
                <a:ea typeface="Georgia"/>
                <a:cs typeface="Georgia"/>
                <a:sym typeface="Georgia"/>
              </a:rPr>
              <a:t>times as likely to have attempted </a:t>
            </a:r>
            <a:r>
              <a:rPr lang="en" sz="2000" dirty="0" smtClean="0">
                <a:solidFill>
                  <a:schemeClr val="bg2"/>
                </a:solidFill>
                <a:latin typeface="+mn-lt"/>
                <a:ea typeface="Georgia"/>
                <a:cs typeface="Georgia"/>
                <a:sym typeface="Georgia"/>
              </a:rPr>
              <a:t>suicide</a:t>
            </a:r>
            <a:endParaRPr lang="en" sz="2000" dirty="0">
              <a:solidFill>
                <a:schemeClr val="bg2"/>
              </a:solidFill>
              <a:latin typeface="+mn-lt"/>
              <a:ea typeface="Georgia"/>
              <a:cs typeface="Georgia"/>
              <a:sym typeface="Georgia"/>
            </a:endParaRPr>
          </a:p>
        </p:txBody>
      </p:sp>
      <p:sp>
        <p:nvSpPr>
          <p:cNvPr id="5" name="Shape 134"/>
          <p:cNvSpPr txBox="1"/>
          <p:nvPr/>
        </p:nvSpPr>
        <p:spPr>
          <a:xfrm>
            <a:off x="304800" y="6477000"/>
            <a:ext cx="8839200" cy="378326"/>
          </a:xfrm>
          <a:prstGeom prst="rect">
            <a:avLst/>
          </a:prstGeom>
          <a:noFill/>
          <a:ln>
            <a:noFill/>
          </a:ln>
        </p:spPr>
        <p:txBody>
          <a:bodyPr lIns="91425" tIns="91425" rIns="91425" bIns="91425" anchor="t" anchorCtr="0">
            <a:noAutofit/>
          </a:bodyPr>
          <a:lstStyle/>
          <a:p>
            <a:pPr algn="r" rtl="0">
              <a:spcBef>
                <a:spcPts val="0"/>
              </a:spcBef>
              <a:buNone/>
            </a:pPr>
            <a:r>
              <a:rPr lang="en" sz="1400" dirty="0"/>
              <a:t>Coolhart et al., 2013; Cooper, </a:t>
            </a:r>
            <a:r>
              <a:rPr lang="en" sz="1400" dirty="0" smtClean="0"/>
              <a:t>199</a:t>
            </a:r>
            <a:r>
              <a:rPr lang="en-US" sz="1400" dirty="0" smtClean="0"/>
              <a:t>9; Simmons et al, 2013</a:t>
            </a:r>
            <a:endParaRPr lang="en" sz="1400" dirty="0"/>
          </a:p>
        </p:txBody>
      </p:sp>
    </p:spTree>
    <p:extLst>
      <p:ext uri="{BB962C8B-B14F-4D97-AF65-F5344CB8AC3E}">
        <p14:creationId xmlns:p14="http://schemas.microsoft.com/office/powerpoint/2010/main" val="169229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990600"/>
          </a:xfrm>
        </p:spPr>
        <p:txBody>
          <a:bodyPr/>
          <a:lstStyle/>
          <a:p>
            <a:pPr algn="r"/>
            <a:r>
              <a:rPr lang="en" dirty="0">
                <a:solidFill>
                  <a:srgbClr val="F96F1C"/>
                </a:solidFill>
              </a:rPr>
              <a:t>The Role of the Family</a:t>
            </a:r>
            <a:endParaRPr lang="en-US" dirty="0"/>
          </a:p>
        </p:txBody>
      </p:sp>
      <p:sp>
        <p:nvSpPr>
          <p:cNvPr id="4" name="Shape 133"/>
          <p:cNvSpPr txBox="1"/>
          <p:nvPr/>
        </p:nvSpPr>
        <p:spPr>
          <a:xfrm>
            <a:off x="381000" y="1676400"/>
            <a:ext cx="8605799" cy="1295400"/>
          </a:xfrm>
          <a:prstGeom prst="rect">
            <a:avLst/>
          </a:prstGeom>
          <a:noFill/>
          <a:ln>
            <a:noFill/>
          </a:ln>
        </p:spPr>
        <p:txBody>
          <a:bodyPr lIns="91425" tIns="91425" rIns="91425" bIns="91425" anchor="t" anchorCtr="0">
            <a:noAutofit/>
          </a:bodyPr>
          <a:lstStyle/>
          <a:p>
            <a:pPr algn="l" rtl="0">
              <a:lnSpc>
                <a:spcPct val="100000"/>
              </a:lnSpc>
              <a:spcBef>
                <a:spcPts val="0"/>
              </a:spcBef>
              <a:spcAft>
                <a:spcPts val="0"/>
              </a:spcAft>
              <a:buNone/>
            </a:pPr>
            <a:r>
              <a:rPr lang="en-US" sz="2000" dirty="0" smtClean="0">
                <a:solidFill>
                  <a:schemeClr val="bg2"/>
                </a:solidFill>
                <a:latin typeface="+mn-lt"/>
                <a:ea typeface="Georgia"/>
                <a:cs typeface="Georgia"/>
                <a:sym typeface="Georgia"/>
              </a:rPr>
              <a:t>A child or adolescent with gender dysphoria is best treated (to the extent possible) within the context of the family system </a:t>
            </a:r>
          </a:p>
          <a:p>
            <a:pPr algn="l" rtl="0">
              <a:lnSpc>
                <a:spcPct val="100000"/>
              </a:lnSpc>
              <a:spcBef>
                <a:spcPts val="0"/>
              </a:spcBef>
              <a:spcAft>
                <a:spcPts val="0"/>
              </a:spcAft>
              <a:buNone/>
            </a:pPr>
            <a:endParaRPr lang="en-US" sz="2000" dirty="0" smtClean="0">
              <a:solidFill>
                <a:schemeClr val="bg2"/>
              </a:solidFill>
              <a:latin typeface="+mn-lt"/>
              <a:ea typeface="Georgia"/>
              <a:cs typeface="Georgia"/>
              <a:sym typeface="Georgia"/>
            </a:endParaRPr>
          </a:p>
          <a:p>
            <a:pPr lvl="0" algn="l" rtl="0">
              <a:lnSpc>
                <a:spcPct val="100000"/>
              </a:lnSpc>
              <a:spcBef>
                <a:spcPts val="0"/>
              </a:spcBef>
              <a:spcAft>
                <a:spcPts val="1800"/>
              </a:spcAft>
            </a:pPr>
            <a:endParaRPr sz="2000" dirty="0" smtClean="0">
              <a:solidFill>
                <a:schemeClr val="bg2"/>
              </a:solidFill>
              <a:latin typeface="+mn-lt"/>
              <a:ea typeface="Georgia"/>
              <a:cs typeface="Georgia"/>
              <a:sym typeface="Georgia"/>
            </a:endParaRPr>
          </a:p>
          <a:p>
            <a:pPr lvl="0" algn="l" rtl="0">
              <a:lnSpc>
                <a:spcPct val="115000"/>
              </a:lnSpc>
              <a:spcBef>
                <a:spcPts val="0"/>
              </a:spcBef>
              <a:spcAft>
                <a:spcPts val="1800"/>
              </a:spcAft>
              <a:buNone/>
            </a:pPr>
            <a:endParaRPr sz="2000" dirty="0">
              <a:solidFill>
                <a:schemeClr val="bg2"/>
              </a:solidFill>
              <a:latin typeface="+mn-lt"/>
              <a:ea typeface="Georgia"/>
              <a:cs typeface="Georgia"/>
              <a:sym typeface="Georgia"/>
            </a:endParaRPr>
          </a:p>
        </p:txBody>
      </p:sp>
      <p:sp>
        <p:nvSpPr>
          <p:cNvPr id="5" name="Shape 134"/>
          <p:cNvSpPr txBox="1"/>
          <p:nvPr/>
        </p:nvSpPr>
        <p:spPr>
          <a:xfrm>
            <a:off x="304800" y="6477000"/>
            <a:ext cx="8839200" cy="378326"/>
          </a:xfrm>
          <a:prstGeom prst="rect">
            <a:avLst/>
          </a:prstGeom>
          <a:noFill/>
          <a:ln>
            <a:noFill/>
          </a:ln>
        </p:spPr>
        <p:txBody>
          <a:bodyPr lIns="91425" tIns="91425" rIns="91425" bIns="91425" anchor="t" anchorCtr="0">
            <a:noAutofit/>
          </a:bodyPr>
          <a:lstStyle/>
          <a:p>
            <a:pPr algn="r" rtl="0">
              <a:spcBef>
                <a:spcPts val="0"/>
              </a:spcBef>
              <a:buNone/>
            </a:pPr>
            <a:r>
              <a:rPr lang="en" sz="1400" dirty="0"/>
              <a:t>Coolhart et al., 2013; Cooper, </a:t>
            </a:r>
            <a:r>
              <a:rPr lang="en" sz="1400" dirty="0" smtClean="0"/>
              <a:t>199</a:t>
            </a:r>
            <a:r>
              <a:rPr lang="en-US" sz="1400" dirty="0" smtClean="0"/>
              <a:t>9; Simmons et al, 2013</a:t>
            </a:r>
            <a:endParaRPr lang="en" sz="1400" dirty="0"/>
          </a:p>
        </p:txBody>
      </p:sp>
      <p:pic>
        <p:nvPicPr>
          <p:cNvPr id="3" name="Picture 2" descr="o-FAMILY-1-57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2819400"/>
            <a:ext cx="4457700" cy="3441032"/>
          </a:xfrm>
          <a:prstGeom prst="rect">
            <a:avLst/>
          </a:prstGeom>
        </p:spPr>
      </p:pic>
      <p:sp>
        <p:nvSpPr>
          <p:cNvPr id="6" name="TextBox 5"/>
          <p:cNvSpPr txBox="1"/>
          <p:nvPr/>
        </p:nvSpPr>
        <p:spPr>
          <a:xfrm>
            <a:off x="5029200" y="2819400"/>
            <a:ext cx="3733800" cy="2923877"/>
          </a:xfrm>
          <a:prstGeom prst="rect">
            <a:avLst/>
          </a:prstGeom>
          <a:noFill/>
        </p:spPr>
        <p:txBody>
          <a:bodyPr wrap="square" rtlCol="0">
            <a:spAutoFit/>
          </a:bodyPr>
          <a:lstStyle/>
          <a:p>
            <a:pPr algn="l">
              <a:spcBef>
                <a:spcPts val="0"/>
              </a:spcBef>
              <a:spcAft>
                <a:spcPts val="0"/>
              </a:spcAft>
            </a:pPr>
            <a:r>
              <a:rPr lang="en" sz="2000" dirty="0">
                <a:solidFill>
                  <a:schemeClr val="bg2"/>
                </a:solidFill>
                <a:ea typeface="Georgia"/>
                <a:cs typeface="Georgia"/>
                <a:sym typeface="Georgia"/>
              </a:rPr>
              <a:t>Adjustment process for the whole family</a:t>
            </a:r>
          </a:p>
          <a:p>
            <a:pPr marL="914400" lvl="1" indent="-342900" algn="l">
              <a:lnSpc>
                <a:spcPct val="150000"/>
              </a:lnSpc>
              <a:spcBef>
                <a:spcPts val="0"/>
              </a:spcBef>
              <a:spcAft>
                <a:spcPts val="0"/>
              </a:spcAft>
              <a:buClr>
                <a:schemeClr val="lt2"/>
              </a:buClr>
              <a:buSzPct val="100000"/>
              <a:buFont typeface="Arial"/>
              <a:buChar char="•"/>
            </a:pPr>
            <a:r>
              <a:rPr lang="en" sz="2000" dirty="0">
                <a:solidFill>
                  <a:schemeClr val="bg2"/>
                </a:solidFill>
                <a:ea typeface="Georgia"/>
                <a:cs typeface="Georgia"/>
                <a:sym typeface="Georgia"/>
              </a:rPr>
              <a:t>Role confusion</a:t>
            </a:r>
          </a:p>
          <a:p>
            <a:pPr marL="914400" lvl="1" indent="-342900" algn="l">
              <a:lnSpc>
                <a:spcPct val="150000"/>
              </a:lnSpc>
              <a:spcBef>
                <a:spcPts val="0"/>
              </a:spcBef>
              <a:spcAft>
                <a:spcPts val="0"/>
              </a:spcAft>
              <a:buClr>
                <a:schemeClr val="lt2"/>
              </a:buClr>
              <a:buSzPct val="100000"/>
              <a:buFont typeface="Arial"/>
              <a:buChar char="•"/>
            </a:pPr>
            <a:r>
              <a:rPr lang="en" sz="2000" dirty="0">
                <a:solidFill>
                  <a:schemeClr val="bg2"/>
                </a:solidFill>
                <a:ea typeface="Georgia"/>
                <a:cs typeface="Georgia"/>
                <a:sym typeface="Georgia"/>
              </a:rPr>
              <a:t>Parental upset, shame, disappointment, fear</a:t>
            </a:r>
            <a:endParaRPr lang="en-US" sz="2000" dirty="0">
              <a:solidFill>
                <a:schemeClr val="bg2"/>
              </a:solidFill>
              <a:ea typeface="Georgia"/>
              <a:cs typeface="Georgia"/>
              <a:sym typeface="Georgia"/>
            </a:endParaRPr>
          </a:p>
          <a:p>
            <a:pPr marL="914400" lvl="1" indent="-342900" algn="l">
              <a:lnSpc>
                <a:spcPct val="150000"/>
              </a:lnSpc>
              <a:spcBef>
                <a:spcPts val="0"/>
              </a:spcBef>
              <a:spcAft>
                <a:spcPts val="0"/>
              </a:spcAft>
              <a:buClr>
                <a:schemeClr val="lt2"/>
              </a:buClr>
              <a:buSzPct val="100000"/>
              <a:buFont typeface="Arial"/>
              <a:buChar char="•"/>
            </a:pPr>
            <a:r>
              <a:rPr lang="en-US" sz="2000" dirty="0">
                <a:solidFill>
                  <a:schemeClr val="bg2"/>
                </a:solidFill>
                <a:ea typeface="Georgia"/>
                <a:cs typeface="Georgia"/>
                <a:sym typeface="Georgia"/>
              </a:rPr>
              <a:t>Siblings</a:t>
            </a:r>
            <a:endParaRPr lang="en" sz="2000" dirty="0">
              <a:solidFill>
                <a:schemeClr val="bg2"/>
              </a:solidFill>
              <a:ea typeface="Georgia"/>
              <a:cs typeface="Georgia"/>
              <a:sym typeface="Georgia"/>
            </a:endParaRPr>
          </a:p>
          <a:p>
            <a:endParaRPr lang="en-US" dirty="0"/>
          </a:p>
        </p:txBody>
      </p:sp>
    </p:spTree>
    <p:extLst>
      <p:ext uri="{BB962C8B-B14F-4D97-AF65-F5344CB8AC3E}">
        <p14:creationId xmlns:p14="http://schemas.microsoft.com/office/powerpoint/2010/main" val="2300206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r">
              <a:spcBef>
                <a:spcPts val="0"/>
              </a:spcBef>
              <a:buNone/>
            </a:pPr>
            <a:r>
              <a:rPr lang="en" sz="3000" dirty="0">
                <a:solidFill>
                  <a:schemeClr val="accent2"/>
                </a:solidFill>
              </a:rPr>
              <a:t>Special Considerations for Therapy with Transgendered </a:t>
            </a:r>
            <a:r>
              <a:rPr lang="en" sz="3000" dirty="0" smtClean="0">
                <a:solidFill>
                  <a:schemeClr val="accent2"/>
                </a:solidFill>
              </a:rPr>
              <a:t>Youth</a:t>
            </a:r>
            <a:endParaRPr lang="en" sz="2800" dirty="0">
              <a:solidFill>
                <a:schemeClr val="accent2"/>
              </a:solidFill>
            </a:endParaRPr>
          </a:p>
        </p:txBody>
      </p:sp>
      <p:sp>
        <p:nvSpPr>
          <p:cNvPr id="146" name="Shape 146"/>
          <p:cNvSpPr txBox="1">
            <a:spLocks noGrp="1"/>
          </p:cNvSpPr>
          <p:nvPr>
            <p:ph type="subTitle" idx="4294967295"/>
          </p:nvPr>
        </p:nvSpPr>
        <p:spPr>
          <a:xfrm>
            <a:off x="0" y="1735138"/>
            <a:ext cx="8566150" cy="4165600"/>
          </a:xfrm>
          <a:prstGeom prst="rect">
            <a:avLst/>
          </a:prstGeom>
          <a:noFill/>
          <a:ln>
            <a:noFill/>
          </a:ln>
        </p:spPr>
        <p:txBody>
          <a:bodyPr lIns="91425" tIns="91425" rIns="91425" bIns="91425" anchor="t" anchorCtr="0">
            <a:noAutofit/>
          </a:bodyPr>
          <a:lstStyle/>
          <a:p>
            <a:pPr rtl="0">
              <a:spcBef>
                <a:spcPts val="0"/>
              </a:spcBef>
              <a:buNone/>
            </a:pPr>
            <a:r>
              <a:rPr lang="en" sz="2400" dirty="0">
                <a:solidFill>
                  <a:schemeClr val="bg2"/>
                </a:solidFill>
              </a:rPr>
              <a:t>Common issues faced in therapy:	</a:t>
            </a:r>
            <a:endParaRPr lang="en-US" sz="2400" dirty="0" smtClean="0">
              <a:solidFill>
                <a:schemeClr val="bg2"/>
              </a:solidFill>
            </a:endParaRPr>
          </a:p>
          <a:p>
            <a:pPr rtl="0">
              <a:spcBef>
                <a:spcPts val="0"/>
              </a:spcBef>
              <a:buNone/>
            </a:pPr>
            <a:r>
              <a:rPr lang="en" sz="2400" dirty="0">
                <a:solidFill>
                  <a:schemeClr val="bg2"/>
                </a:solidFill>
              </a:rPr>
              <a:t>			</a:t>
            </a:r>
          </a:p>
          <a:p>
            <a:pPr marL="457200" lvl="0" indent="-381000" rtl="0">
              <a:spcBef>
                <a:spcPts val="0"/>
              </a:spcBef>
              <a:buClr>
                <a:schemeClr val="lt2"/>
              </a:buClr>
              <a:buSzPct val="100000"/>
              <a:buFont typeface="Georgia"/>
              <a:buAutoNum type="arabicPeriod"/>
            </a:pPr>
            <a:r>
              <a:rPr lang="en" sz="2400" dirty="0">
                <a:solidFill>
                  <a:schemeClr val="bg2"/>
                </a:solidFill>
              </a:rPr>
              <a:t>Disclosure/Discovery</a:t>
            </a:r>
          </a:p>
          <a:p>
            <a:pPr marL="457200" lvl="0" indent="-381000" rtl="0">
              <a:spcBef>
                <a:spcPts val="0"/>
              </a:spcBef>
              <a:buClr>
                <a:schemeClr val="lt2"/>
              </a:buClr>
              <a:buSzPct val="100000"/>
              <a:buFont typeface="Georgia"/>
              <a:buAutoNum type="arabicPeriod"/>
            </a:pPr>
            <a:r>
              <a:rPr lang="en" sz="2400" dirty="0">
                <a:solidFill>
                  <a:schemeClr val="bg2"/>
                </a:solidFill>
              </a:rPr>
              <a:t>Emotional Flooding</a:t>
            </a:r>
          </a:p>
          <a:p>
            <a:pPr marL="457200" lvl="0" indent="-381000" rtl="0">
              <a:spcBef>
                <a:spcPts val="0"/>
              </a:spcBef>
              <a:buClr>
                <a:schemeClr val="lt2"/>
              </a:buClr>
              <a:buSzPct val="100000"/>
              <a:buFont typeface="Georgia"/>
              <a:buAutoNum type="arabicPeriod"/>
            </a:pPr>
            <a:r>
              <a:rPr lang="en" sz="2400" dirty="0">
                <a:solidFill>
                  <a:schemeClr val="bg2"/>
                </a:solidFill>
              </a:rPr>
              <a:t>Grief and Mourning</a:t>
            </a:r>
          </a:p>
          <a:p>
            <a:pPr marL="457200" lvl="0" indent="-381000" rtl="0">
              <a:spcBef>
                <a:spcPts val="0"/>
              </a:spcBef>
              <a:buClr>
                <a:schemeClr val="lt2"/>
              </a:buClr>
              <a:buSzPct val="100000"/>
              <a:buFont typeface="Georgia"/>
              <a:buAutoNum type="arabicPeriod"/>
            </a:pPr>
            <a:r>
              <a:rPr lang="en" sz="2400" dirty="0">
                <a:solidFill>
                  <a:schemeClr val="bg2"/>
                </a:solidFill>
              </a:rPr>
              <a:t>Shifting of Roles and Identities</a:t>
            </a:r>
          </a:p>
          <a:p>
            <a:pPr marL="457200" lvl="0" indent="-381000" rtl="0">
              <a:spcBef>
                <a:spcPts val="0"/>
              </a:spcBef>
              <a:buClr>
                <a:schemeClr val="lt2"/>
              </a:buClr>
              <a:buSzPct val="100000"/>
              <a:buFont typeface="Georgia"/>
              <a:buAutoNum type="arabicPeriod"/>
            </a:pPr>
            <a:r>
              <a:rPr lang="en" sz="2400" dirty="0">
                <a:solidFill>
                  <a:schemeClr val="bg2"/>
                </a:solidFill>
              </a:rPr>
              <a:t>Cultural/Religious Concerns</a:t>
            </a:r>
          </a:p>
          <a:p>
            <a:pPr marL="457200" lvl="0" indent="-381000">
              <a:spcBef>
                <a:spcPts val="0"/>
              </a:spcBef>
              <a:buClr>
                <a:schemeClr val="lt2"/>
              </a:buClr>
              <a:buSzPct val="100000"/>
              <a:buFont typeface="Georgia"/>
              <a:buAutoNum type="arabicPeriod"/>
            </a:pPr>
            <a:r>
              <a:rPr lang="en" sz="2400" dirty="0">
                <a:solidFill>
                  <a:schemeClr val="bg2"/>
                </a:solidFill>
              </a:rPr>
              <a:t>Need for Extra Support and Safety</a:t>
            </a:r>
          </a:p>
        </p:txBody>
      </p:sp>
      <p:pic>
        <p:nvPicPr>
          <p:cNvPr id="147" name="Shape 147"/>
          <p:cNvPicPr preferRelativeResize="0"/>
          <p:nvPr/>
        </p:nvPicPr>
        <p:blipFill>
          <a:blip r:embed="rId3">
            <a:alphaModFix/>
          </a:blip>
          <a:stretch>
            <a:fillRect/>
          </a:stretch>
        </p:blipFill>
        <p:spPr>
          <a:xfrm>
            <a:off x="6098075" y="2201134"/>
            <a:ext cx="2692924" cy="1704132"/>
          </a:xfrm>
          <a:prstGeom prst="rect">
            <a:avLst/>
          </a:prstGeom>
          <a:noFill/>
          <a:ln>
            <a:noFill/>
          </a:ln>
        </p:spPr>
      </p:pic>
      <p:sp>
        <p:nvSpPr>
          <p:cNvPr id="2" name="TextBox 1"/>
          <p:cNvSpPr txBox="1"/>
          <p:nvPr/>
        </p:nvSpPr>
        <p:spPr>
          <a:xfrm>
            <a:off x="6096000" y="6497053"/>
            <a:ext cx="2971800" cy="307777"/>
          </a:xfrm>
          <a:prstGeom prst="rect">
            <a:avLst/>
          </a:prstGeom>
          <a:noFill/>
        </p:spPr>
        <p:txBody>
          <a:bodyPr wrap="square" rtlCol="0">
            <a:spAutoFit/>
          </a:bodyPr>
          <a:lstStyle/>
          <a:p>
            <a:pPr algn="r"/>
            <a:r>
              <a:rPr lang="en" sz="1400" dirty="0"/>
              <a:t>(Raj, 2008)</a:t>
            </a:r>
            <a:endParaRPr lang="en-US" sz="1400" dirty="0"/>
          </a:p>
        </p:txBody>
      </p:sp>
    </p:spTree>
    <p:extLst>
      <p:ext uri="{BB962C8B-B14F-4D97-AF65-F5344CB8AC3E}">
        <p14:creationId xmlns:p14="http://schemas.microsoft.com/office/powerpoint/2010/main" val="1603004786"/>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ctrTitle"/>
          </p:nvPr>
        </p:nvSpPr>
        <p:spPr>
          <a:xfrm>
            <a:off x="102450" y="273233"/>
            <a:ext cx="8842200" cy="1188400"/>
          </a:xfrm>
          <a:prstGeom prst="rect">
            <a:avLst/>
          </a:prstGeom>
        </p:spPr>
        <p:txBody>
          <a:bodyPr lIns="91425" tIns="91425" rIns="91425" bIns="91425" anchor="b" anchorCtr="0">
            <a:noAutofit/>
          </a:bodyPr>
          <a:lstStyle/>
          <a:p>
            <a:pPr>
              <a:spcBef>
                <a:spcPts val="0"/>
              </a:spcBef>
              <a:buNone/>
            </a:pPr>
            <a:r>
              <a:rPr lang="en" sz="4000" dirty="0">
                <a:solidFill>
                  <a:schemeClr val="accent2"/>
                </a:solidFill>
              </a:rPr>
              <a:t>Treatment Models</a:t>
            </a:r>
          </a:p>
        </p:txBody>
      </p:sp>
      <p:sp>
        <p:nvSpPr>
          <p:cNvPr id="159" name="Shape 159"/>
          <p:cNvSpPr txBox="1">
            <a:spLocks noGrp="1"/>
          </p:cNvSpPr>
          <p:nvPr>
            <p:ph type="subTitle" idx="1"/>
          </p:nvPr>
        </p:nvSpPr>
        <p:spPr>
          <a:xfrm>
            <a:off x="153700" y="1461634"/>
            <a:ext cx="8637300" cy="4576799"/>
          </a:xfrm>
          <a:prstGeom prst="rect">
            <a:avLst/>
          </a:prstGeom>
        </p:spPr>
        <p:txBody>
          <a:bodyPr lIns="91425" tIns="91425" rIns="91425" bIns="91425" anchor="t" anchorCtr="0">
            <a:noAutofit/>
          </a:bodyPr>
          <a:lstStyle/>
          <a:p>
            <a:pPr algn="l" rtl="0">
              <a:spcBef>
                <a:spcPts val="0"/>
              </a:spcBef>
              <a:buNone/>
            </a:pPr>
            <a:r>
              <a:rPr lang="en" sz="2600" dirty="0">
                <a:solidFill>
                  <a:schemeClr val="bg2"/>
                </a:solidFill>
              </a:rPr>
              <a:t>Two critical aspects to treatment with transgendered youth:</a:t>
            </a:r>
          </a:p>
          <a:p>
            <a:pPr algn="l" rtl="0">
              <a:spcBef>
                <a:spcPts val="0"/>
              </a:spcBef>
              <a:buNone/>
            </a:pPr>
            <a:endParaRPr sz="2600" dirty="0">
              <a:solidFill>
                <a:schemeClr val="bg2"/>
              </a:solidFill>
            </a:endParaRPr>
          </a:p>
          <a:p>
            <a:pPr marL="457200" lvl="0" indent="-381000" algn="l" rtl="0">
              <a:spcBef>
                <a:spcPts val="0"/>
              </a:spcBef>
              <a:buClr>
                <a:schemeClr val="lt2"/>
              </a:buClr>
              <a:buSzPct val="100000"/>
              <a:buFont typeface="Georgia"/>
              <a:buAutoNum type="arabicPeriod"/>
            </a:pPr>
            <a:r>
              <a:rPr lang="en" sz="2400" dirty="0">
                <a:solidFill>
                  <a:schemeClr val="bg2"/>
                </a:solidFill>
              </a:rPr>
              <a:t>Psychotherapeutic/Supportive				</a:t>
            </a:r>
          </a:p>
          <a:p>
            <a:pPr algn="l" rtl="0">
              <a:spcBef>
                <a:spcPts val="0"/>
              </a:spcBef>
              <a:buNone/>
            </a:pPr>
            <a:endParaRPr sz="2400" dirty="0">
              <a:solidFill>
                <a:schemeClr val="bg2"/>
              </a:solidFill>
            </a:endParaRPr>
          </a:p>
          <a:p>
            <a:pPr marL="457200" lvl="0" indent="-381000" algn="l">
              <a:spcBef>
                <a:spcPts val="0"/>
              </a:spcBef>
              <a:buClr>
                <a:schemeClr val="lt2"/>
              </a:buClr>
              <a:buSzPct val="100000"/>
              <a:buFont typeface="Georgia"/>
              <a:buAutoNum type="arabicPeriod" startAt="2"/>
            </a:pPr>
            <a:r>
              <a:rPr lang="en" sz="2400" dirty="0">
                <a:solidFill>
                  <a:srgbClr val="0120BD"/>
                </a:solidFill>
              </a:rPr>
              <a:t>Psychoeducational</a:t>
            </a:r>
          </a:p>
        </p:txBody>
      </p:sp>
      <p:pic>
        <p:nvPicPr>
          <p:cNvPr id="160" name="Shape 160"/>
          <p:cNvPicPr preferRelativeResize="0"/>
          <p:nvPr/>
        </p:nvPicPr>
        <p:blipFill>
          <a:blip r:embed="rId3">
            <a:alphaModFix/>
          </a:blip>
          <a:stretch>
            <a:fillRect/>
          </a:stretch>
        </p:blipFill>
        <p:spPr>
          <a:xfrm>
            <a:off x="5257800" y="2650367"/>
            <a:ext cx="3400800" cy="3388067"/>
          </a:xfrm>
          <a:prstGeom prst="rect">
            <a:avLst/>
          </a:prstGeom>
          <a:noFill/>
          <a:ln>
            <a:noFill/>
          </a:ln>
        </p:spPr>
      </p:pic>
    </p:spTree>
    <p:extLst>
      <p:ext uri="{BB962C8B-B14F-4D97-AF65-F5344CB8AC3E}">
        <p14:creationId xmlns:p14="http://schemas.microsoft.com/office/powerpoint/2010/main" val="628543337"/>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8760989"/>
              </p:ext>
            </p:extLst>
          </p:nvPr>
        </p:nvGraphicFramePr>
        <p:xfrm>
          <a:off x="0" y="0"/>
          <a:ext cx="9143999" cy="6940317"/>
        </p:xfrm>
        <a:graphic>
          <a:graphicData uri="http://schemas.openxmlformats.org/drawingml/2006/table">
            <a:tbl>
              <a:tblPr firstRow="1" bandRow="1">
                <a:tableStyleId>{6E25E649-3F16-4E02-A733-19D2CDBF48F0}</a:tableStyleId>
              </a:tblPr>
              <a:tblGrid>
                <a:gridCol w="3378968">
                  <a:extLst>
                    <a:ext uri="{9D8B030D-6E8A-4147-A177-3AD203B41FA5}">
                      <a16:colId xmlns:a16="http://schemas.microsoft.com/office/drawing/2014/main" val="20000"/>
                    </a:ext>
                  </a:extLst>
                </a:gridCol>
                <a:gridCol w="2574452">
                  <a:extLst>
                    <a:ext uri="{9D8B030D-6E8A-4147-A177-3AD203B41FA5}">
                      <a16:colId xmlns:a16="http://schemas.microsoft.com/office/drawing/2014/main" val="20001"/>
                    </a:ext>
                  </a:extLst>
                </a:gridCol>
                <a:gridCol w="3190579">
                  <a:extLst>
                    <a:ext uri="{9D8B030D-6E8A-4147-A177-3AD203B41FA5}">
                      <a16:colId xmlns:a16="http://schemas.microsoft.com/office/drawing/2014/main" val="20002"/>
                    </a:ext>
                  </a:extLst>
                </a:gridCol>
              </a:tblGrid>
              <a:tr h="719615">
                <a:tc gridSpan="3">
                  <a:txBody>
                    <a:bodyPr/>
                    <a:lstStyle/>
                    <a:p>
                      <a:r>
                        <a:rPr lang="en-US" sz="2400" dirty="0" smtClean="0"/>
                        <a:t>Competence Guidelines for Providers Treating Gender  </a:t>
                      </a:r>
                    </a:p>
                    <a:p>
                      <a:r>
                        <a:rPr lang="en-US" sz="2400" dirty="0" smtClean="0"/>
                        <a:t>Identity Disorders</a:t>
                      </a:r>
                      <a:endParaRPr lang="en-US" sz="24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136285">
                <a:tc>
                  <a:txBody>
                    <a:bodyPr/>
                    <a:lstStyle/>
                    <a:p>
                      <a:pPr algn="ctr"/>
                      <a:r>
                        <a:rPr lang="en-US" sz="2000" dirty="0" smtClean="0"/>
                        <a:t>Mental health</a:t>
                      </a:r>
                    </a:p>
                    <a:p>
                      <a:pPr algn="ctr"/>
                      <a:r>
                        <a:rPr lang="en-US" sz="2000" dirty="0" smtClean="0"/>
                        <a:t>professional</a:t>
                      </a:r>
                      <a:endParaRPr lang="en-US" sz="2000" dirty="0"/>
                    </a:p>
                  </a:txBody>
                  <a:tcPr/>
                </a:tc>
                <a:tc>
                  <a:txBody>
                    <a:bodyPr/>
                    <a:lstStyle/>
                    <a:p>
                      <a:pPr algn="ctr"/>
                      <a:r>
                        <a:rPr lang="en-US" sz="2000" dirty="0" smtClean="0"/>
                        <a:t>Physician prescribing hormones</a:t>
                      </a:r>
                      <a:endParaRPr lang="en-US" sz="2000" dirty="0"/>
                    </a:p>
                  </a:txBody>
                  <a:tcPr/>
                </a:tc>
                <a:tc>
                  <a:txBody>
                    <a:bodyPr/>
                    <a:lstStyle/>
                    <a:p>
                      <a:pPr algn="ctr"/>
                      <a:r>
                        <a:rPr lang="en-US" sz="2000" dirty="0" smtClean="0"/>
                        <a:t>Surgeon</a:t>
                      </a:r>
                      <a:r>
                        <a:rPr lang="en-US" sz="2000" baseline="0" dirty="0" smtClean="0"/>
                        <a:t> preforming sex reassignment surgery</a:t>
                      </a:r>
                      <a:endParaRPr lang="en-US" sz="2000" dirty="0"/>
                    </a:p>
                  </a:txBody>
                  <a:tcPr/>
                </a:tc>
                <a:extLst>
                  <a:ext uri="{0D108BD9-81ED-4DB2-BD59-A6C34878D82A}">
                    <a16:rowId xmlns:a16="http://schemas.microsoft.com/office/drawing/2014/main" val="10001"/>
                  </a:ext>
                </a:extLst>
              </a:tr>
              <a:tr h="4981072">
                <a:tc>
                  <a:txBody>
                    <a:bodyPr/>
                    <a:lstStyle/>
                    <a:p>
                      <a:pPr marL="285750" indent="-285750">
                        <a:buFont typeface="Arial"/>
                        <a:buChar char="•"/>
                      </a:pPr>
                      <a:r>
                        <a:rPr lang="en-US" sz="2000" kern="1200" dirty="0" smtClean="0">
                          <a:effectLst/>
                        </a:rPr>
                        <a:t>Master’s or doctoral degree </a:t>
                      </a:r>
                    </a:p>
                    <a:p>
                      <a:pPr marL="0" indent="0">
                        <a:buFont typeface="Arial"/>
                        <a:buNone/>
                      </a:pPr>
                      <a:endParaRPr lang="en-US" sz="2000" kern="1200" dirty="0" smtClean="0">
                        <a:effectLst/>
                      </a:endParaRPr>
                    </a:p>
                    <a:p>
                      <a:pPr marL="285750" indent="-285750">
                        <a:buFont typeface="Arial"/>
                        <a:buChar char="•"/>
                      </a:pPr>
                      <a:r>
                        <a:rPr lang="en-US" sz="2000" kern="1200" dirty="0" smtClean="0">
                          <a:effectLst/>
                        </a:rPr>
                        <a:t>Documented supervised training in psychotherapy </a:t>
                      </a:r>
                    </a:p>
                    <a:p>
                      <a:pPr marL="0" indent="0">
                        <a:buFont typeface="Arial"/>
                        <a:buNone/>
                      </a:pPr>
                      <a:endParaRPr lang="en-US" sz="2000" kern="1200" dirty="0" smtClean="0">
                        <a:effectLst/>
                      </a:endParaRPr>
                    </a:p>
                    <a:p>
                      <a:pPr marL="285750" indent="-285750">
                        <a:buFont typeface="Arial"/>
                        <a:buChar char="•"/>
                      </a:pPr>
                      <a:r>
                        <a:rPr lang="en-US" sz="2000" kern="1200" dirty="0" smtClean="0">
                          <a:effectLst/>
                        </a:rPr>
                        <a:t>Specialized training in the treatment of sexual disorders </a:t>
                      </a:r>
                    </a:p>
                    <a:p>
                      <a:pPr marL="0" indent="0">
                        <a:buFont typeface="Arial"/>
                        <a:buNone/>
                      </a:pPr>
                      <a:endParaRPr lang="en-US" sz="2000" kern="1200" dirty="0" smtClean="0">
                        <a:effectLst/>
                      </a:endParaRPr>
                    </a:p>
                    <a:p>
                      <a:pPr marL="285750" indent="-285750">
                        <a:buFont typeface="Arial"/>
                        <a:buChar char="•"/>
                      </a:pPr>
                      <a:r>
                        <a:rPr lang="en-US" sz="2000" kern="1200" dirty="0" smtClean="0">
                          <a:effectLst/>
                        </a:rPr>
                        <a:t>Continuing education in the treatment of gender identity disorders </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effectLst/>
                        </a:rPr>
                        <a:t>• Well versed in the relevant medical and psychological aspects of treating patients with gender identity disorders </a:t>
                      </a:r>
                      <a:endParaRPr lang="en-US" sz="2000" dirty="0" smtClean="0"/>
                    </a:p>
                    <a:p>
                      <a:endParaRPr lang="en-US" sz="2000" dirty="0"/>
                    </a:p>
                  </a:txBody>
                  <a:tcPr/>
                </a:tc>
                <a:tc>
                  <a:txBody>
                    <a:bodyPr/>
                    <a:lstStyle/>
                    <a:p>
                      <a:pPr marL="285750" indent="-285750">
                        <a:buFont typeface="Arial"/>
                        <a:buChar char="•"/>
                      </a:pPr>
                      <a:r>
                        <a:rPr lang="en-US" sz="2000" kern="1200" dirty="0" smtClean="0">
                          <a:effectLst/>
                        </a:rPr>
                        <a:t>Board-certified urologist, gynecologist, plastic or general surgeon competent in urological diagnosis </a:t>
                      </a:r>
                    </a:p>
                    <a:p>
                      <a:pPr marL="285750" indent="-285750">
                        <a:buFont typeface="Arial"/>
                        <a:buChar char="•"/>
                      </a:pPr>
                      <a:endParaRPr lang="en-US" sz="2000" kern="1200" dirty="0" smtClean="0">
                        <a:effectLst/>
                      </a:endParaRPr>
                    </a:p>
                    <a:p>
                      <a:pPr marL="285750" indent="-285750">
                        <a:buFont typeface="Arial"/>
                        <a:buChar char="•"/>
                      </a:pPr>
                      <a:r>
                        <a:rPr lang="en-US" sz="2000" kern="1200" dirty="0" smtClean="0">
                          <a:effectLst/>
                        </a:rPr>
                        <a:t>Documented supervised training in sex reassignment surgery </a:t>
                      </a:r>
                    </a:p>
                    <a:p>
                      <a:pPr marL="285750" indent="-285750">
                        <a:buFont typeface="Arial"/>
                        <a:buChar char="•"/>
                      </a:pPr>
                      <a:endParaRPr lang="en-US" sz="2000" kern="1200" dirty="0" smtClean="0">
                        <a:effectLst/>
                      </a:endParaRPr>
                    </a:p>
                    <a:p>
                      <a:pPr marL="285750" indent="-285750">
                        <a:buFont typeface="Arial"/>
                        <a:buChar char="•"/>
                      </a:pPr>
                      <a:r>
                        <a:rPr lang="en-US" sz="2000" kern="1200" dirty="0" smtClean="0">
                          <a:effectLst/>
                        </a:rPr>
                        <a:t>Continuing education in sex reassignment surgery </a:t>
                      </a:r>
                    </a:p>
                    <a:p>
                      <a:endParaRPr lang="en-US" sz="2000" dirty="0" smtClean="0"/>
                    </a:p>
                    <a:p>
                      <a:r>
                        <a:rPr lang="en-US" sz="1600" dirty="0" smtClean="0"/>
                        <a:t>                                     </a:t>
                      </a:r>
                      <a:r>
                        <a:rPr lang="en-US" sz="1400" dirty="0" smtClean="0"/>
                        <a:t>APA, 2008</a:t>
                      </a:r>
                      <a:endParaRPr lang="en-US" sz="1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1962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81831637"/>
              </p:ext>
            </p:extLst>
          </p:nvPr>
        </p:nvGraphicFramePr>
        <p:xfrm>
          <a:off x="0" y="0"/>
          <a:ext cx="9144000" cy="6858000"/>
        </p:xfrm>
        <a:graphic>
          <a:graphicData uri="http://schemas.openxmlformats.org/drawingml/2006/table">
            <a:tbl>
              <a:tblPr firstRow="1" bandRow="1">
                <a:tableStyleId>{6E25E649-3F16-4E02-A733-19D2CDBF48F0}</a:tableStyleId>
              </a:tblPr>
              <a:tblGrid>
                <a:gridCol w="20574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1274781">
                <a:tc>
                  <a:txBody>
                    <a:bodyPr/>
                    <a:lstStyle/>
                    <a:p>
                      <a:r>
                        <a:rPr lang="en-US" sz="2400" dirty="0" smtClean="0"/>
                        <a:t>Guidelines for Applicants</a:t>
                      </a:r>
                      <a:endParaRPr lang="en-US" sz="2400" dirty="0"/>
                    </a:p>
                  </a:txBody>
                  <a:tcPr/>
                </a:tc>
                <a:tc>
                  <a:txBody>
                    <a:bodyPr/>
                    <a:lstStyle/>
                    <a:p>
                      <a:pPr algn="ctr"/>
                      <a:r>
                        <a:rPr lang="en-US" sz="2400" dirty="0" smtClean="0"/>
                        <a:t>Eligibility Criteria</a:t>
                      </a:r>
                      <a:endParaRPr lang="en-US" sz="2400" dirty="0"/>
                    </a:p>
                  </a:txBody>
                  <a:tcPr/>
                </a:tc>
                <a:tc>
                  <a:txBody>
                    <a:bodyPr/>
                    <a:lstStyle/>
                    <a:p>
                      <a:pPr algn="ctr"/>
                      <a:r>
                        <a:rPr lang="en-US" sz="2400" dirty="0" smtClean="0"/>
                        <a:t>Readiness Criteria</a:t>
                      </a:r>
                      <a:endParaRPr lang="en-US" sz="2400" dirty="0"/>
                    </a:p>
                  </a:txBody>
                  <a:tcPr/>
                </a:tc>
                <a:extLst>
                  <a:ext uri="{0D108BD9-81ED-4DB2-BD59-A6C34878D82A}">
                    <a16:rowId xmlns:a16="http://schemas.microsoft.com/office/drawing/2014/main" val="10000"/>
                  </a:ext>
                </a:extLst>
              </a:tr>
              <a:tr h="5583219">
                <a:tc>
                  <a:txBody>
                    <a:bodyPr/>
                    <a:lstStyle/>
                    <a:p>
                      <a:r>
                        <a:rPr lang="en-US" sz="2000" dirty="0" smtClean="0"/>
                        <a:t>Hormone Therapy</a:t>
                      </a:r>
                    </a:p>
                  </a:txBody>
                  <a:tcPr/>
                </a:tc>
                <a:tc>
                  <a:txBody>
                    <a:bodyPr/>
                    <a:lstStyle/>
                    <a:p>
                      <a:pPr marL="342900" indent="-342900">
                        <a:buFont typeface="Arial"/>
                        <a:buChar char="•"/>
                      </a:pPr>
                      <a:r>
                        <a:rPr lang="en-US" sz="2000" dirty="0" smtClean="0"/>
                        <a:t>Legal Age of Majority</a:t>
                      </a:r>
                    </a:p>
                    <a:p>
                      <a:pPr marL="0" indent="0">
                        <a:buFont typeface="Arial"/>
                        <a:buNone/>
                      </a:pPr>
                      <a:endParaRPr lang="en-US" sz="2000" dirty="0" smtClean="0"/>
                    </a:p>
                    <a:p>
                      <a:pPr marL="342900" indent="-342900">
                        <a:buFont typeface="Arial"/>
                        <a:buChar char="•"/>
                      </a:pPr>
                      <a:r>
                        <a:rPr lang="en-US" sz="2000" dirty="0" smtClean="0"/>
                        <a:t>Completion of 3 months of real-life experience OR psychotherapy</a:t>
                      </a:r>
                      <a:r>
                        <a:rPr lang="en-US" sz="2000" baseline="0" dirty="0" smtClean="0"/>
                        <a:t> for a duration specified by a mental health professional (usually 3 months). </a:t>
                      </a:r>
                    </a:p>
                    <a:p>
                      <a:pPr marL="0" indent="0">
                        <a:buFont typeface="Arial"/>
                        <a:buNone/>
                      </a:pPr>
                      <a:endParaRPr lang="en-US" sz="2000" baseline="0" dirty="0" smtClean="0"/>
                    </a:p>
                    <a:p>
                      <a:pPr marL="342900" indent="-342900">
                        <a:buFont typeface="Arial"/>
                        <a:buChar char="•"/>
                      </a:pPr>
                      <a:r>
                        <a:rPr lang="en-US" sz="2000" baseline="0" dirty="0" smtClean="0"/>
                        <a:t>Demonstrable knowledge of effects and side-effects, social benefits, and risks for hormones and documented informed consent. </a:t>
                      </a:r>
                      <a:endParaRPr lang="en-US" sz="2000" dirty="0" smtClean="0"/>
                    </a:p>
                  </a:txBody>
                  <a:tcPr/>
                </a:tc>
                <a:tc>
                  <a:txBody>
                    <a:bodyPr/>
                    <a:lstStyle/>
                    <a:p>
                      <a:pPr marL="342900" indent="-342900">
                        <a:buFont typeface="Arial"/>
                        <a:buChar char="•"/>
                      </a:pPr>
                      <a:r>
                        <a:rPr lang="en-US" sz="2000" dirty="0" smtClean="0"/>
                        <a:t>Fuller</a:t>
                      </a:r>
                      <a:r>
                        <a:rPr lang="en-US" sz="2000" baseline="0" dirty="0" smtClean="0"/>
                        <a:t> consolidation of gender identity during psychotherapy or the real-life experience.</a:t>
                      </a:r>
                    </a:p>
                    <a:p>
                      <a:pPr marL="0" indent="0">
                        <a:buFont typeface="Arial"/>
                        <a:buNone/>
                      </a:pPr>
                      <a:endParaRPr lang="en-US" sz="2000" baseline="0" dirty="0" smtClean="0"/>
                    </a:p>
                    <a:p>
                      <a:pPr marL="342900" indent="-342900">
                        <a:buFont typeface="Arial"/>
                        <a:buChar char="•"/>
                      </a:pPr>
                      <a:r>
                        <a:rPr lang="en-US" sz="2000" baseline="0" dirty="0" smtClean="0"/>
                        <a:t>Progress in mastering other identified problems leading to stable mental health</a:t>
                      </a:r>
                    </a:p>
                    <a:p>
                      <a:pPr marL="0" indent="0">
                        <a:buFont typeface="Arial"/>
                        <a:buNone/>
                      </a:pPr>
                      <a:endParaRPr lang="en-US" sz="2000" baseline="0" dirty="0" smtClean="0"/>
                    </a:p>
                    <a:p>
                      <a:pPr marL="342900" indent="-342900">
                        <a:buFont typeface="Arial"/>
                        <a:buChar char="•"/>
                      </a:pPr>
                      <a:r>
                        <a:rPr lang="en-US" sz="2000" baseline="0" dirty="0" smtClean="0"/>
                        <a:t>Likeliness to take hormones in a responsible manner.</a:t>
                      </a:r>
                      <a:endParaRPr lang="en-US" sz="2000" dirty="0"/>
                    </a:p>
                  </a:txBody>
                  <a:tcPr/>
                </a:tc>
                <a:extLst>
                  <a:ext uri="{0D108BD9-81ED-4DB2-BD59-A6C34878D82A}">
                    <a16:rowId xmlns:a16="http://schemas.microsoft.com/office/drawing/2014/main" val="10001"/>
                  </a:ext>
                </a:extLst>
              </a:tr>
            </a:tbl>
          </a:graphicData>
        </a:graphic>
      </p:graphicFrame>
      <p:sp>
        <p:nvSpPr>
          <p:cNvPr id="7" name="TextBox 6"/>
          <p:cNvSpPr txBox="1"/>
          <p:nvPr/>
        </p:nvSpPr>
        <p:spPr>
          <a:xfrm>
            <a:off x="7543800" y="6324600"/>
            <a:ext cx="1399532" cy="307777"/>
          </a:xfrm>
          <a:prstGeom prst="rect">
            <a:avLst/>
          </a:prstGeom>
          <a:noFill/>
        </p:spPr>
        <p:txBody>
          <a:bodyPr wrap="square" rtlCol="0">
            <a:spAutoFit/>
          </a:bodyPr>
          <a:lstStyle/>
          <a:p>
            <a:r>
              <a:rPr lang="en-US" sz="1400" dirty="0"/>
              <a:t>APA, </a:t>
            </a:r>
            <a:r>
              <a:rPr lang="en-US" sz="1400" dirty="0" smtClean="0"/>
              <a:t>2008</a:t>
            </a:r>
            <a:endParaRPr lang="en-US" sz="1400" dirty="0"/>
          </a:p>
        </p:txBody>
      </p:sp>
    </p:spTree>
    <p:extLst>
      <p:ext uri="{BB962C8B-B14F-4D97-AF65-F5344CB8AC3E}">
        <p14:creationId xmlns:p14="http://schemas.microsoft.com/office/powerpoint/2010/main" val="2760417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29579608"/>
              </p:ext>
            </p:extLst>
          </p:nvPr>
        </p:nvGraphicFramePr>
        <p:xfrm>
          <a:off x="8467" y="0"/>
          <a:ext cx="9144000" cy="6858000"/>
        </p:xfrm>
        <a:graphic>
          <a:graphicData uri="http://schemas.openxmlformats.org/drawingml/2006/table">
            <a:tbl>
              <a:tblPr firstRow="1" bandRow="1">
                <a:tableStyleId>{6E25E649-3F16-4E02-A733-19D2CDBF48F0}</a:tableStyleId>
              </a:tblPr>
              <a:tblGrid>
                <a:gridCol w="2057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1013929">
                <a:tc>
                  <a:txBody>
                    <a:bodyPr/>
                    <a:lstStyle/>
                    <a:p>
                      <a:r>
                        <a:rPr lang="en-US" sz="2400" dirty="0" smtClean="0"/>
                        <a:t>Guidelines for Applicants</a:t>
                      </a:r>
                      <a:endParaRPr lang="en-US" sz="2400" dirty="0"/>
                    </a:p>
                  </a:txBody>
                  <a:tcPr/>
                </a:tc>
                <a:tc>
                  <a:txBody>
                    <a:bodyPr/>
                    <a:lstStyle/>
                    <a:p>
                      <a:pPr algn="ctr"/>
                      <a:r>
                        <a:rPr lang="en-US" sz="2400" dirty="0" smtClean="0"/>
                        <a:t>Eligibility Criteria</a:t>
                      </a:r>
                      <a:endParaRPr lang="en-US" sz="2400" dirty="0"/>
                    </a:p>
                  </a:txBody>
                  <a:tcPr/>
                </a:tc>
                <a:tc>
                  <a:txBody>
                    <a:bodyPr/>
                    <a:lstStyle/>
                    <a:p>
                      <a:pPr algn="ctr"/>
                      <a:r>
                        <a:rPr lang="en-US" sz="2400" dirty="0" smtClean="0"/>
                        <a:t>Readiness Criteria</a:t>
                      </a:r>
                      <a:endParaRPr lang="en-US" sz="2400" dirty="0"/>
                    </a:p>
                  </a:txBody>
                  <a:tcPr/>
                </a:tc>
                <a:extLst>
                  <a:ext uri="{0D108BD9-81ED-4DB2-BD59-A6C34878D82A}">
                    <a16:rowId xmlns:a16="http://schemas.microsoft.com/office/drawing/2014/main" val="10000"/>
                  </a:ext>
                </a:extLst>
              </a:tr>
              <a:tr h="5844071">
                <a:tc>
                  <a:txBody>
                    <a:bodyPr/>
                    <a:lstStyle/>
                    <a:p>
                      <a:r>
                        <a:rPr lang="en-US" sz="2000" dirty="0" smtClean="0"/>
                        <a:t>Female to Male chest surgery</a:t>
                      </a:r>
                    </a:p>
                    <a:p>
                      <a:endParaRPr lang="en-US" sz="2000" dirty="0"/>
                    </a:p>
                  </a:txBody>
                  <a:tcPr/>
                </a:tc>
                <a:tc>
                  <a:txBody>
                    <a:bodyPr/>
                    <a:lstStyle/>
                    <a:p>
                      <a:pPr marL="285750" indent="-285750">
                        <a:buFont typeface="Arial"/>
                        <a:buChar char="•"/>
                      </a:pPr>
                      <a:r>
                        <a:rPr lang="en-US" sz="2000" kern="1200" dirty="0" smtClean="0">
                          <a:solidFill>
                            <a:schemeClr val="dk1"/>
                          </a:solidFill>
                          <a:effectLst/>
                          <a:latin typeface="+mn-lt"/>
                          <a:ea typeface="+mn-ea"/>
                          <a:cs typeface="+mn-cs"/>
                        </a:rPr>
                        <a:t>Legal age of majority</a:t>
                      </a:r>
                    </a:p>
                    <a:p>
                      <a:pPr marL="0" indent="0">
                        <a:buFont typeface="Arial"/>
                        <a:buNone/>
                      </a:pPr>
                      <a:endParaRPr lang="en-US" sz="2000" kern="1200" dirty="0" smtClean="0">
                        <a:solidFill>
                          <a:schemeClr val="dk1"/>
                        </a:solidFill>
                        <a:effectLst/>
                        <a:latin typeface="+mn-lt"/>
                        <a:ea typeface="+mn-ea"/>
                        <a:cs typeface="+mn-cs"/>
                      </a:endParaRPr>
                    </a:p>
                    <a:p>
                      <a:pPr marL="285750" indent="-285750">
                        <a:buFont typeface="Arial"/>
                        <a:buChar char="•"/>
                      </a:pPr>
                      <a:r>
                        <a:rPr lang="en-US" sz="2000" kern="1200" dirty="0" smtClean="0">
                          <a:solidFill>
                            <a:schemeClr val="dk1"/>
                          </a:solidFill>
                          <a:effectLst/>
                          <a:latin typeface="+mn-lt"/>
                          <a:ea typeface="+mn-ea"/>
                          <a:cs typeface="+mn-cs"/>
                        </a:rPr>
                        <a:t>Completion of 3 months of real-life experience OR psychotherapy for a duration specified by a mental health professional (usually 3 months)</a:t>
                      </a:r>
                    </a:p>
                    <a:p>
                      <a:pPr marL="0" indent="0">
                        <a:buFont typeface="Arial"/>
                        <a:buNone/>
                      </a:pPr>
                      <a:endParaRPr lang="en-US" sz="2000" kern="1200" dirty="0" smtClean="0">
                        <a:solidFill>
                          <a:schemeClr val="dk1"/>
                        </a:solidFill>
                        <a:effectLst/>
                        <a:latin typeface="+mn-lt"/>
                        <a:ea typeface="+mn-ea"/>
                        <a:cs typeface="+mn-cs"/>
                      </a:endParaRPr>
                    </a:p>
                    <a:p>
                      <a:pPr marL="285750" indent="-285750">
                        <a:buFont typeface="Arial"/>
                        <a:buChar char="•"/>
                      </a:pPr>
                      <a:r>
                        <a:rPr lang="en-US" sz="2000" kern="1200" dirty="0" smtClean="0">
                          <a:solidFill>
                            <a:schemeClr val="dk1"/>
                          </a:solidFill>
                          <a:effectLst/>
                          <a:latin typeface="+mn-lt"/>
                          <a:ea typeface="+mn-ea"/>
                          <a:cs typeface="+mn-cs"/>
                        </a:rPr>
                        <a:t>Demonstrable knowledge of the potential risks and benefits of chest surgery and documented informed consent </a:t>
                      </a:r>
                    </a:p>
                    <a:p>
                      <a:endParaRPr lang="en-US" sz="2000" dirty="0"/>
                    </a:p>
                  </a:txBody>
                  <a:tcPr/>
                </a:tc>
                <a:tc>
                  <a:txBody>
                    <a:bodyPr/>
                    <a:lstStyle/>
                    <a:p>
                      <a:pPr marL="285750" indent="-285750">
                        <a:buFont typeface="Arial"/>
                        <a:buChar char="•"/>
                      </a:pPr>
                      <a:r>
                        <a:rPr lang="en-US" sz="2000" kern="1200" dirty="0" smtClean="0">
                          <a:solidFill>
                            <a:schemeClr val="dk1"/>
                          </a:solidFill>
                          <a:effectLst/>
                          <a:latin typeface="+mn-lt"/>
                          <a:ea typeface="+mn-ea"/>
                          <a:cs typeface="+mn-cs"/>
                        </a:rPr>
                        <a:t>Further consolidation of gender identity during psychotherapy or the real-life experience </a:t>
                      </a:r>
                    </a:p>
                    <a:p>
                      <a:pPr marL="285750" indent="-285750">
                        <a:buFont typeface="Arial"/>
                        <a:buChar char="•"/>
                      </a:pPr>
                      <a:endParaRPr lang="en-US" sz="2000" kern="1200" dirty="0" smtClean="0">
                        <a:solidFill>
                          <a:schemeClr val="dk1"/>
                        </a:solidFill>
                        <a:effectLst/>
                        <a:latin typeface="+mn-lt"/>
                        <a:ea typeface="+mn-ea"/>
                        <a:cs typeface="+mn-cs"/>
                      </a:endParaRPr>
                    </a:p>
                    <a:p>
                      <a:pPr marL="285750" indent="-285750">
                        <a:buFont typeface="Arial"/>
                        <a:buChar char="•"/>
                      </a:pPr>
                      <a:r>
                        <a:rPr lang="en-US" sz="2000" kern="1200" dirty="0" smtClean="0">
                          <a:solidFill>
                            <a:schemeClr val="dk1"/>
                          </a:solidFill>
                          <a:effectLst/>
                          <a:latin typeface="+mn-lt"/>
                          <a:ea typeface="+mn-ea"/>
                          <a:cs typeface="+mn-cs"/>
                        </a:rPr>
                        <a:t>Progress in mastering other identified problems leading to stable mental health </a:t>
                      </a:r>
                      <a:endParaRPr lang="en-US" sz="2000" dirty="0" smtClean="0"/>
                    </a:p>
                    <a:p>
                      <a:endParaRPr lang="en-US" sz="2000"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7543800" y="6400800"/>
            <a:ext cx="1399532" cy="307777"/>
          </a:xfrm>
          <a:prstGeom prst="rect">
            <a:avLst/>
          </a:prstGeom>
          <a:noFill/>
        </p:spPr>
        <p:txBody>
          <a:bodyPr wrap="square" rtlCol="0">
            <a:spAutoFit/>
          </a:bodyPr>
          <a:lstStyle/>
          <a:p>
            <a:r>
              <a:rPr lang="en-US" sz="1400" dirty="0"/>
              <a:t>APA, </a:t>
            </a:r>
            <a:r>
              <a:rPr lang="en-US" sz="1400" dirty="0" smtClean="0"/>
              <a:t>2008</a:t>
            </a:r>
            <a:endParaRPr lang="en-US" sz="1400" dirty="0"/>
          </a:p>
        </p:txBody>
      </p:sp>
    </p:spTree>
    <p:extLst>
      <p:ext uri="{BB962C8B-B14F-4D97-AF65-F5344CB8AC3E}">
        <p14:creationId xmlns:p14="http://schemas.microsoft.com/office/powerpoint/2010/main" val="3898061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09" y="1371600"/>
            <a:ext cx="3508744" cy="457200"/>
          </a:xfrm>
        </p:spPr>
        <p:txBody>
          <a:bodyPr/>
          <a:lstStyle/>
          <a:p>
            <a:r>
              <a:rPr lang="en" sz="2000" b="1" dirty="0" smtClean="0">
                <a:solidFill>
                  <a:schemeClr val="bg1"/>
                </a:solidFill>
              </a:rPr>
              <a:t>Transgender</a:t>
            </a:r>
            <a:r>
              <a:rPr lang="en-US" sz="2000" b="1" dirty="0" smtClean="0">
                <a:solidFill>
                  <a:schemeClr val="bg1"/>
                </a:solidFill>
              </a:rPr>
              <a:t>:</a:t>
            </a:r>
            <a:endParaRPr lang="en-US" sz="2000" dirty="0">
              <a:solidFill>
                <a:schemeClr val="bg1"/>
              </a:solidFill>
            </a:endParaRPr>
          </a:p>
        </p:txBody>
      </p:sp>
      <p:sp>
        <p:nvSpPr>
          <p:cNvPr id="4" name="Title 1"/>
          <p:cNvSpPr txBox="1">
            <a:spLocks/>
          </p:cNvSpPr>
          <p:nvPr/>
        </p:nvSpPr>
        <p:spPr bwMode="auto">
          <a:xfrm>
            <a:off x="4495800" y="152400"/>
            <a:ext cx="3962400" cy="91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ＭＳ Ｐゴシック" charset="0"/>
                <a:cs typeface="+mj-cs"/>
              </a:defRPr>
            </a:lvl1pPr>
            <a:lvl2pPr algn="l" rtl="0" eaLnBrk="1" fontAlgn="base" hangingPunct="1">
              <a:spcBef>
                <a:spcPct val="0"/>
              </a:spcBef>
              <a:spcAft>
                <a:spcPct val="0"/>
              </a:spcAft>
              <a:defRPr sz="4400">
                <a:solidFill>
                  <a:schemeClr val="tx1"/>
                </a:solidFill>
                <a:latin typeface="Microsoft Sans Serif" pitchFamily="34" charset="0"/>
                <a:ea typeface="ＭＳ Ｐゴシック" charset="0"/>
              </a:defRPr>
            </a:lvl2pPr>
            <a:lvl3pPr algn="l" rtl="0" eaLnBrk="1" fontAlgn="base" hangingPunct="1">
              <a:spcBef>
                <a:spcPct val="0"/>
              </a:spcBef>
              <a:spcAft>
                <a:spcPct val="0"/>
              </a:spcAft>
              <a:defRPr sz="4400">
                <a:solidFill>
                  <a:schemeClr val="tx1"/>
                </a:solidFill>
                <a:latin typeface="Microsoft Sans Serif" pitchFamily="34" charset="0"/>
                <a:ea typeface="ＭＳ Ｐゴシック" charset="0"/>
              </a:defRPr>
            </a:lvl3pPr>
            <a:lvl4pPr algn="l" rtl="0" eaLnBrk="1" fontAlgn="base" hangingPunct="1">
              <a:spcBef>
                <a:spcPct val="0"/>
              </a:spcBef>
              <a:spcAft>
                <a:spcPct val="0"/>
              </a:spcAft>
              <a:defRPr sz="4400">
                <a:solidFill>
                  <a:schemeClr val="tx1"/>
                </a:solidFill>
                <a:latin typeface="Microsoft Sans Serif" pitchFamily="34" charset="0"/>
                <a:ea typeface="ＭＳ Ｐゴシック" charset="0"/>
              </a:defRPr>
            </a:lvl4pPr>
            <a:lvl5pPr algn="l" rtl="0" eaLnBrk="1" fontAlgn="base" hangingPunct="1">
              <a:spcBef>
                <a:spcPct val="0"/>
              </a:spcBef>
              <a:spcAft>
                <a:spcPct val="0"/>
              </a:spcAft>
              <a:defRPr sz="4400">
                <a:solidFill>
                  <a:schemeClr val="tx1"/>
                </a:solidFill>
                <a:latin typeface="Microsoft Sans Serif" pitchFamily="34" charset="0"/>
                <a:ea typeface="ＭＳ Ｐゴシック"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r"/>
            <a:r>
              <a:rPr lang="en-US" dirty="0" smtClean="0">
                <a:solidFill>
                  <a:srgbClr val="F96F1C"/>
                </a:solidFill>
              </a:rPr>
              <a:t>Definitions</a:t>
            </a:r>
            <a:endParaRPr lang="en-US" dirty="0">
              <a:solidFill>
                <a:srgbClr val="F96F1C"/>
              </a:solidFill>
            </a:endParaRPr>
          </a:p>
        </p:txBody>
      </p:sp>
      <p:sp>
        <p:nvSpPr>
          <p:cNvPr id="6" name="Content Placeholder 2"/>
          <p:cNvSpPr txBox="1">
            <a:spLocks/>
          </p:cNvSpPr>
          <p:nvPr/>
        </p:nvSpPr>
        <p:spPr bwMode="auto">
          <a:xfrm>
            <a:off x="-37909" y="2438400"/>
            <a:ext cx="3429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 sz="2000" b="1" dirty="0">
                <a:solidFill>
                  <a:schemeClr val="bg1"/>
                </a:solidFill>
              </a:rPr>
              <a:t>Transsexual: </a:t>
            </a:r>
            <a:endParaRPr lang="en-US" sz="2000" dirty="0">
              <a:solidFill>
                <a:schemeClr val="bg1"/>
              </a:solidFill>
            </a:endParaRPr>
          </a:p>
        </p:txBody>
      </p:sp>
      <p:sp>
        <p:nvSpPr>
          <p:cNvPr id="8" name="Content Placeholder 2"/>
          <p:cNvSpPr txBox="1">
            <a:spLocks/>
          </p:cNvSpPr>
          <p:nvPr/>
        </p:nvSpPr>
        <p:spPr bwMode="auto">
          <a:xfrm>
            <a:off x="2133600" y="1371600"/>
            <a:ext cx="6858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 sz="1800" dirty="0">
                <a:solidFill>
                  <a:srgbClr val="0120BD"/>
                </a:solidFill>
              </a:rPr>
              <a:t>“the broad spectrum of individuals who transiently or persistently identify with a gender different from their natal gender” (APA, 2013, p.451)</a:t>
            </a:r>
          </a:p>
          <a:p>
            <a:pPr marL="0" indent="0">
              <a:buNone/>
            </a:pPr>
            <a:endParaRPr lang="en-US" sz="1800" dirty="0"/>
          </a:p>
        </p:txBody>
      </p:sp>
      <p:sp>
        <p:nvSpPr>
          <p:cNvPr id="11" name="Content Placeholder 2"/>
          <p:cNvSpPr txBox="1">
            <a:spLocks/>
          </p:cNvSpPr>
          <p:nvPr/>
        </p:nvSpPr>
        <p:spPr bwMode="auto">
          <a:xfrm>
            <a:off x="2133600" y="2438400"/>
            <a:ext cx="7409793" cy="127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114300" indent="0">
              <a:spcBef>
                <a:spcPts val="0"/>
              </a:spcBef>
              <a:buClr>
                <a:schemeClr val="lt2"/>
              </a:buClr>
              <a:buSzPct val="64285"/>
              <a:buNone/>
            </a:pPr>
            <a:r>
              <a:rPr lang="en" sz="1800" b="1" dirty="0">
                <a:solidFill>
                  <a:srgbClr val="0120BD"/>
                </a:solidFill>
              </a:rPr>
              <a:t>“</a:t>
            </a:r>
            <a:r>
              <a:rPr lang="en" sz="1800" dirty="0">
                <a:solidFill>
                  <a:srgbClr val="0120BD"/>
                </a:solidFill>
              </a:rPr>
              <a:t>an </a:t>
            </a:r>
            <a:r>
              <a:rPr lang="en-US" sz="1800" dirty="0" err="1" smtClean="0">
                <a:solidFill>
                  <a:srgbClr val="0120BD"/>
                </a:solidFill>
              </a:rPr>
              <a:t>i</a:t>
            </a:r>
            <a:r>
              <a:rPr lang="en" sz="1800" dirty="0" smtClean="0">
                <a:solidFill>
                  <a:srgbClr val="0120BD"/>
                </a:solidFill>
              </a:rPr>
              <a:t>ndividual </a:t>
            </a:r>
            <a:r>
              <a:rPr lang="en" sz="1800" dirty="0">
                <a:solidFill>
                  <a:srgbClr val="0120BD"/>
                </a:solidFill>
              </a:rPr>
              <a:t>who seeks or who has undergone, a social transition from MTF or FTM, often involves a somatic transition by cross-sex hormone treatment &amp; genital surgery” (APA, 2013, p.451)</a:t>
            </a:r>
          </a:p>
        </p:txBody>
      </p:sp>
      <p:sp>
        <p:nvSpPr>
          <p:cNvPr id="9" name="Content Placeholder 2"/>
          <p:cNvSpPr txBox="1">
            <a:spLocks/>
          </p:cNvSpPr>
          <p:nvPr/>
        </p:nvSpPr>
        <p:spPr bwMode="auto">
          <a:xfrm>
            <a:off x="-37909" y="4648200"/>
            <a:ext cx="3048000" cy="492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err="1">
                <a:solidFill>
                  <a:schemeClr val="bg1"/>
                </a:solidFill>
              </a:rPr>
              <a:t>Cisgendered</a:t>
            </a:r>
            <a:r>
              <a:rPr lang="en-US" sz="2000" b="1" dirty="0" smtClean="0">
                <a:solidFill>
                  <a:schemeClr val="bg1"/>
                </a:solidFill>
              </a:rPr>
              <a:t>:</a:t>
            </a:r>
            <a:endParaRPr lang="en-US" sz="2000" dirty="0">
              <a:solidFill>
                <a:schemeClr val="bg1"/>
              </a:solidFill>
            </a:endParaRPr>
          </a:p>
        </p:txBody>
      </p:sp>
      <p:sp>
        <p:nvSpPr>
          <p:cNvPr id="10" name="Content Placeholder 2"/>
          <p:cNvSpPr txBox="1">
            <a:spLocks/>
          </p:cNvSpPr>
          <p:nvPr/>
        </p:nvSpPr>
        <p:spPr bwMode="auto">
          <a:xfrm>
            <a:off x="-37909" y="3505200"/>
            <a:ext cx="3048000" cy="492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 sz="2000" dirty="0">
                <a:solidFill>
                  <a:schemeClr val="bg1"/>
                </a:solidFill>
              </a:rPr>
              <a:t>Genderqueer: </a:t>
            </a:r>
            <a:endParaRPr lang="en-US" sz="2000" dirty="0">
              <a:solidFill>
                <a:schemeClr val="bg1"/>
              </a:solidFill>
            </a:endParaRPr>
          </a:p>
        </p:txBody>
      </p:sp>
      <p:sp>
        <p:nvSpPr>
          <p:cNvPr id="12" name="Content Placeholder 2"/>
          <p:cNvSpPr txBox="1">
            <a:spLocks/>
          </p:cNvSpPr>
          <p:nvPr/>
        </p:nvSpPr>
        <p:spPr bwMode="auto">
          <a:xfrm>
            <a:off x="2133600" y="3505200"/>
            <a:ext cx="6858000" cy="7119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 sz="2000" dirty="0" smtClean="0">
                <a:solidFill>
                  <a:srgbClr val="0120BD"/>
                </a:solidFill>
              </a:rPr>
              <a:t>Term </a:t>
            </a:r>
            <a:r>
              <a:rPr lang="en" sz="2000" dirty="0">
                <a:solidFill>
                  <a:srgbClr val="0120BD"/>
                </a:solidFill>
              </a:rPr>
              <a:t>for all </a:t>
            </a:r>
            <a:r>
              <a:rPr lang="en-US" sz="2000" dirty="0">
                <a:solidFill>
                  <a:srgbClr val="0120BD"/>
                </a:solidFill>
              </a:rPr>
              <a:t>gender identities other than man and woman (Usher, 2006).</a:t>
            </a:r>
            <a:endParaRPr lang="en" sz="2000" dirty="0">
              <a:solidFill>
                <a:srgbClr val="0120BD"/>
              </a:solidFill>
            </a:endParaRPr>
          </a:p>
          <a:p>
            <a:pPr marL="0" indent="0">
              <a:buNone/>
            </a:pPr>
            <a:endParaRPr lang="en-US" sz="2000" dirty="0"/>
          </a:p>
        </p:txBody>
      </p:sp>
      <p:sp>
        <p:nvSpPr>
          <p:cNvPr id="13" name="Content Placeholder 2"/>
          <p:cNvSpPr txBox="1">
            <a:spLocks/>
          </p:cNvSpPr>
          <p:nvPr/>
        </p:nvSpPr>
        <p:spPr bwMode="auto">
          <a:xfrm>
            <a:off x="2133600" y="4648200"/>
            <a:ext cx="68580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1800" dirty="0">
                <a:solidFill>
                  <a:srgbClr val="0120BD"/>
                </a:solidFill>
              </a:rPr>
              <a:t>A term to describe types of gender identity experienced when there is a match between an individuals experience of their own gender and body matches their biological sex assigned at birth (</a:t>
            </a:r>
            <a:r>
              <a:rPr lang="en-US" sz="1800" dirty="0" err="1">
                <a:solidFill>
                  <a:srgbClr val="0120BD"/>
                </a:solidFill>
              </a:rPr>
              <a:t>Schlit</a:t>
            </a:r>
            <a:r>
              <a:rPr lang="en-US" sz="1800" dirty="0">
                <a:solidFill>
                  <a:srgbClr val="0120BD"/>
                </a:solidFill>
              </a:rPr>
              <a:t> &amp; Westbrook, 2009). </a:t>
            </a:r>
            <a:r>
              <a:rPr lang="en-US" sz="1800" dirty="0" smtClean="0">
                <a:solidFill>
                  <a:srgbClr val="0120BD"/>
                </a:solidFill>
              </a:rPr>
              <a:t> </a:t>
            </a:r>
          </a:p>
          <a:p>
            <a:pPr marL="0" indent="0">
              <a:buNone/>
            </a:pPr>
            <a:r>
              <a:rPr lang="en-US" sz="1800" dirty="0" smtClean="0">
                <a:solidFill>
                  <a:srgbClr val="0120BD"/>
                </a:solidFill>
              </a:rPr>
              <a:t>Preferable to the term “gender normative”</a:t>
            </a:r>
            <a:endParaRPr lang="en-US" sz="1800" dirty="0">
              <a:solidFill>
                <a:srgbClr val="0120BD"/>
              </a:solidFill>
            </a:endParaRPr>
          </a:p>
          <a:p>
            <a:endParaRPr lang="en-US" sz="1800" dirty="0">
              <a:solidFill>
                <a:srgbClr val="0120BD"/>
              </a:solidFill>
            </a:endParaRPr>
          </a:p>
          <a:p>
            <a:pPr marL="0" indent="0">
              <a:buNone/>
            </a:pPr>
            <a:endParaRPr lang="en-US" sz="1800" dirty="0"/>
          </a:p>
        </p:txBody>
      </p:sp>
    </p:spTree>
    <p:extLst>
      <p:ext uri="{BB962C8B-B14F-4D97-AF65-F5344CB8AC3E}">
        <p14:creationId xmlns:p14="http://schemas.microsoft.com/office/powerpoint/2010/main" val="355085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11" grpId="0"/>
      <p:bldP spid="9" grpId="0"/>
      <p:bldP spid="10"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40837592"/>
              </p:ext>
            </p:extLst>
          </p:nvPr>
        </p:nvGraphicFramePr>
        <p:xfrm>
          <a:off x="0" y="0"/>
          <a:ext cx="9144000" cy="8016240"/>
        </p:xfrm>
        <a:graphic>
          <a:graphicData uri="http://schemas.openxmlformats.org/drawingml/2006/table">
            <a:tbl>
              <a:tblPr firstRow="1" bandRow="1">
                <a:tableStyleId>{6E25E649-3F16-4E02-A733-19D2CDBF48F0}</a:tableStyleId>
              </a:tblPr>
              <a:tblGrid>
                <a:gridCol w="2057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884095">
                <a:tc>
                  <a:txBody>
                    <a:bodyPr/>
                    <a:lstStyle/>
                    <a:p>
                      <a:r>
                        <a:rPr lang="en-US" sz="2400" dirty="0" smtClean="0"/>
                        <a:t>Guidelines for Applicants</a:t>
                      </a:r>
                      <a:endParaRPr lang="en-US" sz="2400" dirty="0"/>
                    </a:p>
                  </a:txBody>
                  <a:tcPr/>
                </a:tc>
                <a:tc>
                  <a:txBody>
                    <a:bodyPr/>
                    <a:lstStyle/>
                    <a:p>
                      <a:pPr algn="ctr"/>
                      <a:r>
                        <a:rPr lang="en-US" sz="2400" dirty="0" smtClean="0"/>
                        <a:t>Eligibility Criteria</a:t>
                      </a:r>
                      <a:endParaRPr lang="en-US" sz="2400" dirty="0"/>
                    </a:p>
                  </a:txBody>
                  <a:tcPr/>
                </a:tc>
                <a:tc>
                  <a:txBody>
                    <a:bodyPr/>
                    <a:lstStyle/>
                    <a:p>
                      <a:pPr algn="ctr"/>
                      <a:r>
                        <a:rPr lang="en-US" sz="2400" dirty="0" smtClean="0"/>
                        <a:t>Readiness Criteria</a:t>
                      </a:r>
                      <a:endParaRPr lang="en-US" sz="2400" dirty="0"/>
                    </a:p>
                  </a:txBody>
                  <a:tcPr/>
                </a:tc>
                <a:extLst>
                  <a:ext uri="{0D108BD9-81ED-4DB2-BD59-A6C34878D82A}">
                    <a16:rowId xmlns:a16="http://schemas.microsoft.com/office/drawing/2014/main" val="10000"/>
                  </a:ext>
                </a:extLst>
              </a:tr>
              <a:tr h="7132145">
                <a:tc>
                  <a:txBody>
                    <a:bodyPr/>
                    <a:lstStyle/>
                    <a:p>
                      <a:r>
                        <a:rPr lang="en-US" sz="1800" dirty="0" smtClean="0"/>
                        <a:t>Male to Female chest surgery</a:t>
                      </a:r>
                    </a:p>
                    <a:p>
                      <a:endParaRPr lang="en-US" sz="1800" dirty="0"/>
                    </a:p>
                  </a:txBody>
                  <a:tcPr/>
                </a:tc>
                <a:tc>
                  <a:txBody>
                    <a:bodyPr/>
                    <a:lstStyle/>
                    <a:p>
                      <a:pPr marL="285750" indent="-285750">
                        <a:buFont typeface="Arial"/>
                        <a:buChar char="•"/>
                      </a:pPr>
                      <a:r>
                        <a:rPr lang="en-US" sz="1800" kern="1200" dirty="0" smtClean="0">
                          <a:solidFill>
                            <a:schemeClr val="dk1"/>
                          </a:solidFill>
                          <a:effectLst/>
                          <a:latin typeface="+mn-lt"/>
                          <a:ea typeface="+mn-ea"/>
                          <a:cs typeface="+mn-cs"/>
                        </a:rPr>
                        <a:t>Legal age of majority</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Completion of 3 months of real-life experience OR psychotherapy for a duration specified by a mental health professional (usually 3 months)</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Hormonal breast development has been achieved (usually after 18 months)</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Demonstrable knowledge of the potential risks and benefits of breast surgery and documented informed consent </a:t>
                      </a:r>
                    </a:p>
                    <a:p>
                      <a:pPr marL="285750" indent="-285750">
                        <a:buFont typeface="Arial"/>
                        <a:buChar char="•"/>
                      </a:pPr>
                      <a:endParaRPr lang="en-US" sz="1800" kern="1200" dirty="0" smtClean="0">
                        <a:solidFill>
                          <a:schemeClr val="dk1"/>
                        </a:solidFill>
                        <a:effectLst/>
                        <a:latin typeface="+mn-lt"/>
                        <a:ea typeface="+mn-ea"/>
                        <a:cs typeface="+mn-cs"/>
                      </a:endParaRPr>
                    </a:p>
                    <a:p>
                      <a:pPr marL="0" indent="0">
                        <a:buFont typeface="Arial"/>
                        <a:buNone/>
                      </a:pPr>
                      <a:endParaRPr lang="en-US" sz="1800" kern="1200" dirty="0" smtClean="0">
                        <a:solidFill>
                          <a:schemeClr val="dk1"/>
                        </a:solidFill>
                        <a:effectLst/>
                        <a:latin typeface="+mn-lt"/>
                        <a:ea typeface="+mn-ea"/>
                        <a:cs typeface="+mn-cs"/>
                      </a:endParaRPr>
                    </a:p>
                    <a:p>
                      <a:endParaRPr lang="en-US" sz="1800" dirty="0"/>
                    </a:p>
                  </a:txBody>
                  <a:tcPr/>
                </a:tc>
                <a:tc>
                  <a:txBody>
                    <a:bodyPr/>
                    <a:lstStyle/>
                    <a:p>
                      <a:pPr marL="285750" indent="-285750">
                        <a:buFont typeface="Arial"/>
                        <a:buChar char="•"/>
                      </a:pPr>
                      <a:r>
                        <a:rPr lang="en-US" sz="1800" kern="1200" dirty="0" smtClean="0">
                          <a:solidFill>
                            <a:schemeClr val="dk1"/>
                          </a:solidFill>
                          <a:effectLst/>
                          <a:latin typeface="+mn-lt"/>
                          <a:ea typeface="+mn-ea"/>
                          <a:cs typeface="+mn-cs"/>
                        </a:rPr>
                        <a:t>Further consolidation of gender identity during psychotherapy or the real-life experience </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Progress in mastering other identified problems leading to stable mental health </a:t>
                      </a:r>
                      <a:endParaRPr lang="en-US" sz="1800" dirty="0" smtClean="0"/>
                    </a:p>
                    <a:p>
                      <a:endParaRPr lang="en-US" sz="1800" dirty="0"/>
                    </a:p>
                  </a:txBody>
                  <a:tcPr/>
                </a:tc>
                <a:extLst>
                  <a:ext uri="{0D108BD9-81ED-4DB2-BD59-A6C34878D82A}">
                    <a16:rowId xmlns:a16="http://schemas.microsoft.com/office/drawing/2014/main" val="10001"/>
                  </a:ext>
                </a:extLst>
              </a:tr>
            </a:tbl>
          </a:graphicData>
        </a:graphic>
      </p:graphicFrame>
      <p:sp>
        <p:nvSpPr>
          <p:cNvPr id="3" name="TextBox 2"/>
          <p:cNvSpPr txBox="1"/>
          <p:nvPr/>
        </p:nvSpPr>
        <p:spPr>
          <a:xfrm>
            <a:off x="7707337" y="6400800"/>
            <a:ext cx="1399532" cy="307777"/>
          </a:xfrm>
          <a:prstGeom prst="rect">
            <a:avLst/>
          </a:prstGeom>
          <a:noFill/>
        </p:spPr>
        <p:txBody>
          <a:bodyPr wrap="square" rtlCol="0">
            <a:spAutoFit/>
          </a:bodyPr>
          <a:lstStyle/>
          <a:p>
            <a:r>
              <a:rPr lang="en-US" sz="1400" dirty="0"/>
              <a:t>APA, </a:t>
            </a:r>
            <a:r>
              <a:rPr lang="en-US" sz="1400" dirty="0" smtClean="0"/>
              <a:t>2008</a:t>
            </a:r>
            <a:endParaRPr lang="en-US" sz="1400" dirty="0"/>
          </a:p>
        </p:txBody>
      </p:sp>
    </p:spTree>
    <p:extLst>
      <p:ext uri="{BB962C8B-B14F-4D97-AF65-F5344CB8AC3E}">
        <p14:creationId xmlns:p14="http://schemas.microsoft.com/office/powerpoint/2010/main" val="279999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22770233"/>
              </p:ext>
            </p:extLst>
          </p:nvPr>
        </p:nvGraphicFramePr>
        <p:xfrm>
          <a:off x="0" y="0"/>
          <a:ext cx="9144000" cy="7765250"/>
        </p:xfrm>
        <a:graphic>
          <a:graphicData uri="http://schemas.openxmlformats.org/drawingml/2006/table">
            <a:tbl>
              <a:tblPr firstRow="1" bandRow="1">
                <a:tableStyleId>{6E25E649-3F16-4E02-A733-19D2CDBF48F0}</a:tableStyleId>
              </a:tblPr>
              <a:tblGrid>
                <a:gridCol w="2057400">
                  <a:extLst>
                    <a:ext uri="{9D8B030D-6E8A-4147-A177-3AD203B41FA5}">
                      <a16:colId xmlns:a16="http://schemas.microsoft.com/office/drawing/2014/main" val="20000"/>
                    </a:ext>
                  </a:extLst>
                </a:gridCol>
                <a:gridCol w="3209321">
                  <a:extLst>
                    <a:ext uri="{9D8B030D-6E8A-4147-A177-3AD203B41FA5}">
                      <a16:colId xmlns:a16="http://schemas.microsoft.com/office/drawing/2014/main" val="20001"/>
                    </a:ext>
                  </a:extLst>
                </a:gridCol>
                <a:gridCol w="3877279">
                  <a:extLst>
                    <a:ext uri="{9D8B030D-6E8A-4147-A177-3AD203B41FA5}">
                      <a16:colId xmlns:a16="http://schemas.microsoft.com/office/drawing/2014/main" val="20002"/>
                    </a:ext>
                  </a:extLst>
                </a:gridCol>
              </a:tblGrid>
              <a:tr h="1090130">
                <a:tc>
                  <a:txBody>
                    <a:bodyPr/>
                    <a:lstStyle/>
                    <a:p>
                      <a:r>
                        <a:rPr lang="en-US" sz="2400" dirty="0" smtClean="0"/>
                        <a:t>Guidelines for Applicants</a:t>
                      </a:r>
                      <a:endParaRPr lang="en-US" sz="2400" dirty="0"/>
                    </a:p>
                  </a:txBody>
                  <a:tcPr/>
                </a:tc>
                <a:tc>
                  <a:txBody>
                    <a:bodyPr/>
                    <a:lstStyle/>
                    <a:p>
                      <a:pPr algn="ctr"/>
                      <a:r>
                        <a:rPr lang="en-US" sz="2400" dirty="0" smtClean="0"/>
                        <a:t>Eligibility Criteria</a:t>
                      </a:r>
                      <a:endParaRPr lang="en-US" sz="2400" dirty="0"/>
                    </a:p>
                  </a:txBody>
                  <a:tcPr/>
                </a:tc>
                <a:tc>
                  <a:txBody>
                    <a:bodyPr/>
                    <a:lstStyle/>
                    <a:p>
                      <a:pPr algn="ctr"/>
                      <a:r>
                        <a:rPr lang="en-US" sz="2400" dirty="0" smtClean="0"/>
                        <a:t>Readiness Criteria</a:t>
                      </a:r>
                      <a:endParaRPr lang="en-US" sz="2400" dirty="0"/>
                    </a:p>
                  </a:txBody>
                  <a:tcPr/>
                </a:tc>
                <a:extLst>
                  <a:ext uri="{0D108BD9-81ED-4DB2-BD59-A6C34878D82A}">
                    <a16:rowId xmlns:a16="http://schemas.microsoft.com/office/drawing/2014/main" val="10000"/>
                  </a:ext>
                </a:extLst>
              </a:tr>
              <a:tr h="5732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Genital reconstructive surgery and surgery affecting the reproductive system </a:t>
                      </a:r>
                      <a:endParaRPr lang="en-US" sz="1800" dirty="0" smtClean="0"/>
                    </a:p>
                    <a:p>
                      <a:endParaRPr lang="en-US" sz="1800" dirty="0"/>
                    </a:p>
                  </a:txBody>
                  <a:tcPr/>
                </a:tc>
                <a:tc>
                  <a:txBody>
                    <a:bodyPr/>
                    <a:lstStyle/>
                    <a:p>
                      <a:pPr marL="285750" indent="-285750">
                        <a:buFont typeface="Arial"/>
                        <a:buChar char="•"/>
                      </a:pPr>
                      <a:r>
                        <a:rPr lang="en-US" sz="1800" kern="1200" dirty="0" smtClean="0">
                          <a:solidFill>
                            <a:schemeClr val="dk1"/>
                          </a:solidFill>
                          <a:effectLst/>
                          <a:latin typeface="+mn-lt"/>
                          <a:ea typeface="+mn-ea"/>
                          <a:cs typeface="+mn-cs"/>
                        </a:rPr>
                        <a:t>Legal age of majority</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At least 12 months of continuous full-time real- life experience </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At least 12 months of continuous hormone therapy </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Demonstrable knowledge of the cost, required lengths of hospitalizations, likely complications, and postsurgical rehabilitation requirements of the various surgical approaches and documented informed consent</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Awareness of different competent surgeons </a:t>
                      </a:r>
                    </a:p>
                    <a:p>
                      <a:pPr marL="285750" indent="-285750">
                        <a:buFont typeface="Arial"/>
                        <a:buChar char="•"/>
                      </a:pPr>
                      <a:endParaRPr lang="en-US" sz="1800" kern="1200" dirty="0" smtClean="0">
                        <a:solidFill>
                          <a:schemeClr val="dk1"/>
                        </a:solidFill>
                        <a:effectLst/>
                        <a:latin typeface="+mn-lt"/>
                        <a:ea typeface="+mn-ea"/>
                        <a:cs typeface="+mn-cs"/>
                      </a:endParaRPr>
                    </a:p>
                  </a:txBody>
                  <a:tcPr/>
                </a:tc>
                <a:tc>
                  <a:txBody>
                    <a:bodyPr/>
                    <a:lstStyle/>
                    <a:p>
                      <a:pPr marL="285750" indent="-285750">
                        <a:buFont typeface="Arial"/>
                        <a:buChar char="•"/>
                      </a:pPr>
                      <a:r>
                        <a:rPr lang="en-US" sz="1800" kern="1200" dirty="0" smtClean="0">
                          <a:solidFill>
                            <a:schemeClr val="dk1"/>
                          </a:solidFill>
                          <a:effectLst/>
                          <a:latin typeface="+mn-lt"/>
                          <a:ea typeface="+mn-ea"/>
                          <a:cs typeface="+mn-cs"/>
                        </a:rPr>
                        <a:t>Demonstrable progress in consolidating one’s gender identity </a:t>
                      </a:r>
                    </a:p>
                    <a:p>
                      <a:pPr marL="285750" indent="-285750">
                        <a:buFont typeface="Arial"/>
                        <a:buChar char="•"/>
                      </a:pPr>
                      <a:endParaRPr lang="en-US" sz="1800" kern="1200" dirty="0" smtClean="0">
                        <a:solidFill>
                          <a:schemeClr val="dk1"/>
                        </a:solidFill>
                        <a:effectLst/>
                        <a:latin typeface="+mn-lt"/>
                        <a:ea typeface="+mn-ea"/>
                        <a:cs typeface="+mn-cs"/>
                      </a:endParaRPr>
                    </a:p>
                    <a:p>
                      <a:pPr marL="285750" indent="-285750">
                        <a:buFont typeface="Arial"/>
                        <a:buChar char="•"/>
                      </a:pPr>
                      <a:r>
                        <a:rPr lang="en-US" sz="1800" kern="1200" dirty="0" smtClean="0">
                          <a:solidFill>
                            <a:schemeClr val="dk1"/>
                          </a:solidFill>
                          <a:effectLst/>
                          <a:latin typeface="+mn-lt"/>
                          <a:ea typeface="+mn-ea"/>
                          <a:cs typeface="+mn-cs"/>
                        </a:rPr>
                        <a:t>Demonstrable progress in dealing with work, family, and interpersonal issues resulting in a significantly better state of mental health </a:t>
                      </a:r>
                    </a:p>
                    <a:p>
                      <a:endParaRPr lang="en-US" sz="1800" dirty="0"/>
                    </a:p>
                  </a:txBody>
                  <a:tcPr/>
                </a:tc>
                <a:extLst>
                  <a:ext uri="{0D108BD9-81ED-4DB2-BD59-A6C34878D82A}">
                    <a16:rowId xmlns:a16="http://schemas.microsoft.com/office/drawing/2014/main" val="10001"/>
                  </a:ext>
                </a:extLst>
              </a:tr>
            </a:tbl>
          </a:graphicData>
        </a:graphic>
      </p:graphicFrame>
      <p:sp>
        <p:nvSpPr>
          <p:cNvPr id="2" name="TextBox 1"/>
          <p:cNvSpPr txBox="1"/>
          <p:nvPr/>
        </p:nvSpPr>
        <p:spPr>
          <a:xfrm>
            <a:off x="8564425" y="6261732"/>
            <a:ext cx="184666" cy="461665"/>
          </a:xfrm>
          <a:prstGeom prst="rect">
            <a:avLst/>
          </a:prstGeom>
          <a:noFill/>
        </p:spPr>
        <p:txBody>
          <a:bodyPr wrap="none" rtlCol="0">
            <a:spAutoFit/>
          </a:bodyPr>
          <a:lstStyle/>
          <a:p>
            <a:endParaRPr lang="en-US" dirty="0"/>
          </a:p>
        </p:txBody>
      </p:sp>
      <p:sp>
        <p:nvSpPr>
          <p:cNvPr id="5" name="TextBox 4"/>
          <p:cNvSpPr txBox="1"/>
          <p:nvPr/>
        </p:nvSpPr>
        <p:spPr>
          <a:xfrm>
            <a:off x="7543800" y="6400800"/>
            <a:ext cx="1399532" cy="307777"/>
          </a:xfrm>
          <a:prstGeom prst="rect">
            <a:avLst/>
          </a:prstGeom>
          <a:noFill/>
        </p:spPr>
        <p:txBody>
          <a:bodyPr wrap="square" rtlCol="0">
            <a:spAutoFit/>
          </a:bodyPr>
          <a:lstStyle/>
          <a:p>
            <a:r>
              <a:rPr lang="en-US" sz="1400" dirty="0"/>
              <a:t>APA, </a:t>
            </a:r>
            <a:r>
              <a:rPr lang="en-US" sz="1400" dirty="0" smtClean="0"/>
              <a:t>2008</a:t>
            </a:r>
            <a:endParaRPr lang="en-US" sz="1400" dirty="0"/>
          </a:p>
        </p:txBody>
      </p:sp>
    </p:spTree>
    <p:extLst>
      <p:ext uri="{BB962C8B-B14F-4D97-AF65-F5344CB8AC3E}">
        <p14:creationId xmlns:p14="http://schemas.microsoft.com/office/powerpoint/2010/main" val="352186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1447800"/>
          </a:xfrm>
        </p:spPr>
        <p:txBody>
          <a:bodyPr/>
          <a:lstStyle/>
          <a:p>
            <a:pPr algn="r"/>
            <a:r>
              <a:rPr lang="en-US" dirty="0" smtClean="0">
                <a:solidFill>
                  <a:schemeClr val="accent2"/>
                </a:solidFill>
              </a:rPr>
              <a:t>Family Friendly Treatment Models </a:t>
            </a:r>
            <a:endParaRPr lang="en-US" dirty="0">
              <a:solidFill>
                <a:schemeClr val="accent2"/>
              </a:solidFill>
            </a:endParaRPr>
          </a:p>
        </p:txBody>
      </p:sp>
      <p:sp>
        <p:nvSpPr>
          <p:cNvPr id="3" name="Content Placeholder 2"/>
          <p:cNvSpPr>
            <a:spLocks noGrp="1"/>
          </p:cNvSpPr>
          <p:nvPr>
            <p:ph idx="1"/>
          </p:nvPr>
        </p:nvSpPr>
        <p:spPr>
          <a:xfrm>
            <a:off x="533400" y="2438400"/>
            <a:ext cx="7696200" cy="4191000"/>
          </a:xfrm>
        </p:spPr>
        <p:txBody>
          <a:bodyPr/>
          <a:lstStyle/>
          <a:p>
            <a:r>
              <a:rPr lang="en-US" sz="2800" dirty="0" smtClean="0">
                <a:solidFill>
                  <a:srgbClr val="0120BD"/>
                </a:solidFill>
              </a:rPr>
              <a:t>Lev’s Family Emergent Stages Model</a:t>
            </a:r>
          </a:p>
          <a:p>
            <a:r>
              <a:rPr lang="en-US" sz="2800" dirty="0" smtClean="0">
                <a:solidFill>
                  <a:srgbClr val="0120BD"/>
                </a:solidFill>
              </a:rPr>
              <a:t>Emerson’s Staged Treatment Model </a:t>
            </a:r>
          </a:p>
          <a:p>
            <a:r>
              <a:rPr lang="en-US" sz="2800" dirty="0" err="1" smtClean="0">
                <a:solidFill>
                  <a:srgbClr val="0120BD"/>
                </a:solidFill>
              </a:rPr>
              <a:t>Raj’s</a:t>
            </a:r>
            <a:r>
              <a:rPr lang="en-US" sz="2800" dirty="0" smtClean="0">
                <a:solidFill>
                  <a:srgbClr val="0120BD"/>
                </a:solidFill>
              </a:rPr>
              <a:t> Transformative Therapeutic Model</a:t>
            </a:r>
          </a:p>
          <a:p>
            <a:r>
              <a:rPr lang="en-US" sz="2800" dirty="0" smtClean="0">
                <a:solidFill>
                  <a:srgbClr val="0120BD"/>
                </a:solidFill>
              </a:rPr>
              <a:t>Multidimensional Family Approach (MDFA)</a:t>
            </a:r>
          </a:p>
          <a:p>
            <a:r>
              <a:rPr lang="en-US" sz="2800" dirty="0" smtClean="0">
                <a:solidFill>
                  <a:srgbClr val="0120BD"/>
                </a:solidFill>
              </a:rPr>
              <a:t>The Gender Affirmation Model</a:t>
            </a:r>
            <a:endParaRPr lang="en-US" sz="2800" dirty="0">
              <a:solidFill>
                <a:srgbClr val="0120BD"/>
              </a:solidFill>
            </a:endParaRPr>
          </a:p>
        </p:txBody>
      </p:sp>
    </p:spTree>
    <p:extLst>
      <p:ext uri="{BB962C8B-B14F-4D97-AF65-F5344CB8AC3E}">
        <p14:creationId xmlns:p14="http://schemas.microsoft.com/office/powerpoint/2010/main" val="289151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prstGeom prst="rect">
            <a:avLst/>
          </a:prstGeom>
        </p:spPr>
        <p:txBody>
          <a:bodyPr lIns="91425" tIns="91425" rIns="91425" bIns="91425" anchor="ctr" anchorCtr="0">
            <a:noAutofit/>
          </a:bodyPr>
          <a:lstStyle/>
          <a:p>
            <a:pPr algn="r">
              <a:spcBef>
                <a:spcPts val="0"/>
              </a:spcBef>
              <a:buNone/>
            </a:pPr>
            <a:r>
              <a:rPr lang="en" sz="4000">
                <a:solidFill>
                  <a:schemeClr val="accent2"/>
                </a:solidFill>
              </a:rPr>
              <a:t>Treatment Models</a:t>
            </a:r>
          </a:p>
        </p:txBody>
      </p:sp>
      <p:sp>
        <p:nvSpPr>
          <p:cNvPr id="166" name="Shape 166"/>
          <p:cNvSpPr txBox="1">
            <a:spLocks noGrp="1"/>
          </p:cNvSpPr>
          <p:nvPr>
            <p:ph type="body" idx="1"/>
          </p:nvPr>
        </p:nvSpPr>
        <p:spPr>
          <a:xfrm>
            <a:off x="381000" y="1600200"/>
            <a:ext cx="8229600" cy="4355999"/>
          </a:xfrm>
          <a:prstGeom prst="rect">
            <a:avLst/>
          </a:prstGeom>
        </p:spPr>
        <p:txBody>
          <a:bodyPr lIns="91425" tIns="91425" rIns="91425" bIns="91425" anchor="t" anchorCtr="0">
            <a:noAutofit/>
          </a:bodyPr>
          <a:lstStyle/>
          <a:p>
            <a:pPr lvl="0" rtl="0">
              <a:spcBef>
                <a:spcPts val="0"/>
              </a:spcBef>
              <a:buNone/>
            </a:pPr>
            <a:r>
              <a:rPr lang="en" sz="3000" dirty="0">
                <a:solidFill>
                  <a:schemeClr val="bg2"/>
                </a:solidFill>
              </a:rPr>
              <a:t>Lev’s Family Emergent Stages Model-4 </a:t>
            </a:r>
            <a:r>
              <a:rPr lang="en" sz="3000" dirty="0" smtClean="0">
                <a:solidFill>
                  <a:schemeClr val="bg2"/>
                </a:solidFill>
              </a:rPr>
              <a:t>stages</a:t>
            </a:r>
            <a:endParaRPr lang="en-US" sz="3000" dirty="0" smtClean="0">
              <a:solidFill>
                <a:schemeClr val="bg2"/>
              </a:solidFill>
            </a:endParaRPr>
          </a:p>
          <a:p>
            <a:pPr lvl="0" rtl="0">
              <a:spcBef>
                <a:spcPts val="0"/>
              </a:spcBef>
              <a:buNone/>
            </a:pPr>
            <a:endParaRPr sz="2400" dirty="0">
              <a:solidFill>
                <a:schemeClr val="bg2"/>
              </a:solidFill>
            </a:endParaRPr>
          </a:p>
          <a:p>
            <a:pPr marL="457200" lvl="0" indent="-381000" rtl="0">
              <a:spcBef>
                <a:spcPts val="0"/>
              </a:spcBef>
              <a:buClr>
                <a:schemeClr val="lt2"/>
              </a:buClr>
              <a:buSzPct val="100000"/>
              <a:buFont typeface="Georgia"/>
              <a:buAutoNum type="arabicPeriod"/>
            </a:pPr>
            <a:r>
              <a:rPr lang="en" sz="2400" dirty="0">
                <a:solidFill>
                  <a:schemeClr val="bg2"/>
                </a:solidFill>
              </a:rPr>
              <a:t>Discovery and Disclosure</a:t>
            </a:r>
          </a:p>
          <a:p>
            <a:pPr marL="457200" lvl="0" indent="-381000" rtl="0">
              <a:spcBef>
                <a:spcPts val="0"/>
              </a:spcBef>
              <a:buClr>
                <a:schemeClr val="lt2"/>
              </a:buClr>
              <a:buSzPct val="100000"/>
              <a:buFont typeface="Georgia"/>
              <a:buAutoNum type="arabicPeriod"/>
            </a:pPr>
            <a:r>
              <a:rPr lang="en" sz="2400" dirty="0">
                <a:solidFill>
                  <a:schemeClr val="bg2"/>
                </a:solidFill>
              </a:rPr>
              <a:t>Turmoil</a:t>
            </a:r>
          </a:p>
          <a:p>
            <a:pPr marL="457200" lvl="0" indent="-381000" rtl="0">
              <a:spcBef>
                <a:spcPts val="0"/>
              </a:spcBef>
              <a:buClr>
                <a:schemeClr val="lt2"/>
              </a:buClr>
              <a:buSzPct val="100000"/>
              <a:buFont typeface="Georgia"/>
              <a:buAutoNum type="arabicPeriod"/>
            </a:pPr>
            <a:r>
              <a:rPr lang="en" sz="2400" dirty="0">
                <a:solidFill>
                  <a:schemeClr val="bg2"/>
                </a:solidFill>
              </a:rPr>
              <a:t>Negotiation</a:t>
            </a:r>
          </a:p>
          <a:p>
            <a:pPr marL="457200" lvl="0" indent="-381000" rtl="0">
              <a:spcBef>
                <a:spcPts val="0"/>
              </a:spcBef>
              <a:buClr>
                <a:schemeClr val="lt2"/>
              </a:buClr>
              <a:buSzPct val="100000"/>
              <a:buFont typeface="Georgia"/>
              <a:buAutoNum type="arabicPeriod"/>
            </a:pPr>
            <a:r>
              <a:rPr lang="en" sz="2400" dirty="0">
                <a:solidFill>
                  <a:schemeClr val="bg2"/>
                </a:solidFill>
              </a:rPr>
              <a:t>Finding Balance</a:t>
            </a:r>
          </a:p>
          <a:p>
            <a:pPr lvl="0" rtl="0">
              <a:spcBef>
                <a:spcPts val="0"/>
              </a:spcBef>
              <a:buNone/>
            </a:pPr>
            <a:endParaRPr sz="2400" dirty="0">
              <a:solidFill>
                <a:schemeClr val="bg2"/>
              </a:solidFill>
            </a:endParaRPr>
          </a:p>
          <a:p>
            <a:pPr lvl="0" rtl="0">
              <a:spcBef>
                <a:spcPts val="0"/>
              </a:spcBef>
              <a:buClr>
                <a:schemeClr val="dk2"/>
              </a:buClr>
              <a:buFont typeface="Arial"/>
              <a:buNone/>
            </a:pPr>
            <a:endParaRPr dirty="0">
              <a:solidFill>
                <a:schemeClr val="bg2"/>
              </a:solidFill>
            </a:endParaRPr>
          </a:p>
          <a:p>
            <a:pPr>
              <a:spcBef>
                <a:spcPts val="0"/>
              </a:spcBef>
              <a:buNone/>
            </a:pPr>
            <a:endParaRPr dirty="0">
              <a:solidFill>
                <a:schemeClr val="bg2"/>
              </a:solidFill>
            </a:endParaRPr>
          </a:p>
        </p:txBody>
      </p:sp>
      <p:sp>
        <p:nvSpPr>
          <p:cNvPr id="2" name="TextBox 1"/>
          <p:cNvSpPr txBox="1"/>
          <p:nvPr/>
        </p:nvSpPr>
        <p:spPr>
          <a:xfrm>
            <a:off x="7086600" y="6553200"/>
            <a:ext cx="1859568" cy="523220"/>
          </a:xfrm>
          <a:prstGeom prst="rect">
            <a:avLst/>
          </a:prstGeom>
          <a:noFill/>
        </p:spPr>
        <p:txBody>
          <a:bodyPr wrap="square" rtlCol="0">
            <a:spAutoFit/>
          </a:bodyPr>
          <a:lstStyle/>
          <a:p>
            <a:pPr lvl="0"/>
            <a:r>
              <a:rPr lang="en" sz="1400" dirty="0"/>
              <a:t>(Raj, 2008)</a:t>
            </a:r>
          </a:p>
          <a:p>
            <a:endParaRPr lang="en-US" sz="1400" dirty="0"/>
          </a:p>
        </p:txBody>
      </p:sp>
    </p:spTree>
    <p:extLst>
      <p:ext uri="{BB962C8B-B14F-4D97-AF65-F5344CB8AC3E}">
        <p14:creationId xmlns:p14="http://schemas.microsoft.com/office/powerpoint/2010/main" val="3426687099"/>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r">
              <a:spcBef>
                <a:spcPts val="0"/>
              </a:spcBef>
              <a:buNone/>
            </a:pPr>
            <a:r>
              <a:rPr lang="en" sz="4000" dirty="0">
                <a:solidFill>
                  <a:schemeClr val="accent2"/>
                </a:solidFill>
              </a:rPr>
              <a:t>Treatment Models</a:t>
            </a:r>
          </a:p>
        </p:txBody>
      </p:sp>
      <p:sp>
        <p:nvSpPr>
          <p:cNvPr id="172" name="Shape 172"/>
          <p:cNvSpPr txBox="1">
            <a:spLocks noGrp="1"/>
          </p:cNvSpPr>
          <p:nvPr>
            <p:ph type="subTitle" idx="4294967295"/>
          </p:nvPr>
        </p:nvSpPr>
        <p:spPr>
          <a:xfrm>
            <a:off x="0" y="1524000"/>
            <a:ext cx="8140700" cy="3581400"/>
          </a:xfrm>
          <a:prstGeom prst="rect">
            <a:avLst/>
          </a:prstGeom>
          <a:noFill/>
          <a:ln>
            <a:noFill/>
          </a:ln>
        </p:spPr>
        <p:txBody>
          <a:bodyPr lIns="91425" tIns="91425" rIns="91425" bIns="91425" anchor="t" anchorCtr="0">
            <a:noAutofit/>
          </a:bodyPr>
          <a:lstStyle/>
          <a:p>
            <a:pPr rtl="0">
              <a:spcBef>
                <a:spcPts val="0"/>
              </a:spcBef>
              <a:buNone/>
            </a:pPr>
            <a:r>
              <a:rPr lang="en" sz="2400" dirty="0">
                <a:solidFill>
                  <a:srgbClr val="0120BD"/>
                </a:solidFill>
              </a:rPr>
              <a:t>Rosenfeld &amp; Emerson’s Staged Treatment Model-5 stages, based on working through stages of grief and mourning:</a:t>
            </a:r>
          </a:p>
          <a:p>
            <a:pPr rtl="0">
              <a:spcBef>
                <a:spcPts val="0"/>
              </a:spcBef>
              <a:buNone/>
            </a:pPr>
            <a:endParaRPr sz="2400" dirty="0">
              <a:solidFill>
                <a:srgbClr val="0120BD"/>
              </a:solidFill>
            </a:endParaRPr>
          </a:p>
          <a:p>
            <a:pPr marL="457200" lvl="0" indent="-381000" rtl="0">
              <a:spcBef>
                <a:spcPts val="0"/>
              </a:spcBef>
              <a:buClr>
                <a:schemeClr val="lt2"/>
              </a:buClr>
              <a:buSzPct val="100000"/>
              <a:buFont typeface="Georgia"/>
              <a:buAutoNum type="arabicPeriod"/>
            </a:pPr>
            <a:r>
              <a:rPr lang="en" sz="2400" dirty="0" smtClean="0">
                <a:solidFill>
                  <a:srgbClr val="0120BD"/>
                </a:solidFill>
              </a:rPr>
              <a:t>Denial</a:t>
            </a:r>
            <a:endParaRPr lang="en" sz="2400" dirty="0">
              <a:solidFill>
                <a:srgbClr val="0120BD"/>
              </a:solidFill>
            </a:endParaRPr>
          </a:p>
          <a:p>
            <a:pPr marL="457200" lvl="0" indent="-381000" rtl="0">
              <a:spcBef>
                <a:spcPts val="0"/>
              </a:spcBef>
              <a:buClr>
                <a:schemeClr val="lt2"/>
              </a:buClr>
              <a:buSzPct val="100000"/>
              <a:buFont typeface="Georgia"/>
              <a:buAutoNum type="arabicPeriod"/>
            </a:pPr>
            <a:r>
              <a:rPr lang="en" sz="2400" dirty="0">
                <a:solidFill>
                  <a:srgbClr val="0120BD"/>
                </a:solidFill>
              </a:rPr>
              <a:t>Anger</a:t>
            </a:r>
          </a:p>
          <a:p>
            <a:pPr marL="457200" lvl="0" indent="-381000" rtl="0">
              <a:spcBef>
                <a:spcPts val="0"/>
              </a:spcBef>
              <a:buClr>
                <a:schemeClr val="lt2"/>
              </a:buClr>
              <a:buSzPct val="100000"/>
              <a:buFont typeface="Georgia"/>
              <a:buAutoNum type="arabicPeriod"/>
            </a:pPr>
            <a:r>
              <a:rPr lang="en" sz="2400" dirty="0">
                <a:solidFill>
                  <a:srgbClr val="0120BD"/>
                </a:solidFill>
              </a:rPr>
              <a:t>Bargaining</a:t>
            </a:r>
          </a:p>
          <a:p>
            <a:pPr marL="457200" lvl="0" indent="-381000" rtl="0">
              <a:spcBef>
                <a:spcPts val="0"/>
              </a:spcBef>
              <a:buClr>
                <a:schemeClr val="lt2"/>
              </a:buClr>
              <a:buSzPct val="100000"/>
              <a:buFont typeface="Georgia"/>
              <a:buAutoNum type="arabicPeriod"/>
            </a:pPr>
            <a:r>
              <a:rPr lang="en" sz="2400" dirty="0">
                <a:solidFill>
                  <a:srgbClr val="0120BD"/>
                </a:solidFill>
              </a:rPr>
              <a:t>Depression						</a:t>
            </a:r>
          </a:p>
          <a:p>
            <a:pPr marL="457200" lvl="0" indent="-381000">
              <a:spcBef>
                <a:spcPts val="0"/>
              </a:spcBef>
              <a:buClr>
                <a:schemeClr val="lt2"/>
              </a:buClr>
              <a:buSzPct val="100000"/>
              <a:buFont typeface="Georgia"/>
              <a:buAutoNum type="arabicPeriod"/>
            </a:pPr>
            <a:r>
              <a:rPr lang="en" sz="2400" dirty="0">
                <a:solidFill>
                  <a:srgbClr val="0120BD"/>
                </a:solidFill>
              </a:rPr>
              <a:t>Acceptance</a:t>
            </a:r>
          </a:p>
        </p:txBody>
      </p:sp>
      <p:sp>
        <p:nvSpPr>
          <p:cNvPr id="2" name="TextBox 1"/>
          <p:cNvSpPr txBox="1"/>
          <p:nvPr/>
        </p:nvSpPr>
        <p:spPr>
          <a:xfrm>
            <a:off x="5410200" y="6470316"/>
            <a:ext cx="3581399" cy="523220"/>
          </a:xfrm>
          <a:prstGeom prst="rect">
            <a:avLst/>
          </a:prstGeom>
          <a:noFill/>
        </p:spPr>
        <p:txBody>
          <a:bodyPr wrap="square" rtlCol="0">
            <a:spAutoFit/>
          </a:bodyPr>
          <a:lstStyle/>
          <a:p>
            <a:pPr algn="r"/>
            <a:r>
              <a:rPr lang="en" sz="1400" dirty="0"/>
              <a:t>(Raj, 2008)</a:t>
            </a:r>
          </a:p>
          <a:p>
            <a:pPr algn="r"/>
            <a:endParaRPr lang="en-US" sz="1400" dirty="0"/>
          </a:p>
        </p:txBody>
      </p:sp>
    </p:spTree>
    <p:extLst>
      <p:ext uri="{BB962C8B-B14F-4D97-AF65-F5344CB8AC3E}">
        <p14:creationId xmlns:p14="http://schemas.microsoft.com/office/powerpoint/2010/main" val="740482489"/>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algn="r">
              <a:spcBef>
                <a:spcPts val="0"/>
              </a:spcBef>
              <a:buNone/>
            </a:pPr>
            <a:r>
              <a:rPr lang="en" sz="4000" dirty="0">
                <a:solidFill>
                  <a:schemeClr val="accent2"/>
                </a:solidFill>
              </a:rPr>
              <a:t>Treatment Models</a:t>
            </a:r>
          </a:p>
        </p:txBody>
      </p:sp>
      <p:sp>
        <p:nvSpPr>
          <p:cNvPr id="178" name="Shape 178"/>
          <p:cNvSpPr txBox="1">
            <a:spLocks noGrp="1"/>
          </p:cNvSpPr>
          <p:nvPr>
            <p:ph type="body" idx="1"/>
          </p:nvPr>
        </p:nvSpPr>
        <p:spPr>
          <a:xfrm>
            <a:off x="457201" y="1600201"/>
            <a:ext cx="8530499" cy="4355999"/>
          </a:xfrm>
          <a:prstGeom prst="rect">
            <a:avLst/>
          </a:prstGeom>
        </p:spPr>
        <p:txBody>
          <a:bodyPr lIns="91425" tIns="91425" rIns="91425" bIns="91425" anchor="t" anchorCtr="0">
            <a:noAutofit/>
          </a:bodyPr>
          <a:lstStyle/>
          <a:p>
            <a:pPr rtl="0">
              <a:spcBef>
                <a:spcPts val="0"/>
              </a:spcBef>
              <a:buNone/>
            </a:pPr>
            <a:r>
              <a:rPr lang="en" sz="2400" dirty="0">
                <a:solidFill>
                  <a:schemeClr val="bg2"/>
                </a:solidFill>
              </a:rPr>
              <a:t>Raj’s Transformative Therapeutic Model</a:t>
            </a:r>
          </a:p>
          <a:p>
            <a:pPr rtl="0">
              <a:spcBef>
                <a:spcPts val="0"/>
              </a:spcBef>
              <a:buNone/>
            </a:pPr>
            <a:endParaRPr sz="2400" dirty="0">
              <a:solidFill>
                <a:schemeClr val="bg2"/>
              </a:solidFill>
            </a:endParaRPr>
          </a:p>
          <a:p>
            <a:pPr lvl="0" rtl="0">
              <a:spcBef>
                <a:spcPts val="0"/>
              </a:spcBef>
              <a:buClr>
                <a:schemeClr val="dk2"/>
              </a:buClr>
              <a:buSzPct val="45833"/>
              <a:buFont typeface="Arial"/>
              <a:buNone/>
            </a:pPr>
            <a:r>
              <a:rPr lang="en" sz="2400" dirty="0">
                <a:solidFill>
                  <a:schemeClr val="bg2"/>
                </a:solidFill>
              </a:rPr>
              <a:t>According to Raj, his model focuses on “supportive treatment interventions rather than on the developmental process experienced by the transforming couple or family” (Raj, 2008); this model, like the two previous models, is based on developmental and stage-based assumptions</a:t>
            </a:r>
          </a:p>
          <a:p>
            <a:pPr lvl="0" rtl="0">
              <a:spcBef>
                <a:spcPts val="0"/>
              </a:spcBef>
              <a:buClr>
                <a:schemeClr val="dk2"/>
              </a:buClr>
              <a:buFont typeface="Arial"/>
              <a:buNone/>
            </a:pPr>
            <a:endParaRPr sz="2400" dirty="0"/>
          </a:p>
          <a:p>
            <a:pPr lvl="0">
              <a:spcBef>
                <a:spcPts val="0"/>
              </a:spcBef>
              <a:buNone/>
            </a:pPr>
            <a:endParaRPr sz="2400" dirty="0"/>
          </a:p>
        </p:txBody>
      </p:sp>
      <p:sp>
        <p:nvSpPr>
          <p:cNvPr id="4" name="TextBox 3"/>
          <p:cNvSpPr txBox="1"/>
          <p:nvPr/>
        </p:nvSpPr>
        <p:spPr>
          <a:xfrm>
            <a:off x="5410200" y="6470316"/>
            <a:ext cx="3581399" cy="523220"/>
          </a:xfrm>
          <a:prstGeom prst="rect">
            <a:avLst/>
          </a:prstGeom>
          <a:noFill/>
        </p:spPr>
        <p:txBody>
          <a:bodyPr wrap="square" rtlCol="0">
            <a:spAutoFit/>
          </a:bodyPr>
          <a:lstStyle/>
          <a:p>
            <a:pPr algn="r"/>
            <a:r>
              <a:rPr lang="en" sz="1400" dirty="0"/>
              <a:t>(Raj, 2008)</a:t>
            </a:r>
          </a:p>
          <a:p>
            <a:pPr algn="r"/>
            <a:endParaRPr lang="en-US" sz="1400" dirty="0"/>
          </a:p>
        </p:txBody>
      </p:sp>
    </p:spTree>
    <p:extLst>
      <p:ext uri="{BB962C8B-B14F-4D97-AF65-F5344CB8AC3E}">
        <p14:creationId xmlns:p14="http://schemas.microsoft.com/office/powerpoint/2010/main" val="4002876742"/>
      </p:ext>
    </p:extLst>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50075" y="617737"/>
            <a:ext cx="8229600" cy="1143200"/>
          </a:xfrm>
          <a:prstGeom prst="rect">
            <a:avLst/>
          </a:prstGeom>
        </p:spPr>
        <p:txBody>
          <a:bodyPr lIns="91425" tIns="91425" rIns="91425" bIns="91425" anchor="ctr" anchorCtr="0">
            <a:noAutofit/>
          </a:bodyPr>
          <a:lstStyle/>
          <a:p>
            <a:pPr algn="r" rtl="0">
              <a:spcBef>
                <a:spcPts val="0"/>
              </a:spcBef>
              <a:buNone/>
            </a:pPr>
            <a:r>
              <a:rPr lang="en" sz="4000" dirty="0">
                <a:solidFill>
                  <a:schemeClr val="accent2"/>
                </a:solidFill>
              </a:rPr>
              <a:t>Treatment Models</a:t>
            </a:r>
          </a:p>
          <a:p>
            <a:pPr lvl="0" rtl="0">
              <a:spcBef>
                <a:spcPts val="0"/>
              </a:spcBef>
              <a:buClr>
                <a:schemeClr val="dk2"/>
              </a:buClr>
              <a:buSzPct val="45833"/>
              <a:buFont typeface="Arial"/>
              <a:buNone/>
            </a:pPr>
            <a:r>
              <a:rPr lang="en" sz="2400" dirty="0">
                <a:solidFill>
                  <a:schemeClr val="lt2"/>
                </a:solidFill>
              </a:rPr>
              <a:t>Raj’s Transformative Therapeutic Model-13 steps!</a:t>
            </a:r>
          </a:p>
          <a:p>
            <a:pPr>
              <a:spcBef>
                <a:spcPts val="0"/>
              </a:spcBef>
              <a:buNone/>
            </a:pPr>
            <a:endParaRPr sz="4000" dirty="0"/>
          </a:p>
        </p:txBody>
      </p:sp>
      <p:sp>
        <p:nvSpPr>
          <p:cNvPr id="184" name="Shape 184"/>
          <p:cNvSpPr txBox="1">
            <a:spLocks noGrp="1"/>
          </p:cNvSpPr>
          <p:nvPr>
            <p:ph type="body" idx="1"/>
          </p:nvPr>
        </p:nvSpPr>
        <p:spPr>
          <a:xfrm>
            <a:off x="457200" y="1600201"/>
            <a:ext cx="4297800" cy="4355999"/>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Georgia"/>
              <a:buAutoNum type="arabicPeriod"/>
            </a:pPr>
            <a:r>
              <a:rPr lang="en" sz="2400" dirty="0">
                <a:solidFill>
                  <a:srgbClr val="0120BD"/>
                </a:solidFill>
              </a:rPr>
              <a:t>Identify Treatment Goals</a:t>
            </a:r>
          </a:p>
          <a:p>
            <a:pPr marL="457200" lvl="0" indent="-381000" rtl="0">
              <a:spcBef>
                <a:spcPts val="0"/>
              </a:spcBef>
              <a:buClr>
                <a:schemeClr val="lt2"/>
              </a:buClr>
              <a:buSzPct val="100000"/>
              <a:buFont typeface="Georgia"/>
              <a:buAutoNum type="arabicPeriod"/>
            </a:pPr>
            <a:r>
              <a:rPr lang="en" sz="2400" dirty="0">
                <a:solidFill>
                  <a:srgbClr val="0120BD"/>
                </a:solidFill>
              </a:rPr>
              <a:t>Hearing Stories</a:t>
            </a:r>
          </a:p>
          <a:p>
            <a:pPr marL="457200" lvl="0" indent="-381000" rtl="0">
              <a:spcBef>
                <a:spcPts val="0"/>
              </a:spcBef>
              <a:buClr>
                <a:schemeClr val="lt2"/>
              </a:buClr>
              <a:buSzPct val="100000"/>
              <a:buFont typeface="Georgia"/>
              <a:buAutoNum type="arabicPeriod"/>
            </a:pPr>
            <a:r>
              <a:rPr lang="en" sz="2400" dirty="0">
                <a:solidFill>
                  <a:srgbClr val="0120BD"/>
                </a:solidFill>
              </a:rPr>
              <a:t>Validating</a:t>
            </a:r>
          </a:p>
          <a:p>
            <a:pPr marL="457200" lvl="0" indent="-381000" rtl="0">
              <a:spcBef>
                <a:spcPts val="0"/>
              </a:spcBef>
              <a:buClr>
                <a:schemeClr val="lt2"/>
              </a:buClr>
              <a:buSzPct val="100000"/>
              <a:buFont typeface="Georgia"/>
              <a:buAutoNum type="arabicPeriod"/>
            </a:pPr>
            <a:r>
              <a:rPr lang="en" sz="2400" dirty="0">
                <a:solidFill>
                  <a:srgbClr val="0120BD"/>
                </a:solidFill>
              </a:rPr>
              <a:t>Challenging</a:t>
            </a:r>
          </a:p>
          <a:p>
            <a:pPr marL="457200" lvl="0" indent="-381000" rtl="0">
              <a:spcBef>
                <a:spcPts val="0"/>
              </a:spcBef>
              <a:buClr>
                <a:schemeClr val="lt2"/>
              </a:buClr>
              <a:buSzPct val="100000"/>
              <a:buFont typeface="Georgia"/>
              <a:buAutoNum type="arabicPeriod"/>
            </a:pPr>
            <a:r>
              <a:rPr lang="en" sz="2400" dirty="0">
                <a:solidFill>
                  <a:srgbClr val="0120BD"/>
                </a:solidFill>
              </a:rPr>
              <a:t>Reframing</a:t>
            </a:r>
          </a:p>
          <a:p>
            <a:pPr marL="457200" lvl="0" indent="-381000" rtl="0">
              <a:spcBef>
                <a:spcPts val="0"/>
              </a:spcBef>
              <a:buClr>
                <a:schemeClr val="lt2"/>
              </a:buClr>
              <a:buSzPct val="100000"/>
              <a:buFont typeface="Georgia"/>
              <a:buAutoNum type="arabicPeriod"/>
            </a:pPr>
            <a:r>
              <a:rPr lang="en" sz="2400" dirty="0">
                <a:solidFill>
                  <a:srgbClr val="0120BD"/>
                </a:solidFill>
              </a:rPr>
              <a:t>Transforming/Resolving</a:t>
            </a:r>
          </a:p>
          <a:p>
            <a:pPr marL="457200" lvl="0" indent="-381000">
              <a:spcBef>
                <a:spcPts val="0"/>
              </a:spcBef>
              <a:buClr>
                <a:schemeClr val="lt2"/>
              </a:buClr>
              <a:buSzPct val="100000"/>
              <a:buFont typeface="Georgia"/>
              <a:buAutoNum type="arabicPeriod"/>
            </a:pPr>
            <a:r>
              <a:rPr lang="en" sz="2400" dirty="0">
                <a:solidFill>
                  <a:srgbClr val="0120BD"/>
                </a:solidFill>
              </a:rPr>
              <a:t>Transforming/Dissolving</a:t>
            </a:r>
          </a:p>
        </p:txBody>
      </p:sp>
      <p:sp>
        <p:nvSpPr>
          <p:cNvPr id="185" name="Shape 185"/>
          <p:cNvSpPr txBox="1">
            <a:spLocks noGrp="1"/>
          </p:cNvSpPr>
          <p:nvPr>
            <p:ph type="body" idx="2"/>
          </p:nvPr>
        </p:nvSpPr>
        <p:spPr>
          <a:xfrm>
            <a:off x="4929501" y="1600201"/>
            <a:ext cx="4038599" cy="4355999"/>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Georgia"/>
              <a:buAutoNum type="arabicPeriod" startAt="8"/>
            </a:pPr>
            <a:r>
              <a:rPr lang="en" sz="2400" dirty="0">
                <a:solidFill>
                  <a:srgbClr val="0120BD"/>
                </a:solidFill>
              </a:rPr>
              <a:t>Strategizing</a:t>
            </a:r>
          </a:p>
          <a:p>
            <a:pPr marL="457200" lvl="0" indent="-381000" rtl="0">
              <a:spcBef>
                <a:spcPts val="0"/>
              </a:spcBef>
              <a:buClr>
                <a:schemeClr val="lt2"/>
              </a:buClr>
              <a:buSzPct val="100000"/>
              <a:buFont typeface="Georgia"/>
              <a:buAutoNum type="arabicPeriod" startAt="8"/>
            </a:pPr>
            <a:r>
              <a:rPr lang="en" sz="2400" dirty="0">
                <a:solidFill>
                  <a:srgbClr val="0120BD"/>
                </a:solidFill>
              </a:rPr>
              <a:t>Clinical Referrals</a:t>
            </a:r>
          </a:p>
          <a:p>
            <a:pPr marL="457200" lvl="0" indent="-381000" rtl="0">
              <a:spcBef>
                <a:spcPts val="0"/>
              </a:spcBef>
              <a:buClr>
                <a:schemeClr val="lt2"/>
              </a:buClr>
              <a:buSzPct val="100000"/>
              <a:buFont typeface="Georgia"/>
              <a:buAutoNum type="arabicPeriod" startAt="8"/>
            </a:pPr>
            <a:r>
              <a:rPr lang="en" sz="2400" dirty="0">
                <a:solidFill>
                  <a:srgbClr val="0120BD"/>
                </a:solidFill>
              </a:rPr>
              <a:t>Community Linking</a:t>
            </a:r>
          </a:p>
          <a:p>
            <a:pPr marL="457200" lvl="0" indent="-381000" rtl="0">
              <a:spcBef>
                <a:spcPts val="0"/>
              </a:spcBef>
              <a:buClr>
                <a:schemeClr val="lt2"/>
              </a:buClr>
              <a:buSzPct val="100000"/>
              <a:buFont typeface="Georgia"/>
              <a:buAutoNum type="arabicPeriod" startAt="8"/>
            </a:pPr>
            <a:r>
              <a:rPr lang="en" sz="2400" dirty="0">
                <a:solidFill>
                  <a:srgbClr val="0120BD"/>
                </a:solidFill>
              </a:rPr>
              <a:t>Liaison and Advocacy</a:t>
            </a:r>
          </a:p>
          <a:p>
            <a:pPr marL="457200" lvl="0" indent="-381000" rtl="0">
              <a:spcBef>
                <a:spcPts val="0"/>
              </a:spcBef>
              <a:buClr>
                <a:schemeClr val="lt2"/>
              </a:buClr>
              <a:buSzPct val="100000"/>
              <a:buFont typeface="Georgia"/>
              <a:buAutoNum type="arabicPeriod" startAt="8"/>
            </a:pPr>
            <a:r>
              <a:rPr lang="en" sz="2400" dirty="0">
                <a:solidFill>
                  <a:srgbClr val="0120BD"/>
                </a:solidFill>
              </a:rPr>
              <a:t>Ongoing Support</a:t>
            </a:r>
          </a:p>
          <a:p>
            <a:pPr marL="457200" lvl="0" indent="-381000" rtl="0">
              <a:spcBef>
                <a:spcPts val="0"/>
              </a:spcBef>
              <a:buClr>
                <a:schemeClr val="lt2"/>
              </a:buClr>
              <a:buSzPct val="100000"/>
              <a:buFont typeface="Georgia"/>
              <a:buAutoNum type="arabicPeriod" startAt="8"/>
            </a:pPr>
            <a:r>
              <a:rPr lang="en" sz="2400" dirty="0">
                <a:solidFill>
                  <a:srgbClr val="0120BD"/>
                </a:solidFill>
              </a:rPr>
              <a:t>Evaluating Treatment Outcomes</a:t>
            </a:r>
          </a:p>
          <a:p>
            <a:pPr>
              <a:spcBef>
                <a:spcPts val="0"/>
              </a:spcBef>
              <a:buNone/>
            </a:pPr>
            <a:endParaRPr dirty="0"/>
          </a:p>
        </p:txBody>
      </p:sp>
      <p:sp>
        <p:nvSpPr>
          <p:cNvPr id="5" name="TextBox 4"/>
          <p:cNvSpPr txBox="1"/>
          <p:nvPr/>
        </p:nvSpPr>
        <p:spPr>
          <a:xfrm>
            <a:off x="5410200" y="6470316"/>
            <a:ext cx="3581399" cy="523220"/>
          </a:xfrm>
          <a:prstGeom prst="rect">
            <a:avLst/>
          </a:prstGeom>
          <a:noFill/>
        </p:spPr>
        <p:txBody>
          <a:bodyPr wrap="square" rtlCol="0">
            <a:spAutoFit/>
          </a:bodyPr>
          <a:lstStyle/>
          <a:p>
            <a:pPr algn="r"/>
            <a:r>
              <a:rPr lang="en" sz="1400" dirty="0"/>
              <a:t>(Raj, 2008)</a:t>
            </a:r>
          </a:p>
          <a:p>
            <a:pPr algn="r"/>
            <a:endParaRPr lang="en-US" sz="1400" dirty="0"/>
          </a:p>
        </p:txBody>
      </p:sp>
    </p:spTree>
    <p:extLst>
      <p:ext uri="{BB962C8B-B14F-4D97-AF65-F5344CB8AC3E}">
        <p14:creationId xmlns:p14="http://schemas.microsoft.com/office/powerpoint/2010/main" val="1746892766"/>
      </p:ext>
    </p:extLst>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prstGeom prst="rect">
            <a:avLst/>
          </a:prstGeom>
        </p:spPr>
        <p:txBody>
          <a:bodyPr lIns="91425" tIns="91425" rIns="91425" bIns="91425" anchor="ctr" anchorCtr="0">
            <a:noAutofit/>
          </a:bodyPr>
          <a:lstStyle/>
          <a:p>
            <a:pPr algn="r">
              <a:spcBef>
                <a:spcPts val="0"/>
              </a:spcBef>
              <a:buNone/>
            </a:pPr>
            <a:r>
              <a:rPr lang="en" sz="4000" b="0" dirty="0">
                <a:solidFill>
                  <a:schemeClr val="accent2"/>
                </a:solidFill>
              </a:rPr>
              <a:t>Treatment Models</a:t>
            </a:r>
          </a:p>
        </p:txBody>
      </p:sp>
      <p:sp>
        <p:nvSpPr>
          <p:cNvPr id="191" name="Shape 191"/>
          <p:cNvSpPr txBox="1">
            <a:spLocks noGrp="1"/>
          </p:cNvSpPr>
          <p:nvPr>
            <p:ph type="body" idx="1"/>
          </p:nvPr>
        </p:nvSpPr>
        <p:spPr>
          <a:xfrm>
            <a:off x="457201" y="1063134"/>
            <a:ext cx="8583299" cy="4893199"/>
          </a:xfrm>
          <a:prstGeom prst="rect">
            <a:avLst/>
          </a:prstGeom>
        </p:spPr>
        <p:txBody>
          <a:bodyPr lIns="91425" tIns="91425" rIns="91425" bIns="91425" anchor="t" anchorCtr="0">
            <a:noAutofit/>
          </a:bodyPr>
          <a:lstStyle/>
          <a:p>
            <a:pPr lvl="0" rtl="0">
              <a:spcBef>
                <a:spcPts val="0"/>
              </a:spcBef>
              <a:buNone/>
            </a:pPr>
            <a:r>
              <a:rPr lang="en" sz="2800" dirty="0">
                <a:solidFill>
                  <a:srgbClr val="0120BD"/>
                </a:solidFill>
              </a:rPr>
              <a:t>Multidimensional Family Approach (MDFA)-5 components (Malpas, 2011)</a:t>
            </a:r>
          </a:p>
          <a:p>
            <a:pPr lvl="0" rtl="0">
              <a:spcBef>
                <a:spcPts val="0"/>
              </a:spcBef>
              <a:buNone/>
            </a:pPr>
            <a:endParaRPr dirty="0">
              <a:solidFill>
                <a:srgbClr val="0120BD"/>
              </a:solidFill>
            </a:endParaRPr>
          </a:p>
          <a:p>
            <a:pPr marL="457200" lvl="0" indent="-381000" rtl="0">
              <a:spcBef>
                <a:spcPts val="0"/>
              </a:spcBef>
              <a:buClr>
                <a:schemeClr val="lt2"/>
              </a:buClr>
              <a:buSzPct val="100000"/>
              <a:buFont typeface="Arial"/>
              <a:buChar char="●"/>
            </a:pPr>
            <a:r>
              <a:rPr lang="en" sz="2400" dirty="0">
                <a:solidFill>
                  <a:srgbClr val="0120BD"/>
                </a:solidFill>
              </a:rPr>
              <a:t>Parental engagement and education</a:t>
            </a:r>
          </a:p>
          <a:p>
            <a:pPr marL="457200" lvl="0" indent="-381000" rtl="0">
              <a:spcBef>
                <a:spcPts val="0"/>
              </a:spcBef>
              <a:buClr>
                <a:schemeClr val="lt2"/>
              </a:buClr>
              <a:buSzPct val="100000"/>
              <a:buFont typeface="Arial"/>
              <a:buChar char="●"/>
            </a:pPr>
            <a:r>
              <a:rPr lang="en" sz="2400" dirty="0">
                <a:solidFill>
                  <a:srgbClr val="0120BD"/>
                </a:solidFill>
              </a:rPr>
              <a:t>Individual assessment and child therapy</a:t>
            </a:r>
          </a:p>
          <a:p>
            <a:pPr marL="457200" lvl="0" indent="-381000" rtl="0">
              <a:spcBef>
                <a:spcPts val="0"/>
              </a:spcBef>
              <a:buClr>
                <a:schemeClr val="lt2"/>
              </a:buClr>
              <a:buSzPct val="100000"/>
              <a:buFont typeface="Arial"/>
              <a:buChar char="●"/>
            </a:pPr>
            <a:r>
              <a:rPr lang="en" sz="2400" dirty="0">
                <a:solidFill>
                  <a:srgbClr val="0120BD"/>
                </a:solidFill>
              </a:rPr>
              <a:t>Parental coaching</a:t>
            </a:r>
          </a:p>
          <a:p>
            <a:pPr marL="457200" lvl="0" indent="-381000" rtl="0">
              <a:spcBef>
                <a:spcPts val="0"/>
              </a:spcBef>
              <a:buClr>
                <a:schemeClr val="lt2"/>
              </a:buClr>
              <a:buSzPct val="100000"/>
              <a:buFont typeface="Arial"/>
              <a:buChar char="●"/>
            </a:pPr>
            <a:r>
              <a:rPr lang="en" sz="2400" dirty="0">
                <a:solidFill>
                  <a:srgbClr val="0120BD"/>
                </a:solidFill>
              </a:rPr>
              <a:t>Systemic family therapy</a:t>
            </a:r>
          </a:p>
          <a:p>
            <a:pPr marL="457200" lvl="0" indent="-381000" rtl="0">
              <a:spcBef>
                <a:spcPts val="0"/>
              </a:spcBef>
              <a:buClr>
                <a:schemeClr val="lt2"/>
              </a:buClr>
              <a:buSzPct val="100000"/>
              <a:buFont typeface="Arial"/>
              <a:buChar char="●"/>
            </a:pPr>
            <a:r>
              <a:rPr lang="en" sz="2400" dirty="0">
                <a:solidFill>
                  <a:srgbClr val="0120BD"/>
                </a:solidFill>
              </a:rPr>
              <a:t>Parent support group</a:t>
            </a:r>
          </a:p>
          <a:p>
            <a:pPr lvl="0" rtl="0">
              <a:spcBef>
                <a:spcPts val="0"/>
              </a:spcBef>
              <a:buClr>
                <a:schemeClr val="dk2"/>
              </a:buClr>
              <a:buFont typeface="Arial"/>
              <a:buNone/>
            </a:pPr>
            <a:endParaRPr sz="2400" dirty="0">
              <a:solidFill>
                <a:srgbClr val="0120BD"/>
              </a:solidFill>
            </a:endParaRPr>
          </a:p>
          <a:p>
            <a:pPr>
              <a:spcBef>
                <a:spcPts val="0"/>
              </a:spcBef>
              <a:buNone/>
            </a:pPr>
            <a:endParaRPr dirty="0"/>
          </a:p>
        </p:txBody>
      </p:sp>
    </p:spTree>
    <p:extLst>
      <p:ext uri="{BB962C8B-B14F-4D97-AF65-F5344CB8AC3E}">
        <p14:creationId xmlns:p14="http://schemas.microsoft.com/office/powerpoint/2010/main" val="927683866"/>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50075" y="617737"/>
            <a:ext cx="8229600" cy="1143200"/>
          </a:xfrm>
          <a:prstGeom prst="rect">
            <a:avLst/>
          </a:prstGeom>
        </p:spPr>
        <p:txBody>
          <a:bodyPr lIns="91425" tIns="91425" rIns="91425" bIns="91425" anchor="ctr" anchorCtr="0">
            <a:noAutofit/>
          </a:bodyPr>
          <a:lstStyle/>
          <a:p>
            <a:pPr algn="r" rtl="0">
              <a:spcBef>
                <a:spcPts val="0"/>
              </a:spcBef>
              <a:buNone/>
            </a:pPr>
            <a:r>
              <a:rPr lang="en" sz="4000" dirty="0">
                <a:solidFill>
                  <a:schemeClr val="accent2"/>
                </a:solidFill>
              </a:rPr>
              <a:t>Treatment </a:t>
            </a:r>
            <a:r>
              <a:rPr lang="en" sz="4000" dirty="0" smtClean="0">
                <a:solidFill>
                  <a:schemeClr val="accent2"/>
                </a:solidFill>
              </a:rPr>
              <a:t>Models</a:t>
            </a:r>
            <a:endParaRPr lang="en" sz="2400" dirty="0">
              <a:solidFill>
                <a:schemeClr val="lt2"/>
              </a:solidFill>
            </a:endParaRPr>
          </a:p>
          <a:p>
            <a:pPr>
              <a:spcBef>
                <a:spcPts val="0"/>
              </a:spcBef>
              <a:buNone/>
            </a:pPr>
            <a:r>
              <a:rPr lang="en-US" sz="3200" dirty="0" smtClean="0">
                <a:solidFill>
                  <a:schemeClr val="bg2"/>
                </a:solidFill>
              </a:rPr>
              <a:t>The Gender Affirmative Model - Premises</a:t>
            </a:r>
            <a:endParaRPr sz="3200" dirty="0">
              <a:solidFill>
                <a:schemeClr val="bg2"/>
              </a:solidFill>
            </a:endParaRPr>
          </a:p>
        </p:txBody>
      </p:sp>
      <p:sp>
        <p:nvSpPr>
          <p:cNvPr id="184" name="Shape 184"/>
          <p:cNvSpPr txBox="1">
            <a:spLocks noGrp="1"/>
          </p:cNvSpPr>
          <p:nvPr>
            <p:ph type="body" idx="1"/>
          </p:nvPr>
        </p:nvSpPr>
        <p:spPr>
          <a:xfrm>
            <a:off x="457200" y="1828800"/>
            <a:ext cx="8305800" cy="4127400"/>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Georgia"/>
              <a:buAutoNum type="arabicPeriod"/>
            </a:pPr>
            <a:r>
              <a:rPr lang="en-US" sz="2400" dirty="0" smtClean="0">
                <a:solidFill>
                  <a:srgbClr val="0120BD"/>
                </a:solidFill>
              </a:rPr>
              <a:t>Gender variations are not disorders</a:t>
            </a:r>
          </a:p>
          <a:p>
            <a:pPr marL="457200" lvl="0" indent="-381000" rtl="0">
              <a:spcBef>
                <a:spcPts val="0"/>
              </a:spcBef>
              <a:buClr>
                <a:schemeClr val="lt2"/>
              </a:buClr>
              <a:buSzPct val="100000"/>
              <a:buFont typeface="Georgia"/>
              <a:buAutoNum type="arabicPeriod"/>
            </a:pPr>
            <a:r>
              <a:rPr lang="en-US" sz="2400" dirty="0" smtClean="0">
                <a:solidFill>
                  <a:srgbClr val="0120BD"/>
                </a:solidFill>
              </a:rPr>
              <a:t>Gender Presentations are diverse and varied across cultures, therefore requiring our overall cultural sensitivity</a:t>
            </a:r>
          </a:p>
          <a:p>
            <a:pPr marL="457200" lvl="0" indent="-381000" rtl="0">
              <a:spcBef>
                <a:spcPts val="0"/>
              </a:spcBef>
              <a:buClr>
                <a:schemeClr val="lt2"/>
              </a:buClr>
              <a:buSzPct val="100000"/>
              <a:buFont typeface="Georgia"/>
              <a:buAutoNum type="arabicPeriod"/>
            </a:pPr>
            <a:r>
              <a:rPr lang="en-US" sz="2400" dirty="0" smtClean="0">
                <a:solidFill>
                  <a:srgbClr val="0120BD"/>
                </a:solidFill>
              </a:rPr>
              <a:t>To the best of our present knowledge gender involves an interweaving of biology, development/socialization, and culture/context with all 3 bearing on any individuals’ gender identity </a:t>
            </a:r>
          </a:p>
          <a:p>
            <a:pPr marL="76200" lvl="0" indent="0" rtl="0">
              <a:spcBef>
                <a:spcPts val="0"/>
              </a:spcBef>
              <a:buClr>
                <a:schemeClr val="lt2"/>
              </a:buClr>
              <a:buSzPct val="100000"/>
              <a:buNone/>
            </a:pPr>
            <a:endParaRPr lang="en" sz="2400" dirty="0">
              <a:solidFill>
                <a:srgbClr val="0120BD"/>
              </a:solidFill>
            </a:endParaRPr>
          </a:p>
        </p:txBody>
      </p:sp>
      <p:sp>
        <p:nvSpPr>
          <p:cNvPr id="5" name="TextBox 4"/>
          <p:cNvSpPr txBox="1"/>
          <p:nvPr/>
        </p:nvSpPr>
        <p:spPr>
          <a:xfrm>
            <a:off x="5410200" y="6470316"/>
            <a:ext cx="3581399" cy="523220"/>
          </a:xfrm>
          <a:prstGeom prst="rect">
            <a:avLst/>
          </a:prstGeom>
          <a:noFill/>
        </p:spPr>
        <p:txBody>
          <a:bodyPr wrap="square" rtlCol="0">
            <a:spAutoFit/>
          </a:bodyPr>
          <a:lstStyle/>
          <a:p>
            <a:pPr algn="r"/>
            <a:r>
              <a:rPr lang="en-US" sz="1400" dirty="0" smtClean="0"/>
              <a:t>(Basel, 2013</a:t>
            </a:r>
            <a:r>
              <a:rPr lang="en" sz="1400" dirty="0" smtClean="0"/>
              <a:t>)</a:t>
            </a:r>
            <a:endParaRPr lang="en" sz="1400" dirty="0"/>
          </a:p>
          <a:p>
            <a:pPr algn="r"/>
            <a:endParaRPr lang="en-US" sz="1400" dirty="0"/>
          </a:p>
        </p:txBody>
      </p:sp>
    </p:spTree>
    <p:extLst>
      <p:ext uri="{BB962C8B-B14F-4D97-AF65-F5344CB8AC3E}">
        <p14:creationId xmlns:p14="http://schemas.microsoft.com/office/powerpoint/2010/main" val="2940597363"/>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50075" y="617737"/>
            <a:ext cx="8229600" cy="1143200"/>
          </a:xfrm>
          <a:prstGeom prst="rect">
            <a:avLst/>
          </a:prstGeom>
        </p:spPr>
        <p:txBody>
          <a:bodyPr lIns="91425" tIns="91425" rIns="91425" bIns="91425" anchor="ctr" anchorCtr="0">
            <a:noAutofit/>
          </a:bodyPr>
          <a:lstStyle/>
          <a:p>
            <a:pPr algn="r" rtl="0">
              <a:spcBef>
                <a:spcPts val="0"/>
              </a:spcBef>
              <a:buNone/>
            </a:pPr>
            <a:r>
              <a:rPr lang="en" sz="4000" dirty="0">
                <a:solidFill>
                  <a:schemeClr val="accent2"/>
                </a:solidFill>
              </a:rPr>
              <a:t>Treatment </a:t>
            </a:r>
            <a:r>
              <a:rPr lang="en" sz="4000" dirty="0" smtClean="0">
                <a:solidFill>
                  <a:schemeClr val="accent2"/>
                </a:solidFill>
              </a:rPr>
              <a:t>Models</a:t>
            </a:r>
            <a:endParaRPr lang="en" sz="2400" dirty="0">
              <a:solidFill>
                <a:schemeClr val="lt2"/>
              </a:solidFill>
            </a:endParaRPr>
          </a:p>
          <a:p>
            <a:pPr>
              <a:spcBef>
                <a:spcPts val="0"/>
              </a:spcBef>
              <a:buNone/>
            </a:pPr>
            <a:r>
              <a:rPr lang="en-US" sz="3200" dirty="0" smtClean="0">
                <a:solidFill>
                  <a:schemeClr val="bg2"/>
                </a:solidFill>
              </a:rPr>
              <a:t>The Gender Affirmative Model - Goals</a:t>
            </a:r>
            <a:endParaRPr sz="3200" dirty="0">
              <a:solidFill>
                <a:schemeClr val="bg2"/>
              </a:solidFill>
            </a:endParaRPr>
          </a:p>
        </p:txBody>
      </p:sp>
      <p:sp>
        <p:nvSpPr>
          <p:cNvPr id="184" name="Shape 184"/>
          <p:cNvSpPr txBox="1">
            <a:spLocks noGrp="1"/>
          </p:cNvSpPr>
          <p:nvPr>
            <p:ph type="body" idx="1"/>
          </p:nvPr>
        </p:nvSpPr>
        <p:spPr>
          <a:xfrm>
            <a:off x="457200" y="1828800"/>
            <a:ext cx="8305800" cy="4127400"/>
          </a:xfrm>
          <a:prstGeom prst="rect">
            <a:avLst/>
          </a:prstGeom>
        </p:spPr>
        <p:txBody>
          <a:bodyPr lIns="91425" tIns="91425" rIns="91425" bIns="91425" anchor="t" anchorCtr="0">
            <a:noAutofit/>
          </a:bodyPr>
          <a:lstStyle/>
          <a:p>
            <a:pPr marL="457200" lvl="0" indent="-381000" rtl="0">
              <a:spcBef>
                <a:spcPts val="0"/>
              </a:spcBef>
              <a:buClr>
                <a:schemeClr val="lt2"/>
              </a:buClr>
              <a:buSzPct val="100000"/>
              <a:buFont typeface="Georgia"/>
              <a:buAutoNum type="arabicPeriod"/>
            </a:pPr>
            <a:r>
              <a:rPr lang="en-US" sz="2400" dirty="0" smtClean="0">
                <a:solidFill>
                  <a:srgbClr val="0120BD"/>
                </a:solidFill>
              </a:rPr>
              <a:t>Decipher what the child is communicating about both gender identity and gender expression (with the help of parents, caregivers, teachers, and THE CHILD).</a:t>
            </a:r>
          </a:p>
          <a:p>
            <a:pPr marL="457200" lvl="0" indent="-381000" rtl="0">
              <a:spcBef>
                <a:spcPts val="0"/>
              </a:spcBef>
              <a:buClr>
                <a:schemeClr val="lt2"/>
              </a:buClr>
              <a:buSzPct val="100000"/>
              <a:buFont typeface="Georgia"/>
              <a:buAutoNum type="arabicPeriod"/>
            </a:pPr>
            <a:r>
              <a:rPr lang="en-US" sz="2400" dirty="0" smtClean="0">
                <a:solidFill>
                  <a:srgbClr val="0120BD"/>
                </a:solidFill>
              </a:rPr>
              <a:t>Differentiate gender identity from gender expression as a means to attempt to differentiate kids who will persist as gender dysphorphic vs. kids exploring their own gender expressions and gender identity within their assigned gender</a:t>
            </a:r>
          </a:p>
          <a:p>
            <a:pPr marL="476250" lvl="1" indent="0">
              <a:buClr>
                <a:schemeClr val="lt2"/>
              </a:buClr>
              <a:buSzPct val="100000"/>
              <a:buNone/>
            </a:pPr>
            <a:endParaRPr lang="en-US" sz="2000" dirty="0">
              <a:solidFill>
                <a:srgbClr val="0120BD"/>
              </a:solidFill>
            </a:endParaRPr>
          </a:p>
          <a:p>
            <a:pPr marL="476250" lvl="1" indent="0">
              <a:buClr>
                <a:schemeClr val="lt2"/>
              </a:buClr>
              <a:buSzPct val="100000"/>
              <a:buNone/>
            </a:pPr>
            <a:r>
              <a:rPr lang="en-US" sz="2000" dirty="0" smtClean="0">
                <a:solidFill>
                  <a:srgbClr val="0120BD"/>
                </a:solidFill>
              </a:rPr>
              <a:t>Gender identity = “I am a boy”</a:t>
            </a:r>
          </a:p>
          <a:p>
            <a:pPr marL="476250" lvl="1" indent="0">
              <a:buClr>
                <a:schemeClr val="lt2"/>
              </a:buClr>
              <a:buSzPct val="100000"/>
              <a:buNone/>
            </a:pPr>
            <a:r>
              <a:rPr lang="en-US" sz="2000" dirty="0" smtClean="0">
                <a:solidFill>
                  <a:srgbClr val="0120BD"/>
                </a:solidFill>
              </a:rPr>
              <a:t>Gender expression = preferred dress, toys, playmates etc. </a:t>
            </a:r>
          </a:p>
          <a:p>
            <a:pPr marL="476250" lvl="1" indent="0">
              <a:buClr>
                <a:schemeClr val="lt2"/>
              </a:buClr>
              <a:buSzPct val="100000"/>
              <a:buNone/>
            </a:pPr>
            <a:endParaRPr lang="en-US" sz="2000" dirty="0" smtClean="0">
              <a:solidFill>
                <a:srgbClr val="0120BD"/>
              </a:solidFill>
            </a:endParaRPr>
          </a:p>
        </p:txBody>
      </p:sp>
      <p:sp>
        <p:nvSpPr>
          <p:cNvPr id="5" name="TextBox 4"/>
          <p:cNvSpPr txBox="1"/>
          <p:nvPr/>
        </p:nvSpPr>
        <p:spPr>
          <a:xfrm>
            <a:off x="5410200" y="6470316"/>
            <a:ext cx="3581399" cy="523220"/>
          </a:xfrm>
          <a:prstGeom prst="rect">
            <a:avLst/>
          </a:prstGeom>
          <a:noFill/>
        </p:spPr>
        <p:txBody>
          <a:bodyPr wrap="square" rtlCol="0">
            <a:spAutoFit/>
          </a:bodyPr>
          <a:lstStyle/>
          <a:p>
            <a:pPr algn="r"/>
            <a:r>
              <a:rPr lang="en-US" sz="1400" dirty="0" smtClean="0"/>
              <a:t>(Basel, 2013</a:t>
            </a:r>
            <a:r>
              <a:rPr lang="en" sz="1400" dirty="0" smtClean="0"/>
              <a:t>)</a:t>
            </a:r>
            <a:endParaRPr lang="en" sz="1400" dirty="0"/>
          </a:p>
          <a:p>
            <a:pPr algn="r"/>
            <a:endParaRPr lang="en-US" sz="1400" dirty="0"/>
          </a:p>
        </p:txBody>
      </p:sp>
    </p:spTree>
    <p:extLst>
      <p:ext uri="{BB962C8B-B14F-4D97-AF65-F5344CB8AC3E}">
        <p14:creationId xmlns:p14="http://schemas.microsoft.com/office/powerpoint/2010/main" val="166425663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02"/>
          <p:cNvPicPr preferRelativeResize="0"/>
          <p:nvPr/>
        </p:nvPicPr>
        <p:blipFill>
          <a:blip r:embed="rId2">
            <a:alphaModFix/>
          </a:blip>
          <a:stretch>
            <a:fillRect/>
          </a:stretch>
        </p:blipFill>
        <p:spPr>
          <a:xfrm>
            <a:off x="304800" y="533400"/>
            <a:ext cx="8686800" cy="5777725"/>
          </a:xfrm>
          <a:prstGeom prst="rect">
            <a:avLst/>
          </a:prstGeom>
          <a:noFill/>
          <a:ln>
            <a:noFill/>
          </a:ln>
        </p:spPr>
      </p:pic>
    </p:spTree>
    <p:extLst>
      <p:ext uri="{BB962C8B-B14F-4D97-AF65-F5344CB8AC3E}">
        <p14:creationId xmlns:p14="http://schemas.microsoft.com/office/powerpoint/2010/main" val="31916652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543800" cy="1143200"/>
          </a:xfrm>
        </p:spPr>
        <p:txBody>
          <a:bodyPr/>
          <a:lstStyle/>
          <a:p>
            <a:pPr algn="r"/>
            <a:r>
              <a:rPr lang="en" sz="4000" dirty="0">
                <a:solidFill>
                  <a:schemeClr val="accent2"/>
                </a:solidFill>
              </a:rPr>
              <a:t>Treatment Models</a:t>
            </a:r>
            <a:r>
              <a:rPr lang="en" sz="3600" dirty="0">
                <a:solidFill>
                  <a:schemeClr val="lt2"/>
                </a:solidFill>
              </a:rPr>
              <a:t/>
            </a:r>
            <a:br>
              <a:rPr lang="en" sz="3600" dirty="0">
                <a:solidFill>
                  <a:schemeClr val="lt2"/>
                </a:solidFill>
              </a:rPr>
            </a:br>
            <a:r>
              <a:rPr lang="en-US" sz="3200" dirty="0">
                <a:solidFill>
                  <a:schemeClr val="bg2"/>
                </a:solidFill>
              </a:rPr>
              <a:t>The Gender Affirmative Model - Goals</a:t>
            </a:r>
            <a:endParaRPr lang="en-US" sz="3200" dirty="0"/>
          </a:p>
        </p:txBody>
      </p:sp>
      <p:sp>
        <p:nvSpPr>
          <p:cNvPr id="3" name="Text Placeholder 2"/>
          <p:cNvSpPr>
            <a:spLocks noGrp="1"/>
          </p:cNvSpPr>
          <p:nvPr>
            <p:ph type="body" idx="1"/>
          </p:nvPr>
        </p:nvSpPr>
        <p:spPr>
          <a:xfrm>
            <a:off x="457201" y="1600201"/>
            <a:ext cx="7162799" cy="4355999"/>
          </a:xfrm>
        </p:spPr>
        <p:txBody>
          <a:bodyPr/>
          <a:lstStyle/>
          <a:p>
            <a:pPr marL="0" indent="0">
              <a:buNone/>
            </a:pPr>
            <a:r>
              <a:rPr lang="en-US" dirty="0" smtClean="0">
                <a:solidFill>
                  <a:srgbClr val="0120BD"/>
                </a:solidFill>
              </a:rPr>
              <a:t>3. Working toward “gender health” – the opportunity to live in the gender that feels most authentic and to express it openly</a:t>
            </a:r>
          </a:p>
          <a:p>
            <a:pPr marL="0" indent="0">
              <a:buNone/>
            </a:pPr>
            <a:endParaRPr lang="en-US" dirty="0" smtClean="0">
              <a:solidFill>
                <a:srgbClr val="0120BD"/>
              </a:solidFill>
            </a:endParaRPr>
          </a:p>
          <a:p>
            <a:pPr marL="0" indent="0">
              <a:buNone/>
            </a:pPr>
            <a:r>
              <a:rPr lang="en-US" dirty="0" smtClean="0">
                <a:solidFill>
                  <a:srgbClr val="0120BD"/>
                </a:solidFill>
              </a:rPr>
              <a:t>4. Promote gender affirmation within the family</a:t>
            </a:r>
          </a:p>
          <a:p>
            <a:pPr marL="0" indent="0">
              <a:buNone/>
            </a:pPr>
            <a:endParaRPr lang="en-US" dirty="0">
              <a:solidFill>
                <a:srgbClr val="0120BD"/>
              </a:solidFill>
            </a:endParaRPr>
          </a:p>
          <a:p>
            <a:pPr marL="0" indent="0">
              <a:buNone/>
            </a:pPr>
            <a:r>
              <a:rPr lang="en-US" dirty="0" smtClean="0">
                <a:solidFill>
                  <a:srgbClr val="0120BD"/>
                </a:solidFill>
              </a:rPr>
              <a:t>5. Promote gender affirmation in mental health and physical health treatment.</a:t>
            </a:r>
          </a:p>
          <a:p>
            <a:pPr marL="0" indent="0">
              <a:buNone/>
            </a:pPr>
            <a:endParaRPr lang="en-US" dirty="0">
              <a:solidFill>
                <a:srgbClr val="0120BD"/>
              </a:solidFill>
            </a:endParaRPr>
          </a:p>
        </p:txBody>
      </p:sp>
      <p:sp>
        <p:nvSpPr>
          <p:cNvPr id="5" name="TextBox 4"/>
          <p:cNvSpPr txBox="1"/>
          <p:nvPr/>
        </p:nvSpPr>
        <p:spPr>
          <a:xfrm>
            <a:off x="5410200" y="6470316"/>
            <a:ext cx="3581399" cy="523220"/>
          </a:xfrm>
          <a:prstGeom prst="rect">
            <a:avLst/>
          </a:prstGeom>
          <a:noFill/>
        </p:spPr>
        <p:txBody>
          <a:bodyPr wrap="square" rtlCol="0">
            <a:spAutoFit/>
          </a:bodyPr>
          <a:lstStyle/>
          <a:p>
            <a:pPr algn="r"/>
            <a:r>
              <a:rPr lang="en-US" sz="1400" dirty="0" smtClean="0"/>
              <a:t>(Basel, 2013</a:t>
            </a:r>
            <a:r>
              <a:rPr lang="en" sz="1400" dirty="0" smtClean="0"/>
              <a:t>)</a:t>
            </a:r>
            <a:endParaRPr lang="en" sz="1400" dirty="0"/>
          </a:p>
          <a:p>
            <a:pPr algn="r"/>
            <a:endParaRPr lang="en-US" sz="1400" dirty="0"/>
          </a:p>
        </p:txBody>
      </p:sp>
    </p:spTree>
    <p:extLst>
      <p:ext uri="{BB962C8B-B14F-4D97-AF65-F5344CB8AC3E}">
        <p14:creationId xmlns:p14="http://schemas.microsoft.com/office/powerpoint/2010/main" val="8596167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74633"/>
            <a:ext cx="8229600" cy="1207599"/>
          </a:xfrm>
          <a:prstGeom prst="rect">
            <a:avLst/>
          </a:prstGeom>
        </p:spPr>
        <p:txBody>
          <a:bodyPr lIns="91425" tIns="91425" rIns="91425" bIns="91425" anchor="ctr" anchorCtr="0">
            <a:noAutofit/>
          </a:bodyPr>
          <a:lstStyle/>
          <a:p>
            <a:pPr algn="r">
              <a:spcBef>
                <a:spcPts val="0"/>
              </a:spcBef>
              <a:buNone/>
            </a:pPr>
            <a:r>
              <a:rPr lang="en" sz="3000" dirty="0">
                <a:solidFill>
                  <a:schemeClr val="accent2"/>
                </a:solidFill>
              </a:rPr>
              <a:t>Ethical </a:t>
            </a:r>
            <a:r>
              <a:rPr lang="en" sz="3000" dirty="0" smtClean="0">
                <a:solidFill>
                  <a:schemeClr val="accent2"/>
                </a:solidFill>
              </a:rPr>
              <a:t>Considerations</a:t>
            </a:r>
            <a:r>
              <a:rPr lang="en-US" sz="3000" dirty="0" smtClean="0">
                <a:solidFill>
                  <a:schemeClr val="accent2"/>
                </a:solidFill>
              </a:rPr>
              <a:t>: Competence</a:t>
            </a:r>
            <a:r>
              <a:rPr lang="en" sz="3000" dirty="0" smtClean="0">
                <a:solidFill>
                  <a:schemeClr val="accent2"/>
                </a:solidFill>
              </a:rPr>
              <a:t>   </a:t>
            </a:r>
            <a:endParaRPr lang="en" sz="3000" dirty="0">
              <a:solidFill>
                <a:schemeClr val="accent2"/>
              </a:solidFill>
            </a:endParaRPr>
          </a:p>
        </p:txBody>
      </p:sp>
      <p:sp>
        <p:nvSpPr>
          <p:cNvPr id="215" name="Shape 215"/>
          <p:cNvSpPr txBox="1">
            <a:spLocks noGrp="1"/>
          </p:cNvSpPr>
          <p:nvPr>
            <p:ph type="subTitle" idx="4294967295"/>
          </p:nvPr>
        </p:nvSpPr>
        <p:spPr>
          <a:xfrm>
            <a:off x="0" y="1371600"/>
            <a:ext cx="7772400" cy="4724400"/>
          </a:xfrm>
          <a:prstGeom prst="rect">
            <a:avLst/>
          </a:prstGeom>
          <a:noFill/>
          <a:ln>
            <a:noFill/>
          </a:ln>
        </p:spPr>
        <p:txBody>
          <a:bodyPr lIns="91425" tIns="91425" rIns="91425" bIns="91425" anchor="t" anchorCtr="0">
            <a:noAutofit/>
          </a:bodyPr>
          <a:lstStyle/>
          <a:p>
            <a:pPr>
              <a:spcBef>
                <a:spcPts val="0"/>
              </a:spcBef>
              <a:buNone/>
            </a:pPr>
            <a:r>
              <a:rPr lang="en" sz="2400" dirty="0" smtClean="0">
                <a:solidFill>
                  <a:schemeClr val="bg2"/>
                </a:solidFill>
              </a:rPr>
              <a:t>Fassinger </a:t>
            </a:r>
            <a:r>
              <a:rPr lang="en" sz="2400" dirty="0">
                <a:solidFill>
                  <a:schemeClr val="bg2"/>
                </a:solidFill>
              </a:rPr>
              <a:t>and Richie (1997) and Israel and Selvidge (2003) recently applied Sue et. al’s (1982) model of multicultural competence to LGB (but not T clients) and suggest </a:t>
            </a:r>
            <a:r>
              <a:rPr lang="en" sz="2400" dirty="0" smtClean="0">
                <a:solidFill>
                  <a:schemeClr val="bg2"/>
                </a:solidFill>
              </a:rPr>
              <a:t>that</a:t>
            </a:r>
            <a:r>
              <a:rPr lang="en-US" sz="2400" dirty="0">
                <a:solidFill>
                  <a:schemeClr val="bg2"/>
                </a:solidFill>
              </a:rPr>
              <a:t> </a:t>
            </a:r>
            <a:r>
              <a:rPr lang="en-US" sz="2400" dirty="0" smtClean="0">
                <a:solidFill>
                  <a:schemeClr val="bg2"/>
                </a:solidFill>
              </a:rPr>
              <a:t>therapists </a:t>
            </a:r>
            <a:r>
              <a:rPr lang="en-US" sz="2400" dirty="0">
                <a:solidFill>
                  <a:schemeClr val="bg2"/>
                </a:solidFill>
              </a:rPr>
              <a:t>should </a:t>
            </a:r>
            <a:r>
              <a:rPr lang="en" sz="2400" dirty="0" smtClean="0">
                <a:solidFill>
                  <a:schemeClr val="bg2"/>
                </a:solidFill>
              </a:rPr>
              <a:t>:</a:t>
            </a:r>
            <a:endParaRPr lang="en" sz="2400" dirty="0">
              <a:solidFill>
                <a:schemeClr val="bg2"/>
              </a:solidFill>
            </a:endParaRPr>
          </a:p>
          <a:p>
            <a:pPr rtl="0">
              <a:spcBef>
                <a:spcPts val="0"/>
              </a:spcBef>
              <a:buNone/>
            </a:pPr>
            <a:endParaRPr sz="2400" dirty="0">
              <a:solidFill>
                <a:schemeClr val="bg2"/>
              </a:solidFill>
            </a:endParaRPr>
          </a:p>
          <a:p>
            <a:pPr marL="457200" lvl="0" indent="-355600" rtl="0">
              <a:spcBef>
                <a:spcPts val="0"/>
              </a:spcBef>
              <a:buClr>
                <a:schemeClr val="lt2"/>
              </a:buClr>
              <a:buSzPct val="100000"/>
              <a:buFont typeface="Arial"/>
              <a:buChar char="●"/>
            </a:pPr>
            <a:r>
              <a:rPr lang="en" sz="2400" dirty="0" smtClean="0">
                <a:solidFill>
                  <a:schemeClr val="bg2"/>
                </a:solidFill>
              </a:rPr>
              <a:t>develop </a:t>
            </a:r>
            <a:r>
              <a:rPr lang="en" sz="2400" dirty="0">
                <a:solidFill>
                  <a:schemeClr val="bg2"/>
                </a:solidFill>
              </a:rPr>
              <a:t>awareness of their attitudes and biases specifically toward LGB (and T) clients</a:t>
            </a:r>
          </a:p>
          <a:p>
            <a:pPr marL="457200" lvl="0" indent="-355600" rtl="0">
              <a:spcBef>
                <a:spcPts val="0"/>
              </a:spcBef>
              <a:buClr>
                <a:schemeClr val="lt2"/>
              </a:buClr>
              <a:buSzPct val="100000"/>
              <a:buFont typeface="Arial"/>
              <a:buChar char="●"/>
            </a:pPr>
            <a:r>
              <a:rPr lang="en-US" sz="2400" dirty="0">
                <a:solidFill>
                  <a:schemeClr val="bg2"/>
                </a:solidFill>
              </a:rPr>
              <a:t>I</a:t>
            </a:r>
            <a:r>
              <a:rPr lang="en" sz="2400" dirty="0" smtClean="0">
                <a:solidFill>
                  <a:schemeClr val="bg2"/>
                </a:solidFill>
              </a:rPr>
              <a:t>nform </a:t>
            </a:r>
            <a:r>
              <a:rPr lang="en" sz="2400" dirty="0">
                <a:solidFill>
                  <a:schemeClr val="bg2"/>
                </a:solidFill>
              </a:rPr>
              <a:t>themselves of history, culture, and intra-group diversity issues </a:t>
            </a:r>
          </a:p>
          <a:p>
            <a:pPr marL="457200" lvl="0" indent="-355600" rtl="0">
              <a:spcBef>
                <a:spcPts val="0"/>
              </a:spcBef>
              <a:buClr>
                <a:schemeClr val="lt2"/>
              </a:buClr>
              <a:buSzPct val="100000"/>
              <a:buFont typeface="Arial"/>
              <a:buChar char="●"/>
            </a:pPr>
            <a:r>
              <a:rPr lang="en-US" sz="2400" dirty="0">
                <a:solidFill>
                  <a:schemeClr val="bg2"/>
                </a:solidFill>
              </a:rPr>
              <a:t>S</a:t>
            </a:r>
            <a:r>
              <a:rPr lang="en" sz="2400" dirty="0" smtClean="0">
                <a:solidFill>
                  <a:schemeClr val="bg2"/>
                </a:solidFill>
              </a:rPr>
              <a:t>eek </a:t>
            </a:r>
            <a:r>
              <a:rPr lang="en" sz="2400" dirty="0">
                <a:solidFill>
                  <a:schemeClr val="bg2"/>
                </a:solidFill>
              </a:rPr>
              <a:t>opportunities to develop their skills and knowledge</a:t>
            </a:r>
          </a:p>
          <a:p>
            <a:pPr rtl="0">
              <a:spcBef>
                <a:spcPts val="0"/>
              </a:spcBef>
              <a:buNone/>
            </a:pPr>
            <a:endParaRPr sz="2000" dirty="0">
              <a:solidFill>
                <a:schemeClr val="bg2"/>
              </a:solidFill>
            </a:endParaRPr>
          </a:p>
          <a:p>
            <a:pPr lvl="0">
              <a:spcBef>
                <a:spcPts val="0"/>
              </a:spcBef>
              <a:buNone/>
            </a:pPr>
            <a:endParaRPr lang="en-US" sz="2000" dirty="0" smtClean="0">
              <a:solidFill>
                <a:schemeClr val="bg2"/>
              </a:solidFill>
            </a:endParaRPr>
          </a:p>
          <a:p>
            <a:pPr>
              <a:spcBef>
                <a:spcPts val="0"/>
              </a:spcBef>
              <a:buNone/>
            </a:pPr>
            <a:r>
              <a:rPr lang="en" sz="1200" dirty="0"/>
              <a:t>(Perosa, Perosa, &amp; Queener, 2008) </a:t>
            </a:r>
          </a:p>
          <a:p>
            <a:pPr lvl="0">
              <a:spcBef>
                <a:spcPts val="0"/>
              </a:spcBef>
              <a:buNone/>
            </a:pPr>
            <a:endParaRPr lang="en-US" sz="2000" dirty="0">
              <a:solidFill>
                <a:schemeClr val="bg2"/>
              </a:solidFill>
            </a:endParaRPr>
          </a:p>
          <a:p>
            <a:pPr lvl="0">
              <a:spcBef>
                <a:spcPts val="0"/>
              </a:spcBef>
              <a:buNone/>
            </a:pPr>
            <a:endParaRPr lang="en-US" sz="2000" dirty="0" smtClean="0">
              <a:solidFill>
                <a:schemeClr val="bg2"/>
              </a:solidFill>
            </a:endParaRPr>
          </a:p>
          <a:p>
            <a:pPr lvl="0">
              <a:spcBef>
                <a:spcPts val="0"/>
              </a:spcBef>
              <a:buNone/>
            </a:pPr>
            <a:endParaRPr sz="2000" dirty="0">
              <a:solidFill>
                <a:schemeClr val="bg2"/>
              </a:solidFill>
            </a:endParaRPr>
          </a:p>
        </p:txBody>
      </p:sp>
      <p:pic>
        <p:nvPicPr>
          <p:cNvPr id="216" name="Shape 216"/>
          <p:cNvPicPr preferRelativeResize="0"/>
          <p:nvPr/>
        </p:nvPicPr>
        <p:blipFill>
          <a:blip r:embed="rId3">
            <a:alphaModFix/>
          </a:blip>
          <a:stretch>
            <a:fillRect/>
          </a:stretch>
        </p:blipFill>
        <p:spPr>
          <a:xfrm>
            <a:off x="6629400" y="5105400"/>
            <a:ext cx="2278099" cy="1507232"/>
          </a:xfrm>
          <a:prstGeom prst="rect">
            <a:avLst/>
          </a:prstGeom>
          <a:noFill/>
          <a:ln>
            <a:noFill/>
          </a:ln>
        </p:spPr>
      </p:pic>
    </p:spTree>
    <p:extLst>
      <p:ext uri="{BB962C8B-B14F-4D97-AF65-F5344CB8AC3E}">
        <p14:creationId xmlns:p14="http://schemas.microsoft.com/office/powerpoint/2010/main" val="1916923336"/>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r">
              <a:spcBef>
                <a:spcPts val="0"/>
              </a:spcBef>
              <a:buNone/>
            </a:pPr>
            <a:r>
              <a:rPr lang="en" sz="3000" dirty="0">
                <a:solidFill>
                  <a:schemeClr val="accent2"/>
                </a:solidFill>
              </a:rPr>
              <a:t>Ethical </a:t>
            </a:r>
            <a:r>
              <a:rPr lang="en" sz="3000" dirty="0" smtClean="0">
                <a:solidFill>
                  <a:schemeClr val="accent2"/>
                </a:solidFill>
              </a:rPr>
              <a:t>Considerations</a:t>
            </a:r>
            <a:r>
              <a:rPr lang="en-US" sz="3000" dirty="0" smtClean="0">
                <a:solidFill>
                  <a:schemeClr val="accent2"/>
                </a:solidFill>
              </a:rPr>
              <a:t>: Competence</a:t>
            </a:r>
            <a:endParaRPr lang="en" sz="3000" dirty="0">
              <a:solidFill>
                <a:schemeClr val="accent2"/>
              </a:solidFill>
            </a:endParaRPr>
          </a:p>
        </p:txBody>
      </p:sp>
      <p:sp>
        <p:nvSpPr>
          <p:cNvPr id="222" name="Shape 222"/>
          <p:cNvSpPr txBox="1">
            <a:spLocks noGrp="1"/>
          </p:cNvSpPr>
          <p:nvPr>
            <p:ph type="subTitle" idx="4294967295"/>
          </p:nvPr>
        </p:nvSpPr>
        <p:spPr>
          <a:xfrm>
            <a:off x="0" y="1371600"/>
            <a:ext cx="8534400" cy="5029200"/>
          </a:xfrm>
          <a:prstGeom prst="rect">
            <a:avLst/>
          </a:prstGeom>
          <a:noFill/>
          <a:ln>
            <a:noFill/>
          </a:ln>
        </p:spPr>
        <p:txBody>
          <a:bodyPr lIns="91425" tIns="91425" rIns="91425" bIns="91425" anchor="t" anchorCtr="0">
            <a:noAutofit/>
          </a:bodyPr>
          <a:lstStyle/>
          <a:p>
            <a:pPr marL="457200" lvl="0" indent="-342900" rtl="0">
              <a:spcBef>
                <a:spcPts val="0"/>
              </a:spcBef>
              <a:buClr>
                <a:schemeClr val="lt2"/>
              </a:buClr>
              <a:buSzPct val="100000"/>
              <a:buFont typeface="Arial"/>
              <a:buChar char="●"/>
            </a:pPr>
            <a:r>
              <a:rPr lang="en" sz="2400" dirty="0" smtClean="0">
                <a:solidFill>
                  <a:schemeClr val="bg2"/>
                </a:solidFill>
              </a:rPr>
              <a:t>Therapists </a:t>
            </a:r>
            <a:r>
              <a:rPr lang="en" sz="2400" dirty="0">
                <a:solidFill>
                  <a:schemeClr val="bg2"/>
                </a:solidFill>
              </a:rPr>
              <a:t>working with transgender youth should be knowledgeable about the stages of gender development and be able to help with decision making regarding sex-altering medical interventions (Bernal, 2012)</a:t>
            </a:r>
          </a:p>
          <a:p>
            <a:pPr marL="457200" lvl="0" indent="-342900" rtl="0">
              <a:spcBef>
                <a:spcPts val="0"/>
              </a:spcBef>
              <a:buClr>
                <a:schemeClr val="lt2"/>
              </a:buClr>
              <a:buSzPct val="100000"/>
              <a:buFont typeface="Arial"/>
              <a:buChar char="●"/>
            </a:pPr>
            <a:r>
              <a:rPr lang="en" sz="2400" dirty="0">
                <a:solidFill>
                  <a:schemeClr val="bg2"/>
                </a:solidFill>
              </a:rPr>
              <a:t>Should be knowledgeable about community resources (Bernal, 2012)</a:t>
            </a:r>
          </a:p>
          <a:p>
            <a:pPr marL="457200" lvl="0" indent="-342900" rtl="0">
              <a:spcBef>
                <a:spcPts val="0"/>
              </a:spcBef>
              <a:buClr>
                <a:schemeClr val="lt2"/>
              </a:buClr>
              <a:buSzPct val="100000"/>
              <a:buFont typeface="Arial"/>
              <a:buChar char="●"/>
            </a:pPr>
            <a:r>
              <a:rPr lang="en" sz="2400" dirty="0">
                <a:solidFill>
                  <a:schemeClr val="bg2"/>
                </a:solidFill>
              </a:rPr>
              <a:t>Need to be willing to advocate for the child and family (Bernal, 2012)</a:t>
            </a:r>
          </a:p>
          <a:p>
            <a:pPr marL="457200" lvl="0" indent="-342900" rtl="0">
              <a:spcBef>
                <a:spcPts val="0"/>
              </a:spcBef>
              <a:buClr>
                <a:schemeClr val="lt2"/>
              </a:buClr>
              <a:buSzPct val="100000"/>
              <a:buFont typeface="Arial"/>
              <a:buChar char="●"/>
            </a:pPr>
            <a:r>
              <a:rPr lang="en" sz="2400" dirty="0">
                <a:solidFill>
                  <a:schemeClr val="bg2"/>
                </a:solidFill>
              </a:rPr>
              <a:t>Need to stay up to date on research regarding therapy with transgendered youth (Bernal, 2012)</a:t>
            </a:r>
          </a:p>
          <a:p>
            <a:pPr marL="457200" lvl="0" indent="-342900" rtl="0">
              <a:spcBef>
                <a:spcPts val="0"/>
              </a:spcBef>
              <a:buClr>
                <a:schemeClr val="lt2"/>
              </a:buClr>
              <a:buSzPct val="100000"/>
              <a:buFont typeface="Arial"/>
              <a:buChar char="●"/>
            </a:pPr>
            <a:r>
              <a:rPr lang="en" sz="2400" dirty="0">
                <a:solidFill>
                  <a:schemeClr val="bg2"/>
                </a:solidFill>
              </a:rPr>
              <a:t>Should demonstrate “linguistic competence” in terms of using appropriate language when describing and interacting with LGBT youth ((Fisher, Poirier, &amp; Blau, 2012) </a:t>
            </a:r>
          </a:p>
          <a:p>
            <a:pPr marL="457200" lvl="0" indent="-228600" rtl="0">
              <a:spcBef>
                <a:spcPts val="0"/>
              </a:spcBef>
              <a:buNone/>
            </a:pPr>
            <a:endParaRPr sz="1800" dirty="0">
              <a:solidFill>
                <a:schemeClr val="bg2"/>
              </a:solidFill>
            </a:endParaRPr>
          </a:p>
          <a:p>
            <a:pPr lvl="0" rtl="0">
              <a:spcBef>
                <a:spcPts val="0"/>
              </a:spcBef>
              <a:buNone/>
            </a:pPr>
            <a:endParaRPr sz="1800" dirty="0">
              <a:solidFill>
                <a:schemeClr val="bg2"/>
              </a:solidFill>
            </a:endParaRPr>
          </a:p>
          <a:p>
            <a:pPr marL="457200" lvl="0" indent="-228600" rtl="0">
              <a:spcBef>
                <a:spcPts val="0"/>
              </a:spcBef>
              <a:buNone/>
            </a:pPr>
            <a:endParaRPr sz="1800" dirty="0">
              <a:solidFill>
                <a:schemeClr val="bg2"/>
              </a:solidFill>
            </a:endParaRPr>
          </a:p>
          <a:p>
            <a:pPr lvl="0" rtl="0">
              <a:spcBef>
                <a:spcPts val="0"/>
              </a:spcBef>
              <a:buNone/>
            </a:pPr>
            <a:endParaRPr sz="2000" dirty="0">
              <a:solidFill>
                <a:schemeClr val="bg2"/>
              </a:solidFill>
            </a:endParaRPr>
          </a:p>
          <a:p>
            <a:pPr lvl="0" rtl="0">
              <a:spcBef>
                <a:spcPts val="0"/>
              </a:spcBef>
              <a:buClr>
                <a:schemeClr val="dk2"/>
              </a:buClr>
              <a:buFont typeface="Arial"/>
              <a:buNone/>
            </a:pPr>
            <a:endParaRPr sz="2000" dirty="0">
              <a:solidFill>
                <a:schemeClr val="bg2"/>
              </a:solidFill>
            </a:endParaRPr>
          </a:p>
          <a:p>
            <a:pPr>
              <a:spcBef>
                <a:spcPts val="0"/>
              </a:spcBef>
              <a:buNone/>
            </a:pPr>
            <a:endParaRPr sz="2000" dirty="0">
              <a:solidFill>
                <a:schemeClr val="bg2"/>
              </a:solidFill>
            </a:endParaRPr>
          </a:p>
        </p:txBody>
      </p:sp>
    </p:spTree>
    <p:extLst>
      <p:ext uri="{BB962C8B-B14F-4D97-AF65-F5344CB8AC3E}">
        <p14:creationId xmlns:p14="http://schemas.microsoft.com/office/powerpoint/2010/main" val="7374764"/>
      </p:ext>
    </p:extLst>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F96F1C"/>
                </a:solidFill>
              </a:rPr>
              <a:t>Treatment - Take home across models</a:t>
            </a:r>
            <a:br>
              <a:rPr lang="en-US" dirty="0" smtClean="0">
                <a:solidFill>
                  <a:srgbClr val="F96F1C"/>
                </a:solidFill>
              </a:rPr>
            </a:br>
            <a:r>
              <a:rPr lang="en-US" dirty="0">
                <a:solidFill>
                  <a:srgbClr val="F96F1C"/>
                </a:solidFill>
              </a:rPr>
              <a:t/>
            </a:r>
            <a:br>
              <a:rPr lang="en-US" dirty="0">
                <a:solidFill>
                  <a:srgbClr val="F96F1C"/>
                </a:solidFill>
              </a:rPr>
            </a:br>
            <a:r>
              <a:rPr lang="en-US" dirty="0" smtClean="0"/>
              <a:t> </a:t>
            </a:r>
            <a:endParaRPr lang="en-US" dirty="0"/>
          </a:p>
        </p:txBody>
      </p:sp>
      <p:sp>
        <p:nvSpPr>
          <p:cNvPr id="5" name="Content Placeholder 2"/>
          <p:cNvSpPr txBox="1">
            <a:spLocks/>
          </p:cNvSpPr>
          <p:nvPr/>
        </p:nvSpPr>
        <p:spPr>
          <a:xfrm>
            <a:off x="533400" y="1752600"/>
            <a:ext cx="8229600" cy="48768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dirty="0" smtClean="0">
                <a:solidFill>
                  <a:srgbClr val="0120BD"/>
                </a:solidFill>
              </a:rPr>
              <a:t>Psychopathology is typically stems from cultural reactions rather than the child/teen.</a:t>
            </a:r>
          </a:p>
          <a:p>
            <a:r>
              <a:rPr lang="en-US" sz="2800" dirty="0" smtClean="0">
                <a:solidFill>
                  <a:srgbClr val="0120BD"/>
                </a:solidFill>
              </a:rPr>
              <a:t>Family plays a HUGE role in treatment – even when not involved. </a:t>
            </a:r>
          </a:p>
          <a:p>
            <a:r>
              <a:rPr lang="en-US" sz="2800" dirty="0" smtClean="0">
                <a:solidFill>
                  <a:srgbClr val="0120BD"/>
                </a:solidFill>
              </a:rPr>
              <a:t>SUPPORT is key</a:t>
            </a:r>
          </a:p>
          <a:p>
            <a:r>
              <a:rPr lang="en-US" sz="2800" dirty="0" smtClean="0">
                <a:solidFill>
                  <a:srgbClr val="0120BD"/>
                </a:solidFill>
              </a:rPr>
              <a:t>Keeping up to date on resources is essential</a:t>
            </a:r>
          </a:p>
          <a:p>
            <a:r>
              <a:rPr lang="en-US" sz="2800" dirty="0" smtClean="0">
                <a:solidFill>
                  <a:srgbClr val="0120BD"/>
                </a:solidFill>
              </a:rPr>
              <a:t>Collaboration with other professionals will almost always be needed</a:t>
            </a:r>
          </a:p>
          <a:p>
            <a:r>
              <a:rPr lang="en-US" sz="2800" dirty="0" smtClean="0">
                <a:solidFill>
                  <a:srgbClr val="0120BD"/>
                </a:solidFill>
              </a:rPr>
              <a:t>You may be looked at for guidance more than you are used to</a:t>
            </a:r>
          </a:p>
          <a:p>
            <a:endParaRPr lang="en-US" sz="2800" dirty="0">
              <a:solidFill>
                <a:srgbClr val="0120BD"/>
              </a:solidFill>
            </a:endParaRPr>
          </a:p>
        </p:txBody>
      </p:sp>
    </p:spTree>
    <p:extLst>
      <p:ext uri="{BB962C8B-B14F-4D97-AF65-F5344CB8AC3E}">
        <p14:creationId xmlns:p14="http://schemas.microsoft.com/office/powerpoint/2010/main" val="3813376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457200" y="274637"/>
            <a:ext cx="8229600" cy="1143200"/>
          </a:xfrm>
          <a:prstGeom prst="rect">
            <a:avLst/>
          </a:prstGeom>
        </p:spPr>
        <p:txBody>
          <a:bodyPr lIns="91425" tIns="91425" rIns="91425" bIns="91425" anchor="ctr" anchorCtr="0">
            <a:noAutofit/>
          </a:bodyPr>
          <a:lstStyle/>
          <a:p>
            <a:pPr algn="r">
              <a:spcBef>
                <a:spcPts val="0"/>
              </a:spcBef>
              <a:buNone/>
            </a:pPr>
            <a:r>
              <a:rPr lang="en" sz="3600" dirty="0">
                <a:solidFill>
                  <a:schemeClr val="accent2"/>
                </a:solidFill>
              </a:rPr>
              <a:t>Ethical </a:t>
            </a:r>
            <a:r>
              <a:rPr lang="en" sz="3600" dirty="0" smtClean="0">
                <a:solidFill>
                  <a:schemeClr val="accent2"/>
                </a:solidFill>
              </a:rPr>
              <a:t>Considerations</a:t>
            </a:r>
            <a:endParaRPr lang="en" sz="3600" dirty="0">
              <a:solidFill>
                <a:schemeClr val="accent2"/>
              </a:solidFill>
            </a:endParaRPr>
          </a:p>
        </p:txBody>
      </p:sp>
      <p:sp>
        <p:nvSpPr>
          <p:cNvPr id="222" name="Shape 222"/>
          <p:cNvSpPr txBox="1">
            <a:spLocks noGrp="1"/>
          </p:cNvSpPr>
          <p:nvPr>
            <p:ph type="subTitle" idx="4294967295"/>
          </p:nvPr>
        </p:nvSpPr>
        <p:spPr>
          <a:xfrm>
            <a:off x="0" y="1371600"/>
            <a:ext cx="8534400" cy="5029200"/>
          </a:xfrm>
          <a:prstGeom prst="rect">
            <a:avLst/>
          </a:prstGeom>
          <a:noFill/>
          <a:ln>
            <a:noFill/>
          </a:ln>
        </p:spPr>
        <p:txBody>
          <a:bodyPr lIns="91425" tIns="91425" rIns="91425" bIns="91425" anchor="t" anchorCtr="0">
            <a:noAutofit/>
          </a:bodyPr>
          <a:lstStyle/>
          <a:p>
            <a:pPr marL="457200" lvl="0" indent="-228600" rtl="0">
              <a:spcBef>
                <a:spcPts val="0"/>
              </a:spcBef>
              <a:buNone/>
            </a:pPr>
            <a:endParaRPr sz="3000" dirty="0">
              <a:solidFill>
                <a:schemeClr val="bg2"/>
              </a:solidFill>
            </a:endParaRPr>
          </a:p>
          <a:p>
            <a:pPr lvl="0" rtl="0">
              <a:spcBef>
                <a:spcPts val="0"/>
              </a:spcBef>
              <a:buNone/>
            </a:pPr>
            <a:r>
              <a:rPr lang="en-US" sz="3000" dirty="0" smtClean="0">
                <a:solidFill>
                  <a:schemeClr val="bg2"/>
                </a:solidFill>
              </a:rPr>
              <a:t>1. What views do you have regarding confidentiality in therapy with transgendered youth now?</a:t>
            </a:r>
          </a:p>
          <a:p>
            <a:pPr lvl="0" rtl="0">
              <a:spcBef>
                <a:spcPts val="0"/>
              </a:spcBef>
              <a:buNone/>
            </a:pPr>
            <a:endParaRPr lang="en-US" sz="3000" dirty="0">
              <a:solidFill>
                <a:schemeClr val="bg2"/>
              </a:solidFill>
            </a:endParaRPr>
          </a:p>
          <a:p>
            <a:pPr lvl="0" rtl="0">
              <a:spcBef>
                <a:spcPts val="0"/>
              </a:spcBef>
              <a:buNone/>
            </a:pPr>
            <a:r>
              <a:rPr lang="en-US" sz="3000" dirty="0" smtClean="0">
                <a:solidFill>
                  <a:schemeClr val="bg2"/>
                </a:solidFill>
              </a:rPr>
              <a:t>2. What other ethical considerations can you think of? </a:t>
            </a:r>
            <a:endParaRPr sz="3000" dirty="0">
              <a:solidFill>
                <a:schemeClr val="bg2"/>
              </a:solidFill>
            </a:endParaRPr>
          </a:p>
          <a:p>
            <a:pPr marL="457200" lvl="0" indent="-228600" rtl="0">
              <a:spcBef>
                <a:spcPts val="0"/>
              </a:spcBef>
              <a:buNone/>
            </a:pPr>
            <a:endParaRPr sz="3000" dirty="0">
              <a:solidFill>
                <a:schemeClr val="bg2"/>
              </a:solidFill>
            </a:endParaRPr>
          </a:p>
          <a:p>
            <a:pPr lvl="0" rtl="0">
              <a:spcBef>
                <a:spcPts val="0"/>
              </a:spcBef>
              <a:buNone/>
            </a:pPr>
            <a:endParaRPr sz="3000" dirty="0">
              <a:solidFill>
                <a:schemeClr val="bg2"/>
              </a:solidFill>
            </a:endParaRPr>
          </a:p>
          <a:p>
            <a:pPr lvl="0" rtl="0">
              <a:spcBef>
                <a:spcPts val="0"/>
              </a:spcBef>
              <a:buClr>
                <a:schemeClr val="dk2"/>
              </a:buClr>
              <a:buFont typeface="Arial"/>
              <a:buNone/>
            </a:pPr>
            <a:endParaRPr sz="3000" dirty="0">
              <a:solidFill>
                <a:schemeClr val="bg2"/>
              </a:solidFill>
            </a:endParaRPr>
          </a:p>
          <a:p>
            <a:pPr>
              <a:spcBef>
                <a:spcPts val="0"/>
              </a:spcBef>
              <a:buNone/>
            </a:pPr>
            <a:endParaRPr sz="3000" dirty="0">
              <a:solidFill>
                <a:schemeClr val="bg2"/>
              </a:solidFill>
            </a:endParaRPr>
          </a:p>
        </p:txBody>
      </p:sp>
    </p:spTree>
    <p:extLst>
      <p:ext uri="{BB962C8B-B14F-4D97-AF65-F5344CB8AC3E}">
        <p14:creationId xmlns:p14="http://schemas.microsoft.com/office/powerpoint/2010/main" val="3297831262"/>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Shape 209"/>
          <p:cNvSpPr txBox="1">
            <a:spLocks noGrp="1"/>
          </p:cNvSpPr>
          <p:nvPr>
            <p:ph type="body" idx="1"/>
          </p:nvPr>
        </p:nvSpPr>
        <p:spPr>
          <a:prstGeom prst="rect">
            <a:avLst/>
          </a:prstGeom>
        </p:spPr>
        <p:txBody>
          <a:bodyPr lIns="91425" tIns="91425" rIns="91425" bIns="91425" anchor="t" anchorCtr="0">
            <a:noAutofit/>
          </a:bodyPr>
          <a:lstStyle/>
          <a:p>
            <a:pPr marL="457200" lvl="0" indent="-355600" rtl="0">
              <a:spcBef>
                <a:spcPts val="0"/>
              </a:spcBef>
              <a:buClr>
                <a:schemeClr val="lt2"/>
              </a:buClr>
              <a:buSzPct val="100000"/>
              <a:buFont typeface="Arial"/>
              <a:buChar char="●"/>
            </a:pPr>
            <a:r>
              <a:rPr lang="en-US" sz="2400" dirty="0" smtClean="0">
                <a:solidFill>
                  <a:srgbClr val="0120BD"/>
                </a:solidFill>
              </a:rPr>
              <a:t>May</a:t>
            </a:r>
            <a:r>
              <a:rPr lang="en" sz="2400" dirty="0" smtClean="0">
                <a:solidFill>
                  <a:srgbClr val="0120BD"/>
                </a:solidFill>
              </a:rPr>
              <a:t> </a:t>
            </a:r>
            <a:r>
              <a:rPr lang="en" sz="2400" dirty="0">
                <a:solidFill>
                  <a:srgbClr val="0120BD"/>
                </a:solidFill>
              </a:rPr>
              <a:t>be </a:t>
            </a:r>
            <a:r>
              <a:rPr lang="en-US" sz="2400" dirty="0" smtClean="0">
                <a:solidFill>
                  <a:srgbClr val="0120BD"/>
                </a:solidFill>
              </a:rPr>
              <a:t>discouraging due to lack of </a:t>
            </a:r>
            <a:r>
              <a:rPr lang="en" sz="2400" dirty="0" smtClean="0">
                <a:solidFill>
                  <a:srgbClr val="0120BD"/>
                </a:solidFill>
              </a:rPr>
              <a:t>outside </a:t>
            </a:r>
            <a:r>
              <a:rPr lang="en" sz="2400" dirty="0">
                <a:solidFill>
                  <a:srgbClr val="0120BD"/>
                </a:solidFill>
              </a:rPr>
              <a:t>support and control that transgendered </a:t>
            </a:r>
            <a:r>
              <a:rPr lang="en" sz="2400" dirty="0" smtClean="0">
                <a:solidFill>
                  <a:srgbClr val="0120BD"/>
                </a:solidFill>
              </a:rPr>
              <a:t>individuals</a:t>
            </a:r>
            <a:r>
              <a:rPr lang="en-US" sz="2400" dirty="0" smtClean="0">
                <a:solidFill>
                  <a:srgbClr val="0120BD"/>
                </a:solidFill>
              </a:rPr>
              <a:t> may</a:t>
            </a:r>
            <a:r>
              <a:rPr lang="en" sz="2400" dirty="0" smtClean="0">
                <a:solidFill>
                  <a:srgbClr val="0120BD"/>
                </a:solidFill>
              </a:rPr>
              <a:t> </a:t>
            </a:r>
            <a:r>
              <a:rPr lang="en" sz="2400" dirty="0">
                <a:solidFill>
                  <a:srgbClr val="0120BD"/>
                </a:solidFill>
              </a:rPr>
              <a:t>have (i.e. hate crimes, ignorance)</a:t>
            </a:r>
          </a:p>
          <a:p>
            <a:pPr marL="457200" lvl="0" indent="-355600" rtl="0">
              <a:spcBef>
                <a:spcPts val="0"/>
              </a:spcBef>
              <a:buClr>
                <a:schemeClr val="lt2"/>
              </a:buClr>
              <a:buSzPct val="100000"/>
              <a:buFont typeface="Arial"/>
              <a:buChar char="●"/>
            </a:pPr>
            <a:r>
              <a:rPr lang="en-US" sz="2400" dirty="0" smtClean="0">
                <a:solidFill>
                  <a:srgbClr val="0120BD"/>
                </a:solidFill>
              </a:rPr>
              <a:t>Lack </a:t>
            </a:r>
            <a:r>
              <a:rPr lang="en" sz="2400" dirty="0" smtClean="0">
                <a:solidFill>
                  <a:srgbClr val="0120BD"/>
                </a:solidFill>
              </a:rPr>
              <a:t>of </a:t>
            </a:r>
            <a:r>
              <a:rPr lang="en" sz="2400" dirty="0">
                <a:solidFill>
                  <a:srgbClr val="0120BD"/>
                </a:solidFill>
              </a:rPr>
              <a:t>research to guide the therapist in their practice, supervision may be difficult to procure </a:t>
            </a:r>
          </a:p>
          <a:p>
            <a:pPr marL="457200" lvl="0" indent="-355600" rtl="0">
              <a:spcBef>
                <a:spcPts val="0"/>
              </a:spcBef>
              <a:buClr>
                <a:schemeClr val="lt2"/>
              </a:buClr>
              <a:buSzPct val="100000"/>
              <a:buFont typeface="Arial"/>
              <a:buChar char="●"/>
            </a:pPr>
            <a:r>
              <a:rPr lang="en-US" sz="2400" dirty="0" smtClean="0">
                <a:solidFill>
                  <a:srgbClr val="0120BD"/>
                </a:solidFill>
              </a:rPr>
              <a:t>The</a:t>
            </a:r>
            <a:r>
              <a:rPr lang="en" sz="2400" dirty="0" smtClean="0">
                <a:solidFill>
                  <a:srgbClr val="0120BD"/>
                </a:solidFill>
              </a:rPr>
              <a:t> </a:t>
            </a:r>
            <a:r>
              <a:rPr lang="en" sz="2400" dirty="0">
                <a:solidFill>
                  <a:srgbClr val="0120BD"/>
                </a:solidFill>
              </a:rPr>
              <a:t>depth and breadth of the therapy is intense, drawing on many different subjects (developmental, family systems, neuro/biological basis, social/cultural, psychopathology)..and then some </a:t>
            </a:r>
          </a:p>
          <a:p>
            <a:pPr marL="457200" lvl="0" indent="-355600">
              <a:spcBef>
                <a:spcPts val="0"/>
              </a:spcBef>
              <a:buClr>
                <a:schemeClr val="lt2"/>
              </a:buClr>
              <a:buSzPct val="100000"/>
              <a:buFont typeface="Arial"/>
              <a:buChar char="●"/>
            </a:pPr>
            <a:r>
              <a:rPr lang="en-US" sz="2400" dirty="0" smtClean="0">
                <a:solidFill>
                  <a:srgbClr val="0120BD"/>
                </a:solidFill>
              </a:rPr>
              <a:t>Transgendered youth are considered</a:t>
            </a:r>
            <a:r>
              <a:rPr lang="en" sz="2400" dirty="0" smtClean="0">
                <a:solidFill>
                  <a:srgbClr val="0120BD"/>
                </a:solidFill>
              </a:rPr>
              <a:t> </a:t>
            </a:r>
            <a:r>
              <a:rPr lang="en" sz="2400" dirty="0">
                <a:solidFill>
                  <a:srgbClr val="0120BD"/>
                </a:solidFill>
              </a:rPr>
              <a:t>a high risk population-higher rate of suicide, exposure to trauma</a:t>
            </a:r>
          </a:p>
        </p:txBody>
      </p:sp>
      <p:sp>
        <p:nvSpPr>
          <p:cNvPr id="6" name="Shape 202"/>
          <p:cNvSpPr txBox="1">
            <a:spLocks/>
          </p:cNvSpPr>
          <p:nvPr/>
        </p:nvSpPr>
        <p:spPr bwMode="auto">
          <a:xfrm>
            <a:off x="457200" y="274633"/>
            <a:ext cx="8229600" cy="1447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25" tIns="91425" rIns="91425" bIns="91425" numCol="1" anchor="ctr" anchorCtr="0" compatLnSpc="1">
            <a:prstTxWarp prst="textNoShape">
              <a:avLst/>
            </a:prstTxWarp>
            <a:noAutofit/>
          </a:bodyPr>
          <a:lstStyle>
            <a:lvl1pPr algn="l" rtl="0" eaLnBrk="1" fontAlgn="base" hangingPunct="1">
              <a:spcBef>
                <a:spcPts val="0"/>
              </a:spcBef>
              <a:spcAft>
                <a:spcPct val="0"/>
              </a:spcAft>
              <a:defRPr sz="4400">
                <a:solidFill>
                  <a:srgbClr val="FFA711"/>
                </a:solidFill>
                <a:latin typeface="+mj-lt"/>
                <a:ea typeface="ＭＳ Ｐゴシック" charset="0"/>
                <a:cs typeface="+mj-cs"/>
              </a:defRPr>
            </a:lvl1pPr>
            <a:lvl2pPr algn="l" rtl="0" eaLnBrk="1" fontAlgn="base" hangingPunct="1">
              <a:spcBef>
                <a:spcPts val="0"/>
              </a:spcBef>
              <a:spcAft>
                <a:spcPct val="0"/>
              </a:spcAft>
              <a:defRPr sz="4400">
                <a:solidFill>
                  <a:srgbClr val="FFA711"/>
                </a:solidFill>
                <a:latin typeface="Microsoft Sans Serif" pitchFamily="34" charset="0"/>
                <a:ea typeface="ＭＳ Ｐゴシック" charset="0"/>
              </a:defRPr>
            </a:lvl2pPr>
            <a:lvl3pPr algn="l" rtl="0" eaLnBrk="1" fontAlgn="base" hangingPunct="1">
              <a:spcBef>
                <a:spcPts val="0"/>
              </a:spcBef>
              <a:spcAft>
                <a:spcPct val="0"/>
              </a:spcAft>
              <a:defRPr sz="4400">
                <a:solidFill>
                  <a:srgbClr val="FFA711"/>
                </a:solidFill>
                <a:latin typeface="Microsoft Sans Serif" pitchFamily="34" charset="0"/>
                <a:ea typeface="ＭＳ Ｐゴシック" charset="0"/>
              </a:defRPr>
            </a:lvl3pPr>
            <a:lvl4pPr algn="l" rtl="0" eaLnBrk="1" fontAlgn="base" hangingPunct="1">
              <a:spcBef>
                <a:spcPts val="0"/>
              </a:spcBef>
              <a:spcAft>
                <a:spcPct val="0"/>
              </a:spcAft>
              <a:defRPr sz="4400">
                <a:solidFill>
                  <a:srgbClr val="FFA711"/>
                </a:solidFill>
                <a:latin typeface="Microsoft Sans Serif" pitchFamily="34" charset="0"/>
                <a:ea typeface="ＭＳ Ｐゴシック" charset="0"/>
              </a:defRPr>
            </a:lvl4pPr>
            <a:lvl5pPr algn="l" rtl="0" eaLnBrk="1" fontAlgn="base" hangingPunct="1">
              <a:spcBef>
                <a:spcPts val="0"/>
              </a:spcBef>
              <a:spcAft>
                <a:spcPct val="0"/>
              </a:spcAft>
              <a:defRPr sz="4400">
                <a:solidFill>
                  <a:srgbClr val="FFA711"/>
                </a:solidFill>
                <a:latin typeface="Microsoft Sans Serif" pitchFamily="34" charset="0"/>
                <a:ea typeface="ＭＳ Ｐゴシック" charset="0"/>
              </a:defRPr>
            </a:lvl5pPr>
            <a:lvl6pPr marL="457200" algn="l" rtl="0" eaLnBrk="1" fontAlgn="base" hangingPunct="1">
              <a:spcBef>
                <a:spcPts val="0"/>
              </a:spcBef>
              <a:spcAft>
                <a:spcPct val="0"/>
              </a:spcAft>
              <a:defRPr sz="4400">
                <a:solidFill>
                  <a:srgbClr val="FFA711"/>
                </a:solidFill>
                <a:latin typeface="Microsoft Sans Serif" pitchFamily="34" charset="0"/>
              </a:defRPr>
            </a:lvl6pPr>
            <a:lvl7pPr marL="914400" algn="l" rtl="0" eaLnBrk="1" fontAlgn="base" hangingPunct="1">
              <a:spcBef>
                <a:spcPts val="0"/>
              </a:spcBef>
              <a:spcAft>
                <a:spcPct val="0"/>
              </a:spcAft>
              <a:defRPr sz="4400">
                <a:solidFill>
                  <a:srgbClr val="FFA711"/>
                </a:solidFill>
                <a:latin typeface="Microsoft Sans Serif" pitchFamily="34" charset="0"/>
              </a:defRPr>
            </a:lvl7pPr>
            <a:lvl8pPr marL="1371600" algn="l" rtl="0" eaLnBrk="1" fontAlgn="base" hangingPunct="1">
              <a:spcBef>
                <a:spcPts val="0"/>
              </a:spcBef>
              <a:spcAft>
                <a:spcPct val="0"/>
              </a:spcAft>
              <a:defRPr sz="4400">
                <a:solidFill>
                  <a:srgbClr val="FFA711"/>
                </a:solidFill>
                <a:latin typeface="Microsoft Sans Serif" pitchFamily="34" charset="0"/>
              </a:defRPr>
            </a:lvl8pPr>
            <a:lvl9pPr marL="1828800" algn="l" rtl="0" eaLnBrk="1" fontAlgn="base" hangingPunct="1">
              <a:spcBef>
                <a:spcPts val="0"/>
              </a:spcBef>
              <a:spcAft>
                <a:spcPct val="0"/>
              </a:spcAft>
              <a:defRPr sz="4400">
                <a:solidFill>
                  <a:srgbClr val="FFA711"/>
                </a:solidFill>
                <a:latin typeface="Microsoft Sans Serif" pitchFamily="34" charset="0"/>
              </a:defRPr>
            </a:lvl9pPr>
          </a:lstStyle>
          <a:p>
            <a:pPr algn="r"/>
            <a:r>
              <a:rPr lang="en-US" sz="3600" dirty="0" smtClean="0">
                <a:solidFill>
                  <a:schemeClr val="accent2"/>
                </a:solidFill>
              </a:rPr>
              <a:t>Considerations for the therapist working with transgendered youth</a:t>
            </a:r>
            <a:endParaRPr lang="en" sz="3600" dirty="0">
              <a:solidFill>
                <a:schemeClr val="accent2"/>
              </a:solidFill>
            </a:endParaRPr>
          </a:p>
        </p:txBody>
      </p:sp>
    </p:spTree>
    <p:extLst>
      <p:ext uri="{BB962C8B-B14F-4D97-AF65-F5344CB8AC3E}">
        <p14:creationId xmlns:p14="http://schemas.microsoft.com/office/powerpoint/2010/main" val="1971403208"/>
      </p:ext>
    </p:extLst>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4633"/>
            <a:ext cx="8229600" cy="1447199"/>
          </a:xfrm>
          <a:prstGeom prst="rect">
            <a:avLst/>
          </a:prstGeom>
        </p:spPr>
        <p:txBody>
          <a:bodyPr lIns="91425" tIns="91425" rIns="91425" bIns="91425" anchor="ctr" anchorCtr="0">
            <a:noAutofit/>
          </a:bodyPr>
          <a:lstStyle/>
          <a:p>
            <a:pPr algn="r">
              <a:spcBef>
                <a:spcPts val="0"/>
              </a:spcBef>
              <a:buNone/>
            </a:pPr>
            <a:r>
              <a:rPr lang="en-US" sz="3600" dirty="0" smtClean="0">
                <a:solidFill>
                  <a:schemeClr val="accent2"/>
                </a:solidFill>
              </a:rPr>
              <a:t>Considerations for the therapist working with transgendered youth</a:t>
            </a:r>
            <a:endParaRPr lang="en" sz="3600" dirty="0">
              <a:solidFill>
                <a:schemeClr val="accent2"/>
              </a:solidFill>
            </a:endParaRPr>
          </a:p>
        </p:txBody>
      </p:sp>
      <p:sp>
        <p:nvSpPr>
          <p:cNvPr id="203" name="Shape 203"/>
          <p:cNvSpPr txBox="1">
            <a:spLocks noGrp="1"/>
          </p:cNvSpPr>
          <p:nvPr>
            <p:ph type="body" idx="1"/>
          </p:nvPr>
        </p:nvSpPr>
        <p:spPr>
          <a:xfrm>
            <a:off x="457200" y="1828800"/>
            <a:ext cx="8229600" cy="4127400"/>
          </a:xfrm>
          <a:prstGeom prst="rect">
            <a:avLst/>
          </a:prstGeom>
        </p:spPr>
        <p:txBody>
          <a:bodyPr lIns="91425" tIns="91425" rIns="91425" bIns="91425" anchor="t" anchorCtr="0">
            <a:noAutofit/>
          </a:bodyPr>
          <a:lstStyle/>
          <a:p>
            <a:pPr marL="457200" lvl="0" indent="-355600" rtl="0">
              <a:spcBef>
                <a:spcPts val="0"/>
              </a:spcBef>
              <a:buClr>
                <a:schemeClr val="lt2"/>
              </a:buClr>
              <a:buSzPct val="100000"/>
              <a:buFont typeface="Arial"/>
              <a:buChar char="●"/>
            </a:pPr>
            <a:r>
              <a:rPr lang="en" sz="2400" dirty="0" smtClean="0">
                <a:solidFill>
                  <a:srgbClr val="0120BD"/>
                </a:solidFill>
              </a:rPr>
              <a:t>This </a:t>
            </a:r>
            <a:r>
              <a:rPr lang="en" sz="2400" dirty="0">
                <a:solidFill>
                  <a:srgbClr val="0120BD"/>
                </a:solidFill>
              </a:rPr>
              <a:t>population is in need of therapists and others to gain competency in providing treatment, provide psychoeducation, and advocate for their rights </a:t>
            </a:r>
          </a:p>
          <a:p>
            <a:pPr marL="457200" lvl="0" indent="-355600" rtl="0">
              <a:spcBef>
                <a:spcPts val="0"/>
              </a:spcBef>
              <a:buClr>
                <a:schemeClr val="lt2"/>
              </a:buClr>
              <a:buSzPct val="100000"/>
              <a:buFont typeface="Arial"/>
              <a:buChar char="●"/>
            </a:pPr>
            <a:r>
              <a:rPr lang="en" sz="2400" dirty="0">
                <a:solidFill>
                  <a:srgbClr val="0120BD"/>
                </a:solidFill>
              </a:rPr>
              <a:t>There is clear need for continued psychological research specific to the transgender population, for instance testing outcomes for existing treatment models </a:t>
            </a:r>
          </a:p>
          <a:p>
            <a:pPr marL="457200" lvl="0" indent="-355600">
              <a:spcBef>
                <a:spcPts val="0"/>
              </a:spcBef>
              <a:buClr>
                <a:schemeClr val="lt2"/>
              </a:buClr>
              <a:buSzPct val="100000"/>
              <a:buFont typeface="Arial"/>
              <a:buChar char="●"/>
            </a:pPr>
            <a:r>
              <a:rPr lang="en" sz="2400" dirty="0">
                <a:solidFill>
                  <a:srgbClr val="0120BD"/>
                </a:solidFill>
              </a:rPr>
              <a:t>There are very few psychologists who have interest and competence in working with this population-you will be in high demand</a:t>
            </a:r>
          </a:p>
        </p:txBody>
      </p:sp>
    </p:spTree>
    <p:extLst>
      <p:ext uri="{BB962C8B-B14F-4D97-AF65-F5344CB8AC3E}">
        <p14:creationId xmlns:p14="http://schemas.microsoft.com/office/powerpoint/2010/main" val="1484415158"/>
      </p:ext>
    </p:extLst>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solidFill>
                  <a:srgbClr val="0120BD"/>
                </a:solidFill>
              </a:rPr>
              <a:t>It Gets Better…..</a:t>
            </a:r>
            <a:endParaRPr lang="en-US" dirty="0">
              <a:solidFill>
                <a:srgbClr val="0120BD"/>
              </a:solidFill>
            </a:endParaRPr>
          </a:p>
        </p:txBody>
      </p:sp>
      <p:sp>
        <p:nvSpPr>
          <p:cNvPr id="3" name="Content Placeholder 2"/>
          <p:cNvSpPr>
            <a:spLocks noGrp="1"/>
          </p:cNvSpPr>
          <p:nvPr>
            <p:ph idx="1"/>
          </p:nvPr>
        </p:nvSpPr>
        <p:spPr>
          <a:xfrm>
            <a:off x="914400" y="2971800"/>
            <a:ext cx="7315200" cy="3657600"/>
          </a:xfrm>
        </p:spPr>
        <p:txBody>
          <a:bodyPr/>
          <a:lstStyle/>
          <a:p>
            <a:pPr marL="0" indent="0">
              <a:buNone/>
            </a:pPr>
            <a:r>
              <a:rPr lang="en-US" u="sng" dirty="0">
                <a:solidFill>
                  <a:schemeClr val="bg2"/>
                </a:solidFill>
                <a:hlinkClick r:id="rId2"/>
              </a:rPr>
              <a:t>https://www.youtube.com/watch?v=2lozlzWrYVY</a:t>
            </a:r>
            <a:endParaRPr lang="en-US"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3443613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838200"/>
          </a:xfrm>
        </p:spPr>
        <p:txBody>
          <a:bodyPr/>
          <a:lstStyle/>
          <a:p>
            <a:pPr algn="r"/>
            <a:r>
              <a:rPr lang="en-US" dirty="0" smtClean="0">
                <a:solidFill>
                  <a:schemeClr val="accent2"/>
                </a:solidFill>
              </a:rPr>
              <a:t>References:</a:t>
            </a:r>
            <a:endParaRPr lang="en-US" dirty="0">
              <a:solidFill>
                <a:schemeClr val="accent2"/>
              </a:solidFill>
            </a:endParaRPr>
          </a:p>
        </p:txBody>
      </p:sp>
      <p:sp>
        <p:nvSpPr>
          <p:cNvPr id="3" name="Content Placeholder 2"/>
          <p:cNvSpPr>
            <a:spLocks noGrp="1"/>
          </p:cNvSpPr>
          <p:nvPr>
            <p:ph idx="1"/>
          </p:nvPr>
        </p:nvSpPr>
        <p:spPr>
          <a:xfrm>
            <a:off x="381000" y="1143000"/>
            <a:ext cx="8305800" cy="5486400"/>
          </a:xfrm>
        </p:spPr>
        <p:txBody>
          <a:bodyPr/>
          <a:lstStyle/>
          <a:p>
            <a:r>
              <a:rPr lang="en-US" sz="1000" dirty="0"/>
              <a:t>American Psychiatric Association. (2013). Diagnostic and statistical manual of mental disorders (5</a:t>
            </a:r>
            <a:r>
              <a:rPr lang="en-US" sz="1000" baseline="30000" dirty="0"/>
              <a:t>th</a:t>
            </a:r>
            <a:r>
              <a:rPr lang="en-US" sz="1000" dirty="0"/>
              <a:t> ed.).  Washington, DC:  Author.</a:t>
            </a:r>
          </a:p>
          <a:p>
            <a:r>
              <a:rPr lang="en-US" sz="1000" dirty="0"/>
              <a:t>American Psychological Association (2013). Gender diversity and transgender identity in adolescents. Retrieved from http://</a:t>
            </a:r>
            <a:r>
              <a:rPr lang="en-US" sz="1000" dirty="0" err="1"/>
              <a:t>www.apadivisions.org</a:t>
            </a:r>
            <a:r>
              <a:rPr lang="en-US" sz="1000" dirty="0"/>
              <a:t>/division-44/resources/advocacy/transgender-adolescent</a:t>
            </a:r>
          </a:p>
          <a:p>
            <a:r>
              <a:rPr lang="en-US" sz="1000" dirty="0"/>
              <a:t>Bernal, A. T., &amp; </a:t>
            </a:r>
            <a:r>
              <a:rPr lang="en-US" sz="1000" dirty="0" err="1"/>
              <a:t>Coolhart</a:t>
            </a:r>
            <a:r>
              <a:rPr lang="en-US" sz="1000" dirty="0"/>
              <a:t>, D. (2012). Treatment and ethical considerations with transgendered children and youth in family therapy. </a:t>
            </a:r>
            <a:r>
              <a:rPr lang="en-US" sz="1000" i="1" dirty="0"/>
              <a:t>Journal of Family Psychotherapy</a:t>
            </a:r>
            <a:r>
              <a:rPr lang="en-US" sz="1000" dirty="0"/>
              <a:t>, </a:t>
            </a:r>
            <a:r>
              <a:rPr lang="en-US" sz="1000" i="1" dirty="0"/>
              <a:t>23</a:t>
            </a:r>
            <a:r>
              <a:rPr lang="en-US" sz="1000" dirty="0"/>
              <a:t>, 287-303. </a:t>
            </a:r>
            <a:r>
              <a:rPr lang="en-US" sz="1000" dirty="0" err="1"/>
              <a:t>doi</a:t>
            </a:r>
            <a:r>
              <a:rPr lang="en-US" sz="1000" dirty="0"/>
              <a:t>: 10.1080/08975353.2012.735594</a:t>
            </a:r>
          </a:p>
          <a:p>
            <a:r>
              <a:rPr lang="en-US" sz="1000" dirty="0"/>
              <a:t>Bryant, K. (2006). Making gender identity disorder of childhood: Historical lessons for contemporary debates. </a:t>
            </a:r>
            <a:r>
              <a:rPr lang="en-US" sz="1000" i="1" dirty="0"/>
              <a:t>Sexuality, Research, and Social Policy, 3, </a:t>
            </a:r>
            <a:r>
              <a:rPr lang="en-US" sz="1000" dirty="0"/>
              <a:t>23-39.</a:t>
            </a:r>
          </a:p>
          <a:p>
            <a:r>
              <a:rPr lang="en-US" sz="1000" dirty="0" err="1"/>
              <a:t>Coolhart</a:t>
            </a:r>
            <a:r>
              <a:rPr lang="en-US" sz="1000" dirty="0"/>
              <a:t>, D., Baker, A., Farmer, S., </a:t>
            </a:r>
            <a:r>
              <a:rPr lang="en-US" sz="1000" dirty="0" err="1"/>
              <a:t>Malaney</a:t>
            </a:r>
            <a:r>
              <a:rPr lang="en-US" sz="1000" dirty="0"/>
              <a:t>, M. &amp; Shipman, D. (2013). Therapy with transsexual youth and their families: A clinical tool for assessing youth’s readiness for gender transition. </a:t>
            </a:r>
            <a:r>
              <a:rPr lang="en-US" sz="1000" i="1" dirty="0"/>
              <a:t>Journal of Marital and Family Therapy, 39</a:t>
            </a:r>
            <a:r>
              <a:rPr lang="en-US" sz="1000" dirty="0"/>
              <a:t>(2), 223-243. </a:t>
            </a:r>
            <a:r>
              <a:rPr lang="en-US" sz="1000" dirty="0" err="1"/>
              <a:t>doi</a:t>
            </a:r>
            <a:r>
              <a:rPr lang="en-US" sz="1000" dirty="0"/>
              <a:t>: 10.1111/j.1752-0606.2011.00283.x</a:t>
            </a:r>
          </a:p>
          <a:p>
            <a:r>
              <a:rPr lang="en-US" sz="1000" dirty="0"/>
              <a:t>Cooper, K. (1999). Practice with transgendered youth and their families. </a:t>
            </a:r>
            <a:r>
              <a:rPr lang="en-US" sz="1000" i="1" dirty="0"/>
              <a:t>Journal of Gay &amp; Lesbian Social Services, 10</a:t>
            </a:r>
            <a:r>
              <a:rPr lang="en-US" sz="1000" dirty="0"/>
              <a:t>(3-4), 111-129. </a:t>
            </a:r>
          </a:p>
          <a:p>
            <a:r>
              <a:rPr lang="en-US" sz="1000" dirty="0"/>
              <a:t>Fisher, S. K., Poirier, J. M., &amp; </a:t>
            </a:r>
            <a:r>
              <a:rPr lang="en-US" sz="1000" dirty="0" err="1"/>
              <a:t>Blau</a:t>
            </a:r>
            <a:r>
              <a:rPr lang="en-US" sz="1000" dirty="0"/>
              <a:t>, G. M. (2012). </a:t>
            </a:r>
            <a:r>
              <a:rPr lang="en-US" sz="1000" i="1" dirty="0"/>
              <a:t>Improving emotional and behavioral outcomes for </a:t>
            </a:r>
            <a:r>
              <a:rPr lang="en-US" sz="1000" i="1" dirty="0" err="1"/>
              <a:t>lgbt</a:t>
            </a:r>
            <a:r>
              <a:rPr lang="en-US" sz="1000" i="1" dirty="0"/>
              <a:t> youth: A guide for professionals</a:t>
            </a:r>
            <a:r>
              <a:rPr lang="en-US" sz="1000" dirty="0"/>
              <a:t>. Baltimore, MD: Paul H. Brookes Publishing Co., Inc.</a:t>
            </a:r>
          </a:p>
          <a:p>
            <a:r>
              <a:rPr lang="en-US" sz="1000" dirty="0"/>
              <a:t>Grossman, A. H., &amp; </a:t>
            </a:r>
            <a:r>
              <a:rPr lang="en-US" sz="1000" dirty="0" err="1"/>
              <a:t>D'Augelli</a:t>
            </a:r>
            <a:r>
              <a:rPr lang="en-US" sz="1000" dirty="0"/>
              <a:t>, A. R. (2007). Transgender youth and life-threatening behaviors. </a:t>
            </a:r>
            <a:r>
              <a:rPr lang="en-US" sz="1000" i="1" dirty="0"/>
              <a:t>Suicide and Life-Threatening Behavior, 37(5), </a:t>
            </a:r>
            <a:r>
              <a:rPr lang="en-US" sz="1000" dirty="0"/>
              <a:t>527-537</a:t>
            </a:r>
            <a:r>
              <a:rPr lang="en-US" sz="1000" i="1" dirty="0"/>
              <a:t>.</a:t>
            </a:r>
            <a:endParaRPr lang="en-US" sz="1000" dirty="0"/>
          </a:p>
          <a:p>
            <a:r>
              <a:rPr lang="en-US" sz="1000" dirty="0"/>
              <a:t>Hidalgo, M.A., </a:t>
            </a:r>
            <a:r>
              <a:rPr lang="en-US" sz="1000" dirty="0" err="1"/>
              <a:t>Erensaft</a:t>
            </a:r>
            <a:r>
              <a:rPr lang="en-US" sz="1000" dirty="0"/>
              <a:t>, D., </a:t>
            </a:r>
            <a:r>
              <a:rPr lang="en-US" sz="1000" dirty="0" err="1"/>
              <a:t>Tishelman</a:t>
            </a:r>
            <a:r>
              <a:rPr lang="en-US" sz="1000" dirty="0"/>
              <a:t>, A.C., Clark, L.F., </a:t>
            </a:r>
            <a:r>
              <a:rPr lang="en-US" sz="1000" dirty="0" err="1"/>
              <a:t>Garofalo</a:t>
            </a:r>
            <a:r>
              <a:rPr lang="en-US" sz="1000" dirty="0"/>
              <a:t>, R. , Rosenthal, S.M., et. al. (2013). The gender affirmation model: What we know and what we need to learn. </a:t>
            </a:r>
            <a:r>
              <a:rPr lang="en-US" sz="1000" i="1" dirty="0"/>
              <a:t>Human Development, 6, </a:t>
            </a:r>
            <a:r>
              <a:rPr lang="en-US" sz="1000" dirty="0"/>
              <a:t>285-290. </a:t>
            </a:r>
            <a:r>
              <a:rPr lang="en-US" sz="1000" dirty="0" err="1"/>
              <a:t>doi</a:t>
            </a:r>
            <a:r>
              <a:rPr lang="en-US" sz="1000" dirty="0"/>
              <a:t>: 10.1159/000355235.</a:t>
            </a:r>
          </a:p>
          <a:p>
            <a:r>
              <a:rPr lang="en-US" sz="1000" dirty="0"/>
              <a:t>Kennedy, N., &amp; </a:t>
            </a:r>
            <a:r>
              <a:rPr lang="en-US" sz="1000" dirty="0" err="1"/>
              <a:t>Hellen</a:t>
            </a:r>
            <a:r>
              <a:rPr lang="en-US" sz="1000" dirty="0"/>
              <a:t>, N, (2010). Transgender children: More than a theoretical challenge. </a:t>
            </a:r>
            <a:r>
              <a:rPr lang="en-US" sz="1000" i="1" dirty="0"/>
              <a:t>Graduate Journal of Social Science, 7</a:t>
            </a:r>
            <a:r>
              <a:rPr lang="en-US" sz="1000" dirty="0"/>
              <a:t>, 25-43. </a:t>
            </a:r>
          </a:p>
          <a:p>
            <a:r>
              <a:rPr lang="en-US" sz="1000" dirty="0" err="1"/>
              <a:t>Kosciw</a:t>
            </a:r>
            <a:r>
              <a:rPr lang="en-US" sz="1000" dirty="0"/>
              <a:t>, J.G., </a:t>
            </a:r>
            <a:r>
              <a:rPr lang="en-US" sz="1000" dirty="0" err="1"/>
              <a:t>Greytak</a:t>
            </a:r>
            <a:r>
              <a:rPr lang="en-US" sz="1000" dirty="0"/>
              <a:t>, E.A., </a:t>
            </a:r>
            <a:r>
              <a:rPr lang="en-US" sz="1000" dirty="0" err="1"/>
              <a:t>Bartikiewicz</a:t>
            </a:r>
            <a:r>
              <a:rPr lang="en-US" sz="1000" dirty="0"/>
              <a:t>, M.J., </a:t>
            </a:r>
            <a:r>
              <a:rPr lang="en-US" sz="1000" dirty="0" err="1"/>
              <a:t>Boesen</a:t>
            </a:r>
            <a:r>
              <a:rPr lang="en-US" sz="1000" dirty="0"/>
              <a:t>, M.J. &amp; Palmer, N.A. (2011). The 2011 national school climate survey: The experiences of lesbian, gay, bisexual, and transgender youth in our nation’s schools. New York; GLSEN. </a:t>
            </a:r>
            <a:endParaRPr lang="en-US" sz="1000" dirty="0" smtClean="0"/>
          </a:p>
          <a:p>
            <a:r>
              <a:rPr lang="en-US" sz="1000" dirty="0" err="1" smtClean="0"/>
              <a:t>Lenhart</a:t>
            </a:r>
            <a:r>
              <a:rPr lang="en-US" sz="1000" dirty="0"/>
              <a:t>, A., Smith, A., &amp; Anderson, M. (2015). Teens, technology and romantic relationships. Pew Research Center. </a:t>
            </a:r>
          </a:p>
          <a:p>
            <a:r>
              <a:rPr lang="en-US" sz="1000" dirty="0" err="1"/>
              <a:t>Malpas</a:t>
            </a:r>
            <a:r>
              <a:rPr lang="en-US" sz="1000" dirty="0"/>
              <a:t>, J. (2011). Between pink and blue: A multi-dimensional family approach to gender nonconforming children and their families. </a:t>
            </a:r>
            <a:r>
              <a:rPr lang="en-US" sz="1000" i="1" dirty="0"/>
              <a:t>Family Process, 50</a:t>
            </a:r>
            <a:r>
              <a:rPr lang="en-US" sz="1000" dirty="0"/>
              <a:t>(4), 453-470.</a:t>
            </a:r>
          </a:p>
          <a:p>
            <a:r>
              <a:rPr lang="en-US" sz="1000" dirty="0" err="1" smtClean="0"/>
              <a:t>Perosa</a:t>
            </a:r>
            <a:r>
              <a:rPr lang="en-US" sz="1000" dirty="0" smtClean="0"/>
              <a:t>, L. M., </a:t>
            </a:r>
            <a:r>
              <a:rPr lang="en-US" sz="1000" dirty="0" err="1" smtClean="0"/>
              <a:t>Perosa</a:t>
            </a:r>
            <a:r>
              <a:rPr lang="en-US" sz="1000" dirty="0" smtClean="0"/>
              <a:t>, S. L., &amp; </a:t>
            </a:r>
            <a:r>
              <a:rPr lang="en-US" sz="1000" dirty="0" err="1" smtClean="0"/>
              <a:t>Queener</a:t>
            </a:r>
            <a:r>
              <a:rPr lang="en-US" sz="1000" dirty="0" smtClean="0"/>
              <a:t>, J. (2008). Assessing competencies for counseling lesbian, gay, bisexual, and transgender individuals, couples, and families. </a:t>
            </a:r>
            <a:r>
              <a:rPr lang="en-US" sz="1000" i="1" dirty="0" smtClean="0"/>
              <a:t>Journal of LGBT Issues in Counseling</a:t>
            </a:r>
            <a:r>
              <a:rPr lang="en-US" sz="1000" dirty="0" smtClean="0"/>
              <a:t>, </a:t>
            </a:r>
            <a:r>
              <a:rPr lang="en-US" sz="1000" i="1" dirty="0" smtClean="0"/>
              <a:t>2</a:t>
            </a:r>
            <a:r>
              <a:rPr lang="en-US" sz="1000" dirty="0" smtClean="0"/>
              <a:t>(2), 159-168. </a:t>
            </a:r>
            <a:r>
              <a:rPr lang="en-US" sz="1000" dirty="0" err="1" smtClean="0"/>
              <a:t>doi</a:t>
            </a:r>
            <a:r>
              <a:rPr lang="en-US" sz="1000" dirty="0" smtClean="0"/>
              <a:t>: 10.1080/15538600802125613</a:t>
            </a:r>
          </a:p>
          <a:p>
            <a:r>
              <a:rPr lang="en-US" sz="1000" dirty="0" smtClean="0"/>
              <a:t>Raj, R. (2008). Transforming couples and families: A trans-formative therapeutic model for working with the loved-ones of gender divergent youth and trans-identified adults. </a:t>
            </a:r>
            <a:r>
              <a:rPr lang="en-US" sz="1000" i="1" dirty="0" smtClean="0"/>
              <a:t>Journal of GLBT Family Studies</a:t>
            </a:r>
            <a:r>
              <a:rPr lang="en-US" sz="1000" dirty="0" smtClean="0"/>
              <a:t>, </a:t>
            </a:r>
            <a:r>
              <a:rPr lang="en-US" sz="1000" i="1" dirty="0" smtClean="0"/>
              <a:t>4</a:t>
            </a:r>
            <a:r>
              <a:rPr lang="en-US" sz="1000" dirty="0" smtClean="0"/>
              <a:t>(2), 133-163. </a:t>
            </a:r>
            <a:r>
              <a:rPr lang="en-US" sz="1000" dirty="0" err="1" smtClean="0"/>
              <a:t>doi</a:t>
            </a:r>
            <a:r>
              <a:rPr lang="en-US" sz="1000" dirty="0" smtClean="0"/>
              <a:t>: 10.1080/15504280802096765</a:t>
            </a:r>
          </a:p>
          <a:p>
            <a:r>
              <a:rPr lang="en-US" sz="1000" dirty="0" err="1" smtClean="0"/>
              <a:t>Schilt</a:t>
            </a:r>
            <a:r>
              <a:rPr lang="en-US" sz="1000" dirty="0" smtClean="0"/>
              <a:t>, K. &amp; Westbrook, L. (August 2009). Doing Gender, Doing </a:t>
            </a:r>
            <a:r>
              <a:rPr lang="en-US" sz="1000" dirty="0" err="1" smtClean="0"/>
              <a:t>Heteronormativity</a:t>
            </a:r>
            <a:r>
              <a:rPr lang="en-US" sz="1000" dirty="0" smtClean="0"/>
              <a:t>: '”Gender </a:t>
            </a:r>
            <a:r>
              <a:rPr lang="en-US" sz="1000" dirty="0" err="1" smtClean="0"/>
              <a:t>Normals</a:t>
            </a:r>
            <a:r>
              <a:rPr lang="en-US" sz="1000" dirty="0" smtClean="0"/>
              <a:t>,” Transgender People, and the Social Maintenance of Heterosexuality. </a:t>
            </a:r>
            <a:r>
              <a:rPr lang="en-US" sz="1000" i="1" dirty="0" smtClean="0">
                <a:hlinkClick r:id="rId3"/>
              </a:rPr>
              <a:t>Gender   &amp; Society</a:t>
            </a:r>
            <a:r>
              <a:rPr lang="en-US" sz="1000" dirty="0" smtClean="0"/>
              <a:t> </a:t>
            </a:r>
            <a:r>
              <a:rPr lang="en-US" sz="1000" b="1" dirty="0" smtClean="0"/>
              <a:t>23</a:t>
            </a:r>
            <a:r>
              <a:rPr lang="en-US" sz="1000" dirty="0" smtClean="0"/>
              <a:t> (4): 440–464 [461]. </a:t>
            </a:r>
            <a:r>
              <a:rPr lang="en-US" sz="1000" dirty="0" smtClean="0">
                <a:hlinkClick r:id="rId4"/>
              </a:rPr>
              <a:t>doi</a:t>
            </a:r>
            <a:r>
              <a:rPr lang="en-US" sz="1000" dirty="0" smtClean="0"/>
              <a:t>:</a:t>
            </a:r>
            <a:r>
              <a:rPr lang="en-US" sz="1000" dirty="0" smtClean="0">
                <a:hlinkClick r:id="rId5"/>
              </a:rPr>
              <a:t>10.1177/0891243209340034</a:t>
            </a:r>
            <a:r>
              <a:rPr lang="en-US" sz="1000" dirty="0" smtClean="0"/>
              <a:t>.</a:t>
            </a:r>
          </a:p>
        </p:txBody>
      </p:sp>
    </p:spTree>
    <p:extLst>
      <p:ext uri="{BB962C8B-B14F-4D97-AF65-F5344CB8AC3E}">
        <p14:creationId xmlns:p14="http://schemas.microsoft.com/office/powerpoint/2010/main" val="32411144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4400" y="228600"/>
            <a:ext cx="7315200" cy="838200"/>
          </a:xfrm>
        </p:spPr>
        <p:txBody>
          <a:bodyPr/>
          <a:lstStyle/>
          <a:p>
            <a:pPr algn="r"/>
            <a:r>
              <a:rPr lang="en-US" dirty="0" smtClean="0">
                <a:solidFill>
                  <a:schemeClr val="accent2"/>
                </a:solidFill>
              </a:rPr>
              <a:t>References:</a:t>
            </a:r>
            <a:endParaRPr lang="en-US" dirty="0">
              <a:solidFill>
                <a:schemeClr val="accent2"/>
              </a:solidFill>
            </a:endParaRPr>
          </a:p>
        </p:txBody>
      </p:sp>
      <p:sp>
        <p:nvSpPr>
          <p:cNvPr id="8" name="Content Placeholder 2"/>
          <p:cNvSpPr txBox="1">
            <a:spLocks/>
          </p:cNvSpPr>
          <p:nvPr/>
        </p:nvSpPr>
        <p:spPr bwMode="auto">
          <a:xfrm>
            <a:off x="381000" y="1905000"/>
            <a:ext cx="83058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000" dirty="0" smtClean="0"/>
              <a:t>Usher, R., ed. (2006). </a:t>
            </a:r>
            <a:r>
              <a:rPr lang="en-US" sz="1000" i="1" dirty="0" smtClean="0"/>
              <a:t>North American Lexicon of Transgender Terms</a:t>
            </a:r>
            <a:r>
              <a:rPr lang="en-US" sz="1000" dirty="0" smtClean="0"/>
              <a:t>. </a:t>
            </a:r>
            <a:r>
              <a:rPr lang="en-US" sz="1000" dirty="0" smtClean="0">
                <a:hlinkClick r:id="rId2"/>
              </a:rPr>
              <a:t>San Francisco</a:t>
            </a:r>
            <a:r>
              <a:rPr lang="en-US" sz="1000" dirty="0" smtClean="0"/>
              <a:t>.</a:t>
            </a:r>
          </a:p>
          <a:p>
            <a:r>
              <a:rPr lang="en-US" sz="1000" dirty="0" smtClean="0"/>
              <a:t>Vanderburgh, R. (2009). Appropriate therapeutic care for families with pre-pubescent transgender/gender-dissonant children. </a:t>
            </a:r>
            <a:r>
              <a:rPr lang="en-US" sz="1000" i="1" dirty="0" smtClean="0"/>
              <a:t>Child &amp; Adolescent Social Work Journal, 26(2), 135-154.</a:t>
            </a:r>
          </a:p>
          <a:p>
            <a:r>
              <a:rPr lang="en-US" sz="1000" dirty="0" smtClean="0"/>
              <a:t>Ybarra M. (2016, December). Stresses and risks for transgender teens: What social stresses might transgender youth face? Psychology Today. Retrieved from https://</a:t>
            </a:r>
            <a:r>
              <a:rPr lang="en-US" sz="1000" dirty="0" err="1" smtClean="0"/>
              <a:t>www.psychologytoday.com</a:t>
            </a:r>
            <a:r>
              <a:rPr lang="en-US" sz="1000" dirty="0" smtClean="0"/>
              <a:t>/blog/connected/201609/stresses-risks-transgender-teens.</a:t>
            </a:r>
          </a:p>
          <a:p>
            <a:endParaRPr lang="en-US" sz="1000" dirty="0"/>
          </a:p>
        </p:txBody>
      </p:sp>
    </p:spTree>
    <p:extLst>
      <p:ext uri="{BB962C8B-B14F-4D97-AF65-F5344CB8AC3E}">
        <p14:creationId xmlns:p14="http://schemas.microsoft.com/office/powerpoint/2010/main" val="217445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953000" y="124871"/>
            <a:ext cx="3657600" cy="1143200"/>
          </a:xfrm>
          <a:prstGeom prst="rect">
            <a:avLst/>
          </a:prstGeom>
        </p:spPr>
        <p:txBody>
          <a:bodyPr lIns="91425" tIns="91425" rIns="91425" bIns="91425" anchor="ctr" anchorCtr="0">
            <a:noAutofit/>
          </a:bodyPr>
          <a:lstStyle/>
          <a:p>
            <a:pPr algn="r">
              <a:spcBef>
                <a:spcPts val="0"/>
              </a:spcBef>
              <a:buNone/>
            </a:pPr>
            <a:r>
              <a:rPr lang="en" dirty="0">
                <a:solidFill>
                  <a:srgbClr val="F96F1C"/>
                </a:solidFill>
              </a:rPr>
              <a:t>Prevalence</a:t>
            </a:r>
          </a:p>
        </p:txBody>
      </p:sp>
      <p:sp>
        <p:nvSpPr>
          <p:cNvPr id="109" name="Shape 109"/>
          <p:cNvSpPr txBox="1"/>
          <p:nvPr/>
        </p:nvSpPr>
        <p:spPr>
          <a:xfrm>
            <a:off x="838200" y="1371600"/>
            <a:ext cx="7543800" cy="4856600"/>
          </a:xfrm>
          <a:prstGeom prst="rect">
            <a:avLst/>
          </a:prstGeom>
          <a:noFill/>
          <a:ln>
            <a:noFill/>
          </a:ln>
        </p:spPr>
        <p:txBody>
          <a:bodyPr lIns="91425" tIns="91425" rIns="91425" bIns="91425" anchor="t" anchorCtr="0">
            <a:noAutofit/>
          </a:bodyPr>
          <a:lstStyle/>
          <a:p>
            <a:pPr marL="76200" lvl="0" algn="l" rtl="0">
              <a:spcBef>
                <a:spcPts val="0"/>
              </a:spcBef>
              <a:buClr>
                <a:srgbClr val="E9E0C9"/>
              </a:buClr>
              <a:buSzPct val="100000"/>
            </a:pPr>
            <a:endParaRPr lang="en-US" sz="1800" dirty="0" smtClean="0">
              <a:solidFill>
                <a:srgbClr val="0120BD"/>
              </a:solidFill>
              <a:latin typeface="+mn-lt"/>
              <a:ea typeface="Georgia"/>
              <a:cs typeface="Georgia"/>
              <a:sym typeface="Georgia"/>
            </a:endParaRPr>
          </a:p>
          <a:p>
            <a:pPr marL="419100" indent="-342900" algn="l">
              <a:spcBef>
                <a:spcPts val="0"/>
              </a:spcBef>
              <a:buSzPct val="100000"/>
              <a:buFont typeface="Arial"/>
              <a:buChar char="•"/>
            </a:pPr>
            <a:r>
              <a:rPr lang="en-US" sz="1800" dirty="0">
                <a:solidFill>
                  <a:srgbClr val="0120BD"/>
                </a:solidFill>
                <a:latin typeface="+mn-lt"/>
              </a:rPr>
              <a:t>There </a:t>
            </a:r>
            <a:r>
              <a:rPr lang="en-US" sz="1800" dirty="0" smtClean="0">
                <a:solidFill>
                  <a:srgbClr val="0120BD"/>
                </a:solidFill>
                <a:latin typeface="+mn-lt"/>
              </a:rPr>
              <a:t>have </a:t>
            </a:r>
            <a:r>
              <a:rPr lang="en-US" sz="1800" dirty="0">
                <a:solidFill>
                  <a:srgbClr val="0120BD"/>
                </a:solidFill>
                <a:latin typeface="+mn-lt"/>
              </a:rPr>
              <a:t>been no systematic epidemiological studies published on gender diversity or transgender identity in </a:t>
            </a:r>
            <a:r>
              <a:rPr lang="en-US" sz="1800" dirty="0" smtClean="0">
                <a:solidFill>
                  <a:srgbClr val="0120BD"/>
                </a:solidFill>
                <a:latin typeface="+mn-lt"/>
              </a:rPr>
              <a:t>youth </a:t>
            </a:r>
            <a:r>
              <a:rPr lang="en-US" sz="1800" dirty="0">
                <a:solidFill>
                  <a:srgbClr val="0120BD"/>
                </a:solidFill>
                <a:latin typeface="+mn-lt"/>
              </a:rPr>
              <a:t>(</a:t>
            </a:r>
            <a:r>
              <a:rPr lang="en-US" sz="1800" dirty="0" smtClean="0">
                <a:solidFill>
                  <a:srgbClr val="0120BD"/>
                </a:solidFill>
                <a:latin typeface="+mn-lt"/>
              </a:rPr>
              <a:t>APA, 2013). </a:t>
            </a:r>
          </a:p>
          <a:p>
            <a:pPr marL="419100" indent="-342900" algn="l">
              <a:spcBef>
                <a:spcPts val="0"/>
              </a:spcBef>
              <a:buSzPct val="100000"/>
              <a:buFont typeface="Arial"/>
              <a:buChar char="•"/>
            </a:pPr>
            <a:endParaRPr lang="en-US" sz="1200" dirty="0" smtClean="0">
              <a:solidFill>
                <a:srgbClr val="0120BD"/>
              </a:solidFill>
              <a:latin typeface="+mn-lt"/>
            </a:endParaRPr>
          </a:p>
          <a:p>
            <a:pPr marL="419100" indent="-342900" algn="l">
              <a:spcBef>
                <a:spcPts val="0"/>
              </a:spcBef>
              <a:buSzPct val="100000"/>
              <a:buFont typeface="Arial"/>
              <a:buChar char="•"/>
            </a:pPr>
            <a:r>
              <a:rPr lang="en-US" sz="1800" dirty="0">
                <a:solidFill>
                  <a:srgbClr val="0120BD"/>
                </a:solidFill>
                <a:latin typeface="+mn-lt"/>
              </a:rPr>
              <a:t>Gender diverse youth are thought to be more prevalent than transgendered youth and may make up to 5 – 12% of birth </a:t>
            </a:r>
            <a:r>
              <a:rPr lang="en-US" sz="1800" dirty="0" smtClean="0">
                <a:solidFill>
                  <a:srgbClr val="0120BD"/>
                </a:solidFill>
                <a:latin typeface="+mn-lt"/>
              </a:rPr>
              <a:t>assigned </a:t>
            </a:r>
            <a:r>
              <a:rPr lang="en-US" sz="1800" dirty="0">
                <a:solidFill>
                  <a:srgbClr val="0120BD"/>
                </a:solidFill>
                <a:latin typeface="+mn-lt"/>
              </a:rPr>
              <a:t>females and </a:t>
            </a:r>
            <a:r>
              <a:rPr lang="en-US" sz="1800" dirty="0" smtClean="0">
                <a:solidFill>
                  <a:srgbClr val="0120BD"/>
                </a:solidFill>
                <a:latin typeface="+mn-lt"/>
              </a:rPr>
              <a:t>2</a:t>
            </a:r>
            <a:r>
              <a:rPr lang="en-US" sz="1800" dirty="0">
                <a:solidFill>
                  <a:srgbClr val="0120BD"/>
                </a:solidFill>
                <a:latin typeface="+mn-lt"/>
              </a:rPr>
              <a:t> </a:t>
            </a:r>
            <a:r>
              <a:rPr lang="en-US" sz="1800" dirty="0" smtClean="0">
                <a:solidFill>
                  <a:srgbClr val="0120BD"/>
                </a:solidFill>
                <a:latin typeface="+mn-lt"/>
              </a:rPr>
              <a:t>– 6% </a:t>
            </a:r>
            <a:r>
              <a:rPr lang="en-US" sz="1800" dirty="0">
                <a:solidFill>
                  <a:srgbClr val="0120BD"/>
                </a:solidFill>
                <a:latin typeface="+mn-lt"/>
              </a:rPr>
              <a:t>of birth assigned males. Transgender youth may be as prevalent at 0.5% (</a:t>
            </a:r>
            <a:r>
              <a:rPr lang="en-US" sz="1800" dirty="0" smtClean="0">
                <a:solidFill>
                  <a:srgbClr val="0120BD"/>
                </a:solidFill>
                <a:latin typeface="+mn-lt"/>
              </a:rPr>
              <a:t>APA, 2013; </a:t>
            </a:r>
            <a:r>
              <a:rPr lang="en-US" sz="1800" dirty="0" err="1" smtClean="0">
                <a:solidFill>
                  <a:srgbClr val="0120BD"/>
                </a:solidFill>
                <a:latin typeface="+mn-lt"/>
              </a:rPr>
              <a:t>Shumer</a:t>
            </a:r>
            <a:r>
              <a:rPr lang="en-US" sz="1800" dirty="0" smtClean="0">
                <a:solidFill>
                  <a:srgbClr val="0120BD"/>
                </a:solidFill>
                <a:latin typeface="+mn-lt"/>
              </a:rPr>
              <a:t>, </a:t>
            </a:r>
            <a:r>
              <a:rPr lang="en-US" sz="1800" dirty="0" err="1" smtClean="0">
                <a:solidFill>
                  <a:srgbClr val="0120BD"/>
                </a:solidFill>
                <a:latin typeface="+mn-lt"/>
              </a:rPr>
              <a:t>Norkoff</a:t>
            </a:r>
            <a:r>
              <a:rPr lang="en-US" sz="1800" dirty="0" smtClean="0">
                <a:solidFill>
                  <a:srgbClr val="0120BD"/>
                </a:solidFill>
                <a:latin typeface="+mn-lt"/>
              </a:rPr>
              <a:t>, &amp; </a:t>
            </a:r>
            <a:r>
              <a:rPr lang="en-US" sz="1800" dirty="0" err="1" smtClean="0">
                <a:solidFill>
                  <a:srgbClr val="0120BD"/>
                </a:solidFill>
                <a:latin typeface="+mn-lt"/>
              </a:rPr>
              <a:t>Spack</a:t>
            </a:r>
            <a:r>
              <a:rPr lang="en-US" sz="1800" dirty="0" smtClean="0">
                <a:solidFill>
                  <a:srgbClr val="0120BD"/>
                </a:solidFill>
                <a:latin typeface="+mn-lt"/>
              </a:rPr>
              <a:t>, 2016).</a:t>
            </a:r>
          </a:p>
          <a:p>
            <a:pPr marL="419100" indent="-342900" algn="l">
              <a:spcBef>
                <a:spcPts val="0"/>
              </a:spcBef>
              <a:buSzPct val="100000"/>
              <a:buFont typeface="Arial"/>
              <a:buChar char="•"/>
            </a:pPr>
            <a:endParaRPr lang="en-US" sz="1200" dirty="0">
              <a:solidFill>
                <a:srgbClr val="0120BD"/>
              </a:solidFill>
              <a:latin typeface="+mn-lt"/>
            </a:endParaRPr>
          </a:p>
          <a:p>
            <a:pPr marL="419100" indent="-342900" algn="l">
              <a:spcBef>
                <a:spcPts val="0"/>
              </a:spcBef>
              <a:buSzPct val="100000"/>
              <a:buFont typeface="Arial"/>
              <a:buChar char="•"/>
            </a:pPr>
            <a:r>
              <a:rPr lang="en-US" sz="1800" dirty="0" smtClean="0">
                <a:solidFill>
                  <a:srgbClr val="0120BD"/>
                </a:solidFill>
                <a:latin typeface="+mn-lt"/>
              </a:rPr>
              <a:t>In clinical samples gender dysphoria and cross gender identification persisted into adulthood in up to 27% of cases (APA, 2013).</a:t>
            </a:r>
          </a:p>
          <a:p>
            <a:pPr marL="419100" indent="-342900" algn="l">
              <a:spcBef>
                <a:spcPts val="0"/>
              </a:spcBef>
              <a:buSzPct val="100000"/>
              <a:buFont typeface="Arial"/>
              <a:buChar char="•"/>
            </a:pPr>
            <a:endParaRPr lang="en-US" sz="1800" dirty="0">
              <a:solidFill>
                <a:srgbClr val="0120BD"/>
              </a:solidFill>
              <a:latin typeface="+mn-lt"/>
            </a:endParaRPr>
          </a:p>
          <a:p>
            <a:pPr marL="419100" indent="-342900" algn="l">
              <a:spcBef>
                <a:spcPts val="0"/>
              </a:spcBef>
              <a:buSzPct val="100000"/>
              <a:buFont typeface="Arial"/>
              <a:buChar char="•"/>
            </a:pPr>
            <a:endParaRPr lang="en-US" sz="1800" dirty="0" smtClean="0">
              <a:solidFill>
                <a:srgbClr val="0120BD"/>
              </a:solidFill>
              <a:latin typeface="+mn-lt"/>
            </a:endParaRPr>
          </a:p>
          <a:p>
            <a:pPr marL="419100" indent="-342900" algn="l">
              <a:spcBef>
                <a:spcPts val="0"/>
              </a:spcBef>
              <a:buSzPct val="100000"/>
              <a:buFont typeface="Arial"/>
              <a:buChar char="•"/>
            </a:pPr>
            <a:endParaRPr lang="en-US" sz="1800" dirty="0">
              <a:solidFill>
                <a:srgbClr val="0120BD"/>
              </a:solidFill>
              <a:latin typeface="+mn-lt"/>
            </a:endParaRPr>
          </a:p>
          <a:p>
            <a:pPr marL="419100" indent="-342900" algn="l">
              <a:spcBef>
                <a:spcPts val="0"/>
              </a:spcBef>
              <a:buSzPct val="100000"/>
              <a:buFont typeface="Arial"/>
              <a:buChar char="•"/>
            </a:pPr>
            <a:endParaRPr lang="en-US" sz="1800" dirty="0" smtClean="0">
              <a:solidFill>
                <a:srgbClr val="0120BD"/>
              </a:solidFill>
              <a:latin typeface="+mn-lt"/>
            </a:endParaRPr>
          </a:p>
          <a:p>
            <a:pPr marL="76200" algn="l">
              <a:spcBef>
                <a:spcPts val="0"/>
              </a:spcBef>
              <a:buSzPct val="100000"/>
            </a:pPr>
            <a:endParaRPr lang="en-US" sz="1800" dirty="0" smtClean="0">
              <a:solidFill>
                <a:srgbClr val="0120BD"/>
              </a:solidFill>
              <a:latin typeface="+mn-lt"/>
            </a:endParaRPr>
          </a:p>
        </p:txBody>
      </p:sp>
      <p:sp>
        <p:nvSpPr>
          <p:cNvPr id="6" name="Shape 109"/>
          <p:cNvSpPr txBox="1"/>
          <p:nvPr/>
        </p:nvSpPr>
        <p:spPr>
          <a:xfrm>
            <a:off x="838200" y="4579335"/>
            <a:ext cx="8591099" cy="2286000"/>
          </a:xfrm>
          <a:prstGeom prst="rect">
            <a:avLst/>
          </a:prstGeom>
          <a:noFill/>
          <a:ln>
            <a:noFill/>
          </a:ln>
        </p:spPr>
        <p:txBody>
          <a:bodyPr lIns="91425" tIns="91425" rIns="91425" bIns="91425" anchor="t" anchorCtr="0">
            <a:noAutofit/>
          </a:bodyPr>
          <a:lstStyle/>
          <a:p>
            <a:pPr marL="76200" algn="l">
              <a:spcBef>
                <a:spcPts val="0"/>
              </a:spcBef>
              <a:buSzPct val="100000"/>
            </a:pPr>
            <a:endParaRPr lang="en-US" sz="1200" dirty="0" smtClean="0">
              <a:solidFill>
                <a:srgbClr val="0120BD"/>
              </a:solidFill>
            </a:endParaRPr>
          </a:p>
          <a:p>
            <a:pPr marL="419100" indent="-342900" algn="l">
              <a:spcBef>
                <a:spcPts val="0"/>
              </a:spcBef>
              <a:buSzPct val="100000"/>
              <a:buFont typeface="Arial"/>
              <a:buChar char="•"/>
            </a:pPr>
            <a:r>
              <a:rPr lang="en-US" sz="1800" dirty="0" smtClean="0">
                <a:solidFill>
                  <a:srgbClr val="0120BD"/>
                </a:solidFill>
              </a:rPr>
              <a:t>A 2021 study indicated that 0.5% of adults identified as transgender (</a:t>
            </a:r>
            <a:r>
              <a:rPr lang="en-US" sz="1800" dirty="0" err="1" smtClean="0">
                <a:solidFill>
                  <a:srgbClr val="0120BD"/>
                </a:solidFill>
              </a:rPr>
              <a:t>Conron</a:t>
            </a:r>
            <a:r>
              <a:rPr lang="en-US" sz="1800" dirty="0" smtClean="0">
                <a:solidFill>
                  <a:srgbClr val="0120BD"/>
                </a:solidFill>
              </a:rPr>
              <a:t>, Sowell, &amp; Landers). </a:t>
            </a:r>
          </a:p>
          <a:p>
            <a:pPr marL="419100" indent="-342900" algn="l">
              <a:spcBef>
                <a:spcPts val="0"/>
              </a:spcBef>
              <a:buSzPct val="100000"/>
              <a:buFont typeface="Arial"/>
              <a:buChar char="•"/>
            </a:pPr>
            <a:endParaRPr lang="en-US" sz="1200" dirty="0">
              <a:solidFill>
                <a:srgbClr val="0120BD"/>
              </a:solidFill>
            </a:endParaRPr>
          </a:p>
          <a:p>
            <a:pPr marL="419100" indent="-342900" algn="l">
              <a:spcBef>
                <a:spcPts val="0"/>
              </a:spcBef>
              <a:buSzPct val="100000"/>
              <a:buFont typeface="Arial"/>
              <a:buChar char="•"/>
            </a:pPr>
            <a:r>
              <a:rPr lang="en-US" sz="1800" dirty="0" smtClean="0">
                <a:solidFill>
                  <a:srgbClr val="0120BD"/>
                </a:solidFill>
              </a:rPr>
              <a:t>A 2017 NIH meta 390 adults in 100,000 identify as transgender in the US (</a:t>
            </a:r>
            <a:r>
              <a:rPr lang="en-US" sz="1800" dirty="0" err="1" smtClean="0">
                <a:solidFill>
                  <a:srgbClr val="0120BD"/>
                </a:solidFill>
              </a:rPr>
              <a:t>Meerwijk</a:t>
            </a:r>
            <a:r>
              <a:rPr lang="en-US" sz="1800" dirty="0">
                <a:solidFill>
                  <a:srgbClr val="0120BD"/>
                </a:solidFill>
              </a:rPr>
              <a:t> </a:t>
            </a:r>
            <a:r>
              <a:rPr lang="en-US" sz="1800" dirty="0" smtClean="0">
                <a:solidFill>
                  <a:srgbClr val="0120BD"/>
                </a:solidFill>
              </a:rPr>
              <a:t>&amp; </a:t>
            </a:r>
            <a:r>
              <a:rPr lang="en-US" sz="1800" dirty="0" err="1" smtClean="0">
                <a:solidFill>
                  <a:srgbClr val="0120BD"/>
                </a:solidFill>
              </a:rPr>
              <a:t>Sevelius</a:t>
            </a:r>
            <a:r>
              <a:rPr lang="en-US" sz="1800" dirty="0" smtClean="0">
                <a:solidFill>
                  <a:srgbClr val="0120BD"/>
                </a:solidFill>
              </a:rPr>
              <a:t>, 2017).</a:t>
            </a:r>
          </a:p>
          <a:p>
            <a:pPr marL="76200" algn="l">
              <a:spcBef>
                <a:spcPts val="0"/>
              </a:spcBef>
              <a:buSzPct val="100000"/>
            </a:pPr>
            <a:endParaRPr lang="en-US" sz="1200" dirty="0" smtClean="0">
              <a:solidFill>
                <a:srgbClr val="0120BD"/>
              </a:solidFill>
            </a:endParaRPr>
          </a:p>
        </p:txBody>
      </p:sp>
      <p:sp>
        <p:nvSpPr>
          <p:cNvPr id="7" name="Shape 108"/>
          <p:cNvSpPr txBox="1"/>
          <p:nvPr/>
        </p:nvSpPr>
        <p:spPr>
          <a:xfrm flipV="1">
            <a:off x="3429000" y="6839226"/>
            <a:ext cx="5943675" cy="45719"/>
          </a:xfrm>
          <a:prstGeom prst="rect">
            <a:avLst/>
          </a:prstGeom>
          <a:noFill/>
          <a:ln>
            <a:noFill/>
          </a:ln>
        </p:spPr>
        <p:txBody>
          <a:bodyPr lIns="91425" tIns="91425" rIns="91425" bIns="91425" anchor="t" anchorCtr="0">
            <a:noAutofit/>
          </a:bodyPr>
          <a:lstStyle/>
          <a:p>
            <a:pPr>
              <a:spcBef>
                <a:spcPts val="0"/>
              </a:spcBef>
              <a:buNone/>
            </a:pPr>
            <a:endParaRPr lang="en" sz="1200" dirty="0">
              <a:solidFill>
                <a:srgbClr val="6C6C6C"/>
              </a:solidFill>
            </a:endParaRPr>
          </a:p>
        </p:txBody>
      </p:sp>
    </p:spTree>
    <p:extLst>
      <p:ext uri="{BB962C8B-B14F-4D97-AF65-F5344CB8AC3E}">
        <p14:creationId xmlns:p14="http://schemas.microsoft.com/office/powerpoint/2010/main" val="1009057068"/>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953000" y="124871"/>
            <a:ext cx="3657600" cy="1143200"/>
          </a:xfrm>
          <a:prstGeom prst="rect">
            <a:avLst/>
          </a:prstGeom>
        </p:spPr>
        <p:txBody>
          <a:bodyPr lIns="91425" tIns="91425" rIns="91425" bIns="91425" anchor="ctr" anchorCtr="0">
            <a:noAutofit/>
          </a:bodyPr>
          <a:lstStyle/>
          <a:p>
            <a:pPr algn="r">
              <a:spcBef>
                <a:spcPts val="0"/>
              </a:spcBef>
              <a:buNone/>
            </a:pPr>
            <a:r>
              <a:rPr lang="en" dirty="0">
                <a:solidFill>
                  <a:srgbClr val="F96F1C"/>
                </a:solidFill>
              </a:rPr>
              <a:t>Prevalence</a:t>
            </a:r>
          </a:p>
        </p:txBody>
      </p:sp>
      <p:sp>
        <p:nvSpPr>
          <p:cNvPr id="6" name="Shape 109"/>
          <p:cNvSpPr txBox="1"/>
          <p:nvPr/>
        </p:nvSpPr>
        <p:spPr>
          <a:xfrm>
            <a:off x="609599" y="1295400"/>
            <a:ext cx="7620001" cy="4800600"/>
          </a:xfrm>
          <a:prstGeom prst="rect">
            <a:avLst/>
          </a:prstGeom>
          <a:noFill/>
          <a:ln>
            <a:noFill/>
          </a:ln>
        </p:spPr>
        <p:txBody>
          <a:bodyPr lIns="91425" tIns="91425" rIns="91425" bIns="91425" anchor="t" anchorCtr="0">
            <a:noAutofit/>
          </a:bodyPr>
          <a:lstStyle/>
          <a:p>
            <a:pPr marL="419100" indent="-342900" algn="l">
              <a:spcBef>
                <a:spcPts val="0"/>
              </a:spcBef>
              <a:buSzPct val="100000"/>
              <a:buFont typeface="Arial"/>
              <a:buChar char="•"/>
            </a:pPr>
            <a:endParaRPr lang="en-US" sz="1200" dirty="0" smtClean="0">
              <a:solidFill>
                <a:srgbClr val="0120BD"/>
              </a:solidFill>
              <a:latin typeface="+mn-lt"/>
            </a:endParaRPr>
          </a:p>
          <a:p>
            <a:pPr marL="419100" indent="-342900" algn="l">
              <a:spcBef>
                <a:spcPts val="0"/>
              </a:spcBef>
              <a:buSzPct val="100000"/>
              <a:buFont typeface="Arial"/>
              <a:buChar char="•"/>
            </a:pPr>
            <a:r>
              <a:rPr lang="en-US" sz="1800" dirty="0" smtClean="0">
                <a:solidFill>
                  <a:srgbClr val="0120BD"/>
                </a:solidFill>
                <a:latin typeface="+mn-lt"/>
              </a:rPr>
              <a:t>Prevalence seems to be increasing due to increase in social acceptance and removal of barriers to care (Olson, Forbes, &amp; </a:t>
            </a:r>
            <a:r>
              <a:rPr lang="en-US" sz="1800" dirty="0" err="1" smtClean="0">
                <a:solidFill>
                  <a:srgbClr val="0120BD"/>
                </a:solidFill>
                <a:latin typeface="+mn-lt"/>
              </a:rPr>
              <a:t>Belzer</a:t>
            </a:r>
            <a:r>
              <a:rPr lang="en-US" sz="1800" dirty="0" smtClean="0">
                <a:solidFill>
                  <a:srgbClr val="0120BD"/>
                </a:solidFill>
                <a:latin typeface="+mn-lt"/>
              </a:rPr>
              <a:t>, 2011; </a:t>
            </a:r>
            <a:r>
              <a:rPr lang="en-US" sz="1800" dirty="0" err="1" smtClean="0">
                <a:solidFill>
                  <a:srgbClr val="0120BD"/>
                </a:solidFill>
                <a:latin typeface="+mn-lt"/>
              </a:rPr>
              <a:t>Shumer</a:t>
            </a:r>
            <a:r>
              <a:rPr lang="en-US" sz="1800" dirty="0" smtClean="0">
                <a:solidFill>
                  <a:srgbClr val="0120BD"/>
                </a:solidFill>
                <a:latin typeface="+mn-lt"/>
              </a:rPr>
              <a:t>, </a:t>
            </a:r>
            <a:r>
              <a:rPr lang="en-US" sz="1800" dirty="0" err="1" smtClean="0">
                <a:solidFill>
                  <a:srgbClr val="0120BD"/>
                </a:solidFill>
                <a:latin typeface="+mn-lt"/>
              </a:rPr>
              <a:t>Norkoff</a:t>
            </a:r>
            <a:r>
              <a:rPr lang="en-US" sz="1800" dirty="0" smtClean="0">
                <a:solidFill>
                  <a:srgbClr val="0120BD"/>
                </a:solidFill>
                <a:latin typeface="+mn-lt"/>
              </a:rPr>
              <a:t>, &amp; </a:t>
            </a:r>
            <a:r>
              <a:rPr lang="en-US" sz="1800" dirty="0" err="1" smtClean="0">
                <a:solidFill>
                  <a:srgbClr val="0120BD"/>
                </a:solidFill>
                <a:latin typeface="+mn-lt"/>
              </a:rPr>
              <a:t>Spack</a:t>
            </a:r>
            <a:r>
              <a:rPr lang="en-US" sz="1800" dirty="0" smtClean="0">
                <a:solidFill>
                  <a:srgbClr val="0120BD"/>
                </a:solidFill>
                <a:latin typeface="+mn-lt"/>
              </a:rPr>
              <a:t>, 2016).</a:t>
            </a:r>
          </a:p>
          <a:p>
            <a:pPr marL="419100" indent="-342900" algn="l">
              <a:spcBef>
                <a:spcPts val="0"/>
              </a:spcBef>
              <a:buSzPct val="100000"/>
              <a:buFont typeface="Arial"/>
              <a:buChar char="•"/>
            </a:pPr>
            <a:endParaRPr lang="en-US" sz="1800" dirty="0" smtClean="0">
              <a:solidFill>
                <a:srgbClr val="0120BD"/>
              </a:solidFill>
              <a:latin typeface="+mn-lt"/>
            </a:endParaRPr>
          </a:p>
          <a:p>
            <a:pPr marL="419100" indent="-342900" algn="l">
              <a:spcBef>
                <a:spcPts val="0"/>
              </a:spcBef>
              <a:buSzPct val="100000"/>
              <a:buFont typeface="Arial"/>
              <a:buChar char="•"/>
            </a:pPr>
            <a:r>
              <a:rPr lang="en-US" sz="1800" dirty="0" smtClean="0">
                <a:solidFill>
                  <a:srgbClr val="0120BD"/>
                </a:solidFill>
                <a:latin typeface="+mn-lt"/>
              </a:rPr>
              <a:t>Gender Dysphoria seems to be more prevalent in MTF patients than in FTM patients (Olson, Forbes, &amp; </a:t>
            </a:r>
            <a:r>
              <a:rPr lang="en-US" sz="1800" dirty="0" err="1" smtClean="0">
                <a:solidFill>
                  <a:srgbClr val="0120BD"/>
                </a:solidFill>
                <a:latin typeface="+mn-lt"/>
              </a:rPr>
              <a:t>Belzer</a:t>
            </a:r>
            <a:r>
              <a:rPr lang="en-US" sz="1800" dirty="0" smtClean="0">
                <a:solidFill>
                  <a:srgbClr val="0120BD"/>
                </a:solidFill>
                <a:latin typeface="+mn-lt"/>
              </a:rPr>
              <a:t>, 2011).</a:t>
            </a:r>
          </a:p>
          <a:p>
            <a:pPr marL="419100" indent="-342900" algn="l">
              <a:spcBef>
                <a:spcPts val="0"/>
              </a:spcBef>
              <a:buSzPct val="100000"/>
              <a:buFont typeface="Arial"/>
              <a:buChar char="•"/>
            </a:pPr>
            <a:endParaRPr lang="en-US" sz="1800" dirty="0">
              <a:solidFill>
                <a:srgbClr val="0120BD"/>
              </a:solidFill>
              <a:latin typeface="+mn-lt"/>
            </a:endParaRPr>
          </a:p>
          <a:p>
            <a:pPr marL="419100" indent="-342900" algn="l">
              <a:spcBef>
                <a:spcPts val="0"/>
              </a:spcBef>
              <a:buSzPct val="100000"/>
              <a:buFont typeface="Arial"/>
              <a:buChar char="•"/>
            </a:pPr>
            <a:r>
              <a:rPr lang="en-US" sz="1800" dirty="0" smtClean="0">
                <a:solidFill>
                  <a:srgbClr val="0120BD"/>
                </a:solidFill>
                <a:latin typeface="+mn-lt"/>
              </a:rPr>
              <a:t>Prevalence rates have been found to be higher in </a:t>
            </a:r>
            <a:r>
              <a:rPr lang="en-US" sz="1800" dirty="0" err="1" smtClean="0">
                <a:solidFill>
                  <a:srgbClr val="0120BD"/>
                </a:solidFill>
                <a:latin typeface="+mn-lt"/>
              </a:rPr>
              <a:t>Neurodiverse</a:t>
            </a:r>
            <a:r>
              <a:rPr lang="en-US" sz="1800" dirty="0" smtClean="0">
                <a:solidFill>
                  <a:srgbClr val="0120BD"/>
                </a:solidFill>
                <a:latin typeface="+mn-lt"/>
              </a:rPr>
              <a:t>/Autistic adolescents compared to typical adolescents – more on this later. (</a:t>
            </a:r>
            <a:r>
              <a:rPr lang="en-US" sz="1800" dirty="0" err="1" smtClean="0">
                <a:solidFill>
                  <a:srgbClr val="0120BD"/>
                </a:solidFill>
                <a:latin typeface="+mn-lt"/>
              </a:rPr>
              <a:t>Strang</a:t>
            </a:r>
            <a:r>
              <a:rPr lang="en-US" sz="1800" dirty="0" smtClean="0">
                <a:solidFill>
                  <a:srgbClr val="0120BD"/>
                </a:solidFill>
                <a:latin typeface="+mn-lt"/>
              </a:rPr>
              <a:t> et al., 2020). </a:t>
            </a:r>
          </a:p>
          <a:p>
            <a:pPr marL="76200" lvl="0" algn="l" rtl="0">
              <a:spcBef>
                <a:spcPts val="0"/>
              </a:spcBef>
              <a:buSzPct val="100000"/>
            </a:pPr>
            <a:endParaRPr lang="en" sz="1800" dirty="0">
              <a:solidFill>
                <a:srgbClr val="0120BD"/>
              </a:solidFill>
              <a:latin typeface="+mn-lt"/>
              <a:ea typeface="Georgia"/>
              <a:cs typeface="Georgia"/>
              <a:sym typeface="Georgia"/>
            </a:endParaRPr>
          </a:p>
        </p:txBody>
      </p:sp>
      <p:sp>
        <p:nvSpPr>
          <p:cNvPr id="7" name="Shape 108"/>
          <p:cNvSpPr txBox="1"/>
          <p:nvPr/>
        </p:nvSpPr>
        <p:spPr>
          <a:xfrm flipV="1">
            <a:off x="3429000" y="6839226"/>
            <a:ext cx="5943675" cy="45719"/>
          </a:xfrm>
          <a:prstGeom prst="rect">
            <a:avLst/>
          </a:prstGeom>
          <a:noFill/>
          <a:ln>
            <a:noFill/>
          </a:ln>
        </p:spPr>
        <p:txBody>
          <a:bodyPr lIns="91425" tIns="91425" rIns="91425" bIns="91425" anchor="t" anchorCtr="0">
            <a:noAutofit/>
          </a:bodyPr>
          <a:lstStyle/>
          <a:p>
            <a:pPr>
              <a:spcBef>
                <a:spcPts val="0"/>
              </a:spcBef>
              <a:buNone/>
            </a:pPr>
            <a:endParaRPr lang="en" sz="1200" dirty="0">
              <a:solidFill>
                <a:srgbClr val="6C6C6C"/>
              </a:solidFill>
            </a:endParaRPr>
          </a:p>
        </p:txBody>
      </p:sp>
      <p:pic>
        <p:nvPicPr>
          <p:cNvPr id="8" name="Shape 126"/>
          <p:cNvPicPr preferRelativeResize="0"/>
          <p:nvPr/>
        </p:nvPicPr>
        <p:blipFill>
          <a:blip r:embed="rId3">
            <a:alphaModFix/>
          </a:blip>
          <a:stretch>
            <a:fillRect/>
          </a:stretch>
        </p:blipFill>
        <p:spPr>
          <a:xfrm>
            <a:off x="4038600" y="4419600"/>
            <a:ext cx="4660474" cy="2301132"/>
          </a:xfrm>
          <a:prstGeom prst="rect">
            <a:avLst/>
          </a:prstGeom>
          <a:noFill/>
          <a:ln>
            <a:noFill/>
          </a:ln>
        </p:spPr>
      </p:pic>
    </p:spTree>
    <p:extLst>
      <p:ext uri="{BB962C8B-B14F-4D97-AF65-F5344CB8AC3E}">
        <p14:creationId xmlns:p14="http://schemas.microsoft.com/office/powerpoint/2010/main" val="64021000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727" y="304800"/>
            <a:ext cx="4495800" cy="715962"/>
          </a:xfrm>
        </p:spPr>
        <p:txBody>
          <a:bodyPr/>
          <a:lstStyle/>
          <a:p>
            <a:r>
              <a:rPr lang="en-US" dirty="0" smtClean="0">
                <a:solidFill>
                  <a:schemeClr val="accent6"/>
                </a:solidFill>
              </a:rPr>
              <a:t>Is it just a fad? </a:t>
            </a:r>
            <a:endParaRPr lang="en-US" dirty="0">
              <a:solidFill>
                <a:schemeClr val="accent6"/>
              </a:solidFill>
            </a:endParaRPr>
          </a:p>
        </p:txBody>
      </p:sp>
      <p:sp>
        <p:nvSpPr>
          <p:cNvPr id="5" name="TextBox 4"/>
          <p:cNvSpPr txBox="1"/>
          <p:nvPr/>
        </p:nvSpPr>
        <p:spPr>
          <a:xfrm>
            <a:off x="685800" y="1371600"/>
            <a:ext cx="7467599" cy="4708981"/>
          </a:xfrm>
          <a:prstGeom prst="rect">
            <a:avLst/>
          </a:prstGeom>
          <a:noFill/>
        </p:spPr>
        <p:txBody>
          <a:bodyPr wrap="square" rtlCol="0">
            <a:spAutoFit/>
          </a:bodyPr>
          <a:lstStyle/>
          <a:p>
            <a:pPr marL="342900" indent="-342900" algn="l">
              <a:buFont typeface="Arial"/>
              <a:buChar char="•"/>
            </a:pPr>
            <a:r>
              <a:rPr lang="en-US" sz="2000" dirty="0" smtClean="0">
                <a:solidFill>
                  <a:schemeClr val="bg2"/>
                </a:solidFill>
                <a:latin typeface="+mn-lt"/>
              </a:rPr>
              <a:t>A caste of men in India know as the </a:t>
            </a:r>
            <a:r>
              <a:rPr lang="en-US" sz="2000" dirty="0" err="1" smtClean="0">
                <a:solidFill>
                  <a:schemeClr val="bg2"/>
                </a:solidFill>
                <a:latin typeface="+mn-lt"/>
              </a:rPr>
              <a:t>Hijiras</a:t>
            </a:r>
            <a:r>
              <a:rPr lang="en-US" sz="2000" dirty="0" smtClean="0">
                <a:solidFill>
                  <a:schemeClr val="bg2"/>
                </a:solidFill>
                <a:latin typeface="+mn-lt"/>
              </a:rPr>
              <a:t> lived as women and underwent ritual castration and/or surgery to acquire a rudimentary vagina. </a:t>
            </a:r>
          </a:p>
          <a:p>
            <a:pPr algn="l"/>
            <a:endParaRPr lang="en-US" sz="1000" dirty="0" smtClean="0">
              <a:solidFill>
                <a:schemeClr val="bg2"/>
              </a:solidFill>
              <a:latin typeface="+mn-lt"/>
            </a:endParaRPr>
          </a:p>
          <a:p>
            <a:pPr marL="342900" indent="-342900" algn="l">
              <a:buFont typeface="Arial"/>
              <a:buChar char="•"/>
            </a:pPr>
            <a:r>
              <a:rPr lang="en-US" sz="2000" dirty="0" smtClean="0">
                <a:solidFill>
                  <a:schemeClr val="bg2"/>
                </a:solidFill>
                <a:latin typeface="+mn-lt"/>
              </a:rPr>
              <a:t>Prior to the identification and isolation of sex hormones individuals had no options for changing secondary sex characteristics.</a:t>
            </a:r>
          </a:p>
          <a:p>
            <a:pPr marL="800100" lvl="1" indent="-342900" algn="l">
              <a:buFont typeface="Arial"/>
              <a:buChar char="•"/>
            </a:pPr>
            <a:r>
              <a:rPr lang="en-US" sz="2000" dirty="0" err="1" smtClean="0">
                <a:solidFill>
                  <a:schemeClr val="bg2"/>
                </a:solidFill>
                <a:latin typeface="+mn-lt"/>
              </a:rPr>
              <a:t>Estrone</a:t>
            </a:r>
            <a:r>
              <a:rPr lang="en-US" sz="2000" dirty="0" smtClean="0">
                <a:solidFill>
                  <a:schemeClr val="bg2"/>
                </a:solidFill>
                <a:latin typeface="+mn-lt"/>
              </a:rPr>
              <a:t> was isolated between 1929 and 1939</a:t>
            </a:r>
          </a:p>
          <a:p>
            <a:pPr marL="800100" lvl="1" indent="-342900" algn="l">
              <a:buFont typeface="Arial"/>
              <a:buChar char="•"/>
            </a:pPr>
            <a:r>
              <a:rPr lang="en-US" sz="2000" dirty="0" smtClean="0">
                <a:solidFill>
                  <a:schemeClr val="bg2"/>
                </a:solidFill>
                <a:latin typeface="+mn-lt"/>
              </a:rPr>
              <a:t>Testosterone was not discovered and isolated until 1935</a:t>
            </a:r>
          </a:p>
          <a:p>
            <a:pPr marL="800100" lvl="1" indent="-342900" algn="l">
              <a:buFont typeface="Arial"/>
              <a:buChar char="•"/>
            </a:pPr>
            <a:r>
              <a:rPr lang="en-US" sz="2000" dirty="0" smtClean="0">
                <a:solidFill>
                  <a:schemeClr val="bg2"/>
                </a:solidFill>
                <a:latin typeface="+mn-lt"/>
              </a:rPr>
              <a:t>Progestin was synthesized in 1938 </a:t>
            </a:r>
          </a:p>
          <a:p>
            <a:pPr lvl="1" algn="l"/>
            <a:endParaRPr lang="en-US" sz="1000" dirty="0" smtClean="0">
              <a:solidFill>
                <a:schemeClr val="bg2"/>
              </a:solidFill>
              <a:latin typeface="+mn-lt"/>
            </a:endParaRPr>
          </a:p>
          <a:p>
            <a:pPr marL="342900" indent="-342900" algn="l">
              <a:buFont typeface="Arial"/>
              <a:buChar char="•"/>
            </a:pPr>
            <a:r>
              <a:rPr lang="en-US" sz="2000" dirty="0" smtClean="0">
                <a:solidFill>
                  <a:schemeClr val="bg2"/>
                </a:solidFill>
                <a:latin typeface="+mn-lt"/>
              </a:rPr>
              <a:t>The term “transvestite” originally encompassed transgender individuals and was termed in 1919.</a:t>
            </a:r>
          </a:p>
          <a:p>
            <a:pPr algn="l"/>
            <a:endParaRPr lang="en-US" sz="1000" dirty="0" smtClean="0">
              <a:solidFill>
                <a:schemeClr val="bg2"/>
              </a:solidFill>
              <a:latin typeface="+mn-lt"/>
            </a:endParaRPr>
          </a:p>
          <a:p>
            <a:pPr marL="342900" indent="-342900" algn="l">
              <a:buFont typeface="Arial"/>
              <a:buChar char="•"/>
            </a:pPr>
            <a:r>
              <a:rPr lang="en-US" sz="2000" dirty="0" smtClean="0">
                <a:solidFill>
                  <a:schemeClr val="bg2"/>
                </a:solidFill>
                <a:latin typeface="+mn-lt"/>
              </a:rPr>
              <a:t>The first MTF surgical sex reassignment occurred in 1930</a:t>
            </a:r>
          </a:p>
          <a:p>
            <a:pPr marL="342900" indent="-342900" algn="l">
              <a:buFont typeface="Arial"/>
              <a:buChar char="•"/>
            </a:pPr>
            <a:endParaRPr lang="en-US" sz="1000" dirty="0">
              <a:solidFill>
                <a:schemeClr val="bg2"/>
              </a:solidFill>
              <a:latin typeface="+mn-lt"/>
            </a:endParaRPr>
          </a:p>
          <a:p>
            <a:pPr lvl="1" algn="l"/>
            <a:endParaRPr lang="en-US" sz="2000" dirty="0">
              <a:solidFill>
                <a:schemeClr val="bg2"/>
              </a:solidFill>
              <a:latin typeface="+mn-lt"/>
            </a:endParaRPr>
          </a:p>
        </p:txBody>
      </p:sp>
      <p:sp>
        <p:nvSpPr>
          <p:cNvPr id="6" name="Shape 124"/>
          <p:cNvSpPr txBox="1"/>
          <p:nvPr/>
        </p:nvSpPr>
        <p:spPr>
          <a:xfrm>
            <a:off x="5486400" y="6248400"/>
            <a:ext cx="3352350" cy="478799"/>
          </a:xfrm>
          <a:prstGeom prst="rect">
            <a:avLst/>
          </a:prstGeom>
          <a:noFill/>
          <a:ln>
            <a:noFill/>
          </a:ln>
        </p:spPr>
        <p:txBody>
          <a:bodyPr lIns="91425" tIns="91425" rIns="91425" bIns="91425" anchor="t" anchorCtr="0">
            <a:noAutofit/>
          </a:bodyPr>
          <a:lstStyle/>
          <a:p>
            <a:pPr algn="r">
              <a:spcBef>
                <a:spcPts val="0"/>
              </a:spcBef>
              <a:buNone/>
            </a:pPr>
            <a:r>
              <a:rPr lang="en-US" sz="1200" dirty="0" err="1" smtClean="0">
                <a:solidFill>
                  <a:srgbClr val="808080"/>
                </a:solidFill>
              </a:rPr>
              <a:t>Shumer</a:t>
            </a:r>
            <a:r>
              <a:rPr lang="en-US" sz="1200" dirty="0" smtClean="0">
                <a:solidFill>
                  <a:srgbClr val="808080"/>
                </a:solidFill>
              </a:rPr>
              <a:t> et al, 2017</a:t>
            </a:r>
            <a:endParaRPr lang="en" sz="1200" dirty="0">
              <a:solidFill>
                <a:srgbClr val="808080"/>
              </a:solidFill>
            </a:endParaRPr>
          </a:p>
        </p:txBody>
      </p:sp>
    </p:spTree>
    <p:extLst>
      <p:ext uri="{BB962C8B-B14F-4D97-AF65-F5344CB8AC3E}">
        <p14:creationId xmlns:p14="http://schemas.microsoft.com/office/powerpoint/2010/main" val="72927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727" y="304800"/>
            <a:ext cx="4495800" cy="715962"/>
          </a:xfrm>
        </p:spPr>
        <p:txBody>
          <a:bodyPr/>
          <a:lstStyle/>
          <a:p>
            <a:r>
              <a:rPr lang="en-US" dirty="0" smtClean="0">
                <a:solidFill>
                  <a:schemeClr val="accent6"/>
                </a:solidFill>
              </a:rPr>
              <a:t>Is it just a fad? </a:t>
            </a:r>
            <a:endParaRPr lang="en-US" dirty="0">
              <a:solidFill>
                <a:schemeClr val="accent6"/>
              </a:solidFill>
            </a:endParaRPr>
          </a:p>
        </p:txBody>
      </p:sp>
      <p:sp>
        <p:nvSpPr>
          <p:cNvPr id="5" name="TextBox 4"/>
          <p:cNvSpPr txBox="1"/>
          <p:nvPr/>
        </p:nvSpPr>
        <p:spPr>
          <a:xfrm>
            <a:off x="685800" y="1295400"/>
            <a:ext cx="7467599" cy="4708981"/>
          </a:xfrm>
          <a:prstGeom prst="rect">
            <a:avLst/>
          </a:prstGeom>
          <a:noFill/>
        </p:spPr>
        <p:txBody>
          <a:bodyPr wrap="square" rtlCol="0">
            <a:spAutoFit/>
          </a:bodyPr>
          <a:lstStyle/>
          <a:p>
            <a:pPr algn="l"/>
            <a:endParaRPr lang="en-US" sz="2000" dirty="0" smtClean="0">
              <a:solidFill>
                <a:schemeClr val="bg2"/>
              </a:solidFill>
              <a:latin typeface="+mn-lt"/>
            </a:endParaRPr>
          </a:p>
          <a:p>
            <a:pPr marL="342900" indent="-342900" algn="l">
              <a:buFont typeface="Arial"/>
              <a:buChar char="•"/>
            </a:pPr>
            <a:r>
              <a:rPr lang="en-US" sz="2000" dirty="0">
                <a:solidFill>
                  <a:schemeClr val="bg2"/>
                </a:solidFill>
                <a:latin typeface="+mn-lt"/>
              </a:rPr>
              <a:t>The first well known case of MTF sex reassignment in the US was in 1952</a:t>
            </a:r>
            <a:r>
              <a:rPr lang="en-US" sz="2000" dirty="0" smtClean="0">
                <a:solidFill>
                  <a:schemeClr val="bg2"/>
                </a:solidFill>
                <a:latin typeface="+mn-lt"/>
              </a:rPr>
              <a:t>.</a:t>
            </a:r>
          </a:p>
          <a:p>
            <a:pPr marL="342900" indent="-342900" algn="l">
              <a:buFont typeface="Arial"/>
              <a:buChar char="•"/>
            </a:pPr>
            <a:endParaRPr lang="en-US" sz="1000" dirty="0">
              <a:solidFill>
                <a:schemeClr val="bg2"/>
              </a:solidFill>
              <a:latin typeface="+mn-lt"/>
            </a:endParaRPr>
          </a:p>
          <a:p>
            <a:pPr marL="342900" indent="-342900" algn="l">
              <a:buFont typeface="Arial"/>
              <a:buChar char="•"/>
            </a:pPr>
            <a:r>
              <a:rPr lang="en-US" sz="2000" dirty="0" smtClean="0">
                <a:solidFill>
                  <a:schemeClr val="bg2"/>
                </a:solidFill>
                <a:latin typeface="+mn-lt"/>
              </a:rPr>
              <a:t>The first standards of care for transgender individuals was published in 1979 by what is now known as the World Professional Association for Transgender Health. </a:t>
            </a:r>
          </a:p>
          <a:p>
            <a:pPr algn="l"/>
            <a:endParaRPr lang="en-US" sz="1000" dirty="0" smtClean="0">
              <a:solidFill>
                <a:schemeClr val="bg2"/>
              </a:solidFill>
              <a:latin typeface="+mn-lt"/>
            </a:endParaRPr>
          </a:p>
          <a:p>
            <a:pPr marL="342900" indent="-342900" algn="l">
              <a:buFont typeface="Arial"/>
              <a:buChar char="•"/>
            </a:pPr>
            <a:r>
              <a:rPr lang="en-US" sz="2000" dirty="0" smtClean="0">
                <a:solidFill>
                  <a:schemeClr val="bg2"/>
                </a:solidFill>
                <a:latin typeface="+mn-lt"/>
              </a:rPr>
              <a:t>The first FTM sex reassignment surgery occurred in 1966 at John Hopkins Gender Identity Clinic</a:t>
            </a:r>
          </a:p>
          <a:p>
            <a:pPr marL="342900" indent="-342900" algn="l">
              <a:buFont typeface="Arial"/>
              <a:buChar char="•"/>
            </a:pPr>
            <a:endParaRPr lang="en-US" sz="1000" dirty="0" smtClean="0">
              <a:solidFill>
                <a:schemeClr val="bg2"/>
              </a:solidFill>
              <a:latin typeface="+mn-lt"/>
            </a:endParaRPr>
          </a:p>
          <a:p>
            <a:pPr marL="342900" indent="-342900" algn="l">
              <a:buFont typeface="Arial"/>
              <a:buChar char="•"/>
            </a:pPr>
            <a:r>
              <a:rPr lang="en-US" sz="2000" dirty="0" err="1" smtClean="0">
                <a:solidFill>
                  <a:schemeClr val="bg2"/>
                </a:solidFill>
                <a:latin typeface="+mn-lt"/>
              </a:rPr>
              <a:t>GnRH</a:t>
            </a:r>
            <a:r>
              <a:rPr lang="en-US" sz="2000" dirty="0" smtClean="0">
                <a:solidFill>
                  <a:schemeClr val="bg2"/>
                </a:solidFill>
                <a:latin typeface="+mn-lt"/>
              </a:rPr>
              <a:t> antagonist were first used to treat precocious puberty in the 1980s.</a:t>
            </a:r>
          </a:p>
          <a:p>
            <a:pPr marL="342900" indent="-342900" algn="l">
              <a:buFont typeface="Arial"/>
              <a:buChar char="•"/>
            </a:pPr>
            <a:endParaRPr lang="en-US" sz="1000" dirty="0" smtClean="0">
              <a:solidFill>
                <a:schemeClr val="bg2"/>
              </a:solidFill>
              <a:latin typeface="+mn-lt"/>
            </a:endParaRPr>
          </a:p>
          <a:p>
            <a:pPr marL="342900" indent="-342900" algn="l">
              <a:buFont typeface="Arial"/>
              <a:buChar char="•"/>
            </a:pPr>
            <a:r>
              <a:rPr lang="en-US" sz="2000" dirty="0" smtClean="0">
                <a:solidFill>
                  <a:schemeClr val="bg2"/>
                </a:solidFill>
                <a:latin typeface="+mn-lt"/>
              </a:rPr>
              <a:t>Treatment of gender dysphoria in children and adolescents was not considered until the late 1990s. </a:t>
            </a:r>
          </a:p>
          <a:p>
            <a:pPr lvl="1" algn="l"/>
            <a:endParaRPr lang="en-US" sz="2000" dirty="0">
              <a:solidFill>
                <a:schemeClr val="bg2"/>
              </a:solidFill>
              <a:latin typeface="+mn-lt"/>
            </a:endParaRPr>
          </a:p>
        </p:txBody>
      </p:sp>
      <p:sp>
        <p:nvSpPr>
          <p:cNvPr id="6" name="Shape 124"/>
          <p:cNvSpPr txBox="1"/>
          <p:nvPr/>
        </p:nvSpPr>
        <p:spPr>
          <a:xfrm>
            <a:off x="5486400" y="6248400"/>
            <a:ext cx="3352350" cy="478799"/>
          </a:xfrm>
          <a:prstGeom prst="rect">
            <a:avLst/>
          </a:prstGeom>
          <a:noFill/>
          <a:ln>
            <a:noFill/>
          </a:ln>
        </p:spPr>
        <p:txBody>
          <a:bodyPr lIns="91425" tIns="91425" rIns="91425" bIns="91425" anchor="t" anchorCtr="0">
            <a:noAutofit/>
          </a:bodyPr>
          <a:lstStyle/>
          <a:p>
            <a:pPr algn="r">
              <a:spcBef>
                <a:spcPts val="0"/>
              </a:spcBef>
              <a:buNone/>
            </a:pPr>
            <a:r>
              <a:rPr lang="en-US" sz="1200" dirty="0" err="1" smtClean="0">
                <a:solidFill>
                  <a:srgbClr val="808080"/>
                </a:solidFill>
              </a:rPr>
              <a:t>Shumer</a:t>
            </a:r>
            <a:r>
              <a:rPr lang="en-US" sz="1200" dirty="0" smtClean="0">
                <a:solidFill>
                  <a:srgbClr val="808080"/>
                </a:solidFill>
              </a:rPr>
              <a:t> et al, 2017</a:t>
            </a:r>
            <a:endParaRPr lang="en" sz="1200" dirty="0">
              <a:solidFill>
                <a:srgbClr val="808080"/>
              </a:solidFill>
            </a:endParaRPr>
          </a:p>
        </p:txBody>
      </p:sp>
    </p:spTree>
    <p:extLst>
      <p:ext uri="{BB962C8B-B14F-4D97-AF65-F5344CB8AC3E}">
        <p14:creationId xmlns:p14="http://schemas.microsoft.com/office/powerpoint/2010/main" val="2927570442"/>
      </p:ext>
    </p:extLst>
  </p:cSld>
  <p:clrMapOvr>
    <a:masterClrMapping/>
  </p:clrMapOvr>
</p:sld>
</file>

<file path=ppt/theme/theme1.xml><?xml version="1.0" encoding="utf-8"?>
<a:theme xmlns:a="http://schemas.openxmlformats.org/drawingml/2006/main" name="powerpoint-template">
  <a:themeElements>
    <a:clrScheme name="">
      <a:dk1>
        <a:srgbClr val="808080"/>
      </a:dk1>
      <a:lt1>
        <a:srgbClr val="FFFFFF"/>
      </a:lt1>
      <a:dk2>
        <a:srgbClr val="FFFFFF"/>
      </a:dk2>
      <a:lt2>
        <a:srgbClr val="0120BD"/>
      </a:lt2>
      <a:accent1>
        <a:srgbClr val="C300E6"/>
      </a:accent1>
      <a:accent2>
        <a:srgbClr val="F96F1C"/>
      </a:accent2>
      <a:accent3>
        <a:srgbClr val="FFFFFF"/>
      </a:accent3>
      <a:accent4>
        <a:srgbClr val="6C6C6C"/>
      </a:accent4>
      <a:accent5>
        <a:srgbClr val="DEAAF0"/>
      </a:accent5>
      <a:accent6>
        <a:srgbClr val="E26418"/>
      </a:accent6>
      <a:hlink>
        <a:srgbClr val="FFBF07"/>
      </a:hlink>
      <a:folHlink>
        <a:srgbClr val="5F5F5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2264</TotalTime>
  <Words>5439</Words>
  <Application>Microsoft Office PowerPoint</Application>
  <PresentationFormat>On-screen Show (4:3)</PresentationFormat>
  <Paragraphs>623</Paragraphs>
  <Slides>59</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ＭＳ Ｐゴシック</vt:lpstr>
      <vt:lpstr>Arial</vt:lpstr>
      <vt:lpstr>Georgia</vt:lpstr>
      <vt:lpstr>Microsoft Sans Serif</vt:lpstr>
      <vt:lpstr>Times New Roman</vt:lpstr>
      <vt:lpstr>Wingdings</vt:lpstr>
      <vt:lpstr>powerpoint-template</vt:lpstr>
      <vt:lpstr>Transgender youth: Working within the family context</vt:lpstr>
      <vt:lpstr>PowerPoint Presentation</vt:lpstr>
      <vt:lpstr>The Basics</vt:lpstr>
      <vt:lpstr>PowerPoint Presentation</vt:lpstr>
      <vt:lpstr>PowerPoint Presentation</vt:lpstr>
      <vt:lpstr>Prevalence</vt:lpstr>
      <vt:lpstr>Prevalence</vt:lpstr>
      <vt:lpstr>Is it just a fad? </vt:lpstr>
      <vt:lpstr>Is it just a fad? </vt:lpstr>
      <vt:lpstr>Gender Identity Development</vt:lpstr>
      <vt:lpstr>Genetic/Neurological Factors:  The Brain</vt:lpstr>
      <vt:lpstr>Genetic/Neurological Factors:  The Genes</vt:lpstr>
      <vt:lpstr>Hormonal Factors:  Prenatal &amp; Neonatal Development</vt:lpstr>
      <vt:lpstr>Hormonal Factors:  Disordered Sex Development</vt:lpstr>
      <vt:lpstr>Environmental Factors:  </vt:lpstr>
      <vt:lpstr>Transgender Identity Development</vt:lpstr>
      <vt:lpstr>Transgender Identity Development:  Childhood</vt:lpstr>
      <vt:lpstr>Transgender Identity Development:  Puberty </vt:lpstr>
      <vt:lpstr>Transgender Identity Development:  Persistence vs. Desistance </vt:lpstr>
      <vt:lpstr>Mental Health: Risks associated gender nonconformity</vt:lpstr>
      <vt:lpstr>Mental Health:  Risks associated with transgender youth</vt:lpstr>
      <vt:lpstr>PowerPoint Presentation</vt:lpstr>
      <vt:lpstr>“Symptomatology” </vt:lpstr>
      <vt:lpstr>PowerPoint Presentation</vt:lpstr>
      <vt:lpstr>PowerPoint Presentation</vt:lpstr>
      <vt:lpstr>Do you have concerns about conducting therapy with transgender youth?</vt:lpstr>
      <vt:lpstr>Treatment Approaches</vt:lpstr>
      <vt:lpstr>Treatment Guidelines</vt:lpstr>
      <vt:lpstr>APA Guidelines:  Therapist Understand ….</vt:lpstr>
      <vt:lpstr>APA Guidelines: Therapist Understand ….</vt:lpstr>
      <vt:lpstr>APA Guidelines: Therapist Understand ….</vt:lpstr>
      <vt:lpstr>Special Considerations for Therapy with Transgendered Youth</vt:lpstr>
      <vt:lpstr>The Role of the Family: Parental Support</vt:lpstr>
      <vt:lpstr>The Role of the Family</vt:lpstr>
      <vt:lpstr>Special Considerations for Therapy with Transgendered Youth</vt:lpstr>
      <vt:lpstr>Treatment Models</vt:lpstr>
      <vt:lpstr>PowerPoint Presentation</vt:lpstr>
      <vt:lpstr>PowerPoint Presentation</vt:lpstr>
      <vt:lpstr>PowerPoint Presentation</vt:lpstr>
      <vt:lpstr>PowerPoint Presentation</vt:lpstr>
      <vt:lpstr>PowerPoint Presentation</vt:lpstr>
      <vt:lpstr>Family Friendly Treatment Models </vt:lpstr>
      <vt:lpstr>Treatment Models</vt:lpstr>
      <vt:lpstr>Treatment Models</vt:lpstr>
      <vt:lpstr>Treatment Models</vt:lpstr>
      <vt:lpstr>Treatment Models Raj’s Transformative Therapeutic Model-13 steps! </vt:lpstr>
      <vt:lpstr>Treatment Models</vt:lpstr>
      <vt:lpstr>Treatment Models The Gender Affirmative Model - Premises</vt:lpstr>
      <vt:lpstr>Treatment Models The Gender Affirmative Model - Goals</vt:lpstr>
      <vt:lpstr>Treatment Models The Gender Affirmative Model - Goals</vt:lpstr>
      <vt:lpstr>Ethical Considerations: Competence   </vt:lpstr>
      <vt:lpstr>Ethical Considerations: Competence</vt:lpstr>
      <vt:lpstr>Treatment - Take home across models   </vt:lpstr>
      <vt:lpstr>Ethical Considerations</vt:lpstr>
      <vt:lpstr>PowerPoint Presentation</vt:lpstr>
      <vt:lpstr>Considerations for the therapist working with transgendered youth</vt:lpstr>
      <vt:lpstr>It Gets Better…..</vt:lpstr>
      <vt:lpstr>References:</vt:lpstr>
      <vt:lpstr>References:</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SmileTemplates.com</dc:creator>
  <cp:lastModifiedBy>Lane Pybas</cp:lastModifiedBy>
  <cp:revision>321</cp:revision>
  <cp:lastPrinted>2021-04-07T13:53:35Z</cp:lastPrinted>
  <dcterms:created xsi:type="dcterms:W3CDTF">2007-04-02T02:11:51Z</dcterms:created>
  <dcterms:modified xsi:type="dcterms:W3CDTF">2021-04-07T13:53:47Z</dcterms:modified>
</cp:coreProperties>
</file>